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66" r:id="rId4"/>
  </p:sldMasterIdLst>
  <p:notesMasterIdLst>
    <p:notesMasterId r:id="rId52"/>
  </p:notesMasterIdLst>
  <p:handoutMasterIdLst>
    <p:handoutMasterId r:id="rId53"/>
  </p:handoutMasterIdLst>
  <p:sldIdLst>
    <p:sldId id="257" r:id="rId5"/>
    <p:sldId id="1531" r:id="rId6"/>
    <p:sldId id="1521" r:id="rId7"/>
    <p:sldId id="1206" r:id="rId8"/>
    <p:sldId id="1204" r:id="rId9"/>
    <p:sldId id="313" r:id="rId10"/>
    <p:sldId id="1194" r:id="rId11"/>
    <p:sldId id="1522" r:id="rId12"/>
    <p:sldId id="1526" r:id="rId13"/>
    <p:sldId id="1520" r:id="rId14"/>
    <p:sldId id="1511" r:id="rId15"/>
    <p:sldId id="259" r:id="rId16"/>
    <p:sldId id="549" r:id="rId17"/>
    <p:sldId id="598" r:id="rId18"/>
    <p:sldId id="1533" r:id="rId19"/>
    <p:sldId id="1530" r:id="rId20"/>
    <p:sldId id="1510" r:id="rId21"/>
    <p:sldId id="1501" r:id="rId22"/>
    <p:sldId id="1508" r:id="rId23"/>
    <p:sldId id="258" r:id="rId24"/>
    <p:sldId id="421" r:id="rId25"/>
    <p:sldId id="265" r:id="rId26"/>
    <p:sldId id="420" r:id="rId27"/>
    <p:sldId id="1534" r:id="rId28"/>
    <p:sldId id="1535" r:id="rId29"/>
    <p:sldId id="1536" r:id="rId30"/>
    <p:sldId id="1537" r:id="rId31"/>
    <p:sldId id="1524" r:id="rId32"/>
    <p:sldId id="1514" r:id="rId33"/>
    <p:sldId id="1517" r:id="rId34"/>
    <p:sldId id="1518" r:id="rId35"/>
    <p:sldId id="1483" r:id="rId36"/>
    <p:sldId id="1493" r:id="rId37"/>
    <p:sldId id="1494" r:id="rId38"/>
    <p:sldId id="1208" r:id="rId39"/>
    <p:sldId id="1147" r:id="rId40"/>
    <p:sldId id="1525" r:id="rId41"/>
    <p:sldId id="1186" r:id="rId42"/>
    <p:sldId id="1507" r:id="rId43"/>
    <p:sldId id="1499" r:id="rId44"/>
    <p:sldId id="1512" r:id="rId45"/>
    <p:sldId id="1528" r:id="rId46"/>
    <p:sldId id="1169" r:id="rId47"/>
    <p:sldId id="1496" r:id="rId48"/>
    <p:sldId id="302" r:id="rId49"/>
    <p:sldId id="1532" r:id="rId50"/>
    <p:sldId id="847" r:id="rId51"/>
  </p:sldIdLst>
  <p:sldSz cx="12192000" cy="6858000"/>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a, Shantenu" initials="JS" lastIdx="5" clrIdx="0">
    <p:extLst>
      <p:ext uri="{19B8F6BF-5375-455C-9EA6-DF929625EA0E}">
        <p15:presenceInfo xmlns:p15="http://schemas.microsoft.com/office/powerpoint/2012/main" userId="S::shantenu@bnl.gov::fa46255f-5d57-4171-9777-23df89a4d095" providerId="AD"/>
      </p:ext>
    </p:extLst>
  </p:cmAuthor>
  <p:cmAuthor id="2" name="Ren, Yihui" initials="RY" lastIdx="3" clrIdx="1">
    <p:extLst>
      <p:ext uri="{19B8F6BF-5375-455C-9EA6-DF929625EA0E}">
        <p15:presenceInfo xmlns:p15="http://schemas.microsoft.com/office/powerpoint/2012/main" userId="S::yren@bnl.gov::34fa6a3c-7659-4e35-bbd6-b815e047f8d0" providerId="AD"/>
      </p:ext>
    </p:extLst>
  </p:cmAuthor>
  <p:cmAuthor id="3" name="Van Essen, Brian C." initials="VEBC" lastIdx="6" clrIdx="2">
    <p:extLst>
      <p:ext uri="{19B8F6BF-5375-455C-9EA6-DF929625EA0E}">
        <p15:presenceInfo xmlns:p15="http://schemas.microsoft.com/office/powerpoint/2012/main" userId="S::vanessen1@llnl.gov::53021f61-f93b-403c-8885-24c6e35bf0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A1BD"/>
    <a:srgbClr val="FF0000"/>
    <a:srgbClr val="C7C8C7"/>
    <a:srgbClr val="C9C8C9"/>
    <a:srgbClr val="000000"/>
    <a:srgbClr val="00ABCA"/>
    <a:srgbClr val="30B7D4"/>
    <a:srgbClr val="84B641"/>
    <a:srgbClr val="DA1F28"/>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33" autoAdjust="0"/>
    <p:restoredTop sz="73638" autoAdjust="0"/>
  </p:normalViewPr>
  <p:slideViewPr>
    <p:cSldViewPr snapToGrid="0" showGuides="1">
      <p:cViewPr varScale="1">
        <p:scale>
          <a:sx n="70" d="100"/>
          <a:sy n="70" d="100"/>
        </p:scale>
        <p:origin x="1552" y="176"/>
      </p:cViewPr>
      <p:guideLst/>
    </p:cSldViewPr>
  </p:slideViewPr>
  <p:notesTextViewPr>
    <p:cViewPr>
      <p:scale>
        <a:sx n="3" d="2"/>
        <a:sy n="3" d="2"/>
      </p:scale>
      <p:origin x="0" y="0"/>
    </p:cViewPr>
  </p:notesTextViewPr>
  <p:sorterViewPr>
    <p:cViewPr>
      <p:scale>
        <a:sx n="80" d="100"/>
        <a:sy n="80" d="100"/>
      </p:scale>
      <p:origin x="0" y="0"/>
    </p:cViewPr>
  </p:sorterViewPr>
  <p:notesViewPr>
    <p:cSldViewPr snapToGrid="0" showGuides="1">
      <p:cViewPr>
        <p:scale>
          <a:sx n="50" d="100"/>
          <a:sy n="50" d="100"/>
        </p:scale>
        <p:origin x="5664" y="167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DBDF4D-46B5-1843-B9FC-90135A565D2F}" type="doc">
      <dgm:prSet loTypeId="urn:microsoft.com/office/officeart/2005/8/layout/radial4" loCatId="" qsTypeId="urn:microsoft.com/office/officeart/2005/8/quickstyle/simple1" qsCatId="simple" csTypeId="urn:microsoft.com/office/officeart/2005/8/colors/colorful1" csCatId="colorful" phldr="1"/>
      <dgm:spPr/>
      <dgm:t>
        <a:bodyPr/>
        <a:lstStyle/>
        <a:p>
          <a:endParaRPr lang="en-US"/>
        </a:p>
      </dgm:t>
    </dgm:pt>
    <dgm:pt modelId="{904B669B-5DD4-CF4D-B408-1A3A451075C8}">
      <dgm:prSet phldrT="[Text]"/>
      <dgm:spPr/>
      <dgm:t>
        <a:bodyPr/>
        <a:lstStyle/>
        <a:p>
          <a:r>
            <a:rPr lang="en-US" b="1" dirty="0"/>
            <a:t>EXALEARN INVERSE PROBLEM</a:t>
          </a:r>
        </a:p>
      </dgm:t>
    </dgm:pt>
    <dgm:pt modelId="{E2C673C3-7036-0947-B411-44A7D258A88F}" type="parTrans" cxnId="{5C24264B-5E68-A541-8C75-6D31E5BB340B}">
      <dgm:prSet/>
      <dgm:spPr/>
      <dgm:t>
        <a:bodyPr/>
        <a:lstStyle/>
        <a:p>
          <a:endParaRPr lang="en-US"/>
        </a:p>
      </dgm:t>
    </dgm:pt>
    <dgm:pt modelId="{ECAE421F-072A-8E42-9B81-CBE32EFF9657}" type="sibTrans" cxnId="{5C24264B-5E68-A541-8C75-6D31E5BB340B}">
      <dgm:prSet/>
      <dgm:spPr/>
      <dgm:t>
        <a:bodyPr/>
        <a:lstStyle/>
        <a:p>
          <a:endParaRPr lang="en-US"/>
        </a:p>
      </dgm:t>
    </dgm:pt>
    <dgm:pt modelId="{68244F4A-8167-F54A-880D-FCE077C0CFEE}">
      <dgm:prSet phldrT="[Text]"/>
      <dgm:spPr/>
      <dgm:t>
        <a:bodyPr/>
        <a:lstStyle/>
        <a:p>
          <a:r>
            <a:rPr lang="en-US" b="1" dirty="0"/>
            <a:t>NWCHEMEX</a:t>
          </a:r>
        </a:p>
      </dgm:t>
    </dgm:pt>
    <dgm:pt modelId="{AA90F1FC-F878-0A4F-A387-FC1D1530603B}" type="parTrans" cxnId="{B035D339-5F7A-844A-B6D3-C1B8ED151CC4}">
      <dgm:prSet/>
      <dgm:spPr/>
      <dgm:t>
        <a:bodyPr/>
        <a:lstStyle/>
        <a:p>
          <a:endParaRPr lang="en-US"/>
        </a:p>
      </dgm:t>
    </dgm:pt>
    <dgm:pt modelId="{98CB785C-AEE2-B248-9348-B842FE92F27F}" type="sibTrans" cxnId="{B035D339-5F7A-844A-B6D3-C1B8ED151CC4}">
      <dgm:prSet/>
      <dgm:spPr/>
      <dgm:t>
        <a:bodyPr/>
        <a:lstStyle/>
        <a:p>
          <a:endParaRPr lang="en-US"/>
        </a:p>
      </dgm:t>
    </dgm:pt>
    <dgm:pt modelId="{F9F9FA1C-0986-5C42-B8AB-71CDCE4F995D}">
      <dgm:prSet phldrT="[Text]"/>
      <dgm:spPr/>
      <dgm:t>
        <a:bodyPr/>
        <a:lstStyle/>
        <a:p>
          <a:r>
            <a:rPr lang="en-US" b="1" dirty="0"/>
            <a:t>EXAALT</a:t>
          </a:r>
        </a:p>
      </dgm:t>
    </dgm:pt>
    <dgm:pt modelId="{5741E962-F6C6-A640-985F-1C0AD09171C2}" type="parTrans" cxnId="{DCCFDE71-4D92-9248-B957-9B0CCC47BA2C}">
      <dgm:prSet/>
      <dgm:spPr/>
      <dgm:t>
        <a:bodyPr/>
        <a:lstStyle/>
        <a:p>
          <a:endParaRPr lang="en-US"/>
        </a:p>
      </dgm:t>
    </dgm:pt>
    <dgm:pt modelId="{235F6B6A-1246-7241-B1DC-C05DDBF5C08C}" type="sibTrans" cxnId="{DCCFDE71-4D92-9248-B957-9B0CCC47BA2C}">
      <dgm:prSet/>
      <dgm:spPr/>
      <dgm:t>
        <a:bodyPr/>
        <a:lstStyle/>
        <a:p>
          <a:endParaRPr lang="en-US"/>
        </a:p>
      </dgm:t>
    </dgm:pt>
    <dgm:pt modelId="{850B6C38-A3AE-1940-918B-2A8488FE27B2}">
      <dgm:prSet phldrT="[Text]"/>
      <dgm:spPr/>
      <dgm:t>
        <a:bodyPr/>
        <a:lstStyle/>
        <a:p>
          <a:endParaRPr lang="en-US" dirty="0"/>
        </a:p>
      </dgm:t>
    </dgm:pt>
    <dgm:pt modelId="{E09EF5EA-F8CD-804D-B280-D07BD68A34CD}" type="parTrans" cxnId="{8CC356F7-BEC1-DB47-A8CB-84C012B427EE}">
      <dgm:prSet/>
      <dgm:spPr/>
      <dgm:t>
        <a:bodyPr/>
        <a:lstStyle/>
        <a:p>
          <a:endParaRPr lang="en-US"/>
        </a:p>
      </dgm:t>
    </dgm:pt>
    <dgm:pt modelId="{6942CE0F-6229-0A4D-8A02-A45D7DEB6776}" type="sibTrans" cxnId="{8CC356F7-BEC1-DB47-A8CB-84C012B427EE}">
      <dgm:prSet/>
      <dgm:spPr/>
      <dgm:t>
        <a:bodyPr/>
        <a:lstStyle/>
        <a:p>
          <a:endParaRPr lang="en-US"/>
        </a:p>
      </dgm:t>
    </dgm:pt>
    <dgm:pt modelId="{A10A4350-6374-C749-A0CD-8E6934A45721}" type="pres">
      <dgm:prSet presAssocID="{40DBDF4D-46B5-1843-B9FC-90135A565D2F}" presName="cycle" presStyleCnt="0">
        <dgm:presLayoutVars>
          <dgm:chMax val="1"/>
          <dgm:dir/>
          <dgm:animLvl val="ctr"/>
          <dgm:resizeHandles val="exact"/>
        </dgm:presLayoutVars>
      </dgm:prSet>
      <dgm:spPr/>
    </dgm:pt>
    <dgm:pt modelId="{0BD5FD25-387E-EA46-81CD-2F9304E5DD84}" type="pres">
      <dgm:prSet presAssocID="{904B669B-5DD4-CF4D-B408-1A3A451075C8}" presName="centerShape" presStyleLbl="node0" presStyleIdx="0" presStyleCnt="1"/>
      <dgm:spPr/>
    </dgm:pt>
    <dgm:pt modelId="{288D6BF7-00A9-A04C-B7AE-AACFF21871C2}" type="pres">
      <dgm:prSet presAssocID="{AA90F1FC-F878-0A4F-A387-FC1D1530603B}" presName="parTrans" presStyleLbl="bgSibTrans2D1" presStyleIdx="0" presStyleCnt="2"/>
      <dgm:spPr/>
    </dgm:pt>
    <dgm:pt modelId="{BC523E1F-E52C-834C-8599-423480004963}" type="pres">
      <dgm:prSet presAssocID="{68244F4A-8167-F54A-880D-FCE077C0CFEE}" presName="node" presStyleLbl="node1" presStyleIdx="0" presStyleCnt="2">
        <dgm:presLayoutVars>
          <dgm:bulletEnabled val="1"/>
        </dgm:presLayoutVars>
      </dgm:prSet>
      <dgm:spPr/>
    </dgm:pt>
    <dgm:pt modelId="{73E87BC3-7A7F-4443-9532-ED1F98955F24}" type="pres">
      <dgm:prSet presAssocID="{5741E962-F6C6-A640-985F-1C0AD09171C2}" presName="parTrans" presStyleLbl="bgSibTrans2D1" presStyleIdx="1" presStyleCnt="2"/>
      <dgm:spPr/>
    </dgm:pt>
    <dgm:pt modelId="{B3D7A3C4-2EDC-414F-9112-57D183DE17F5}" type="pres">
      <dgm:prSet presAssocID="{F9F9FA1C-0986-5C42-B8AB-71CDCE4F995D}" presName="node" presStyleLbl="node1" presStyleIdx="1" presStyleCnt="2">
        <dgm:presLayoutVars>
          <dgm:bulletEnabled val="1"/>
        </dgm:presLayoutVars>
      </dgm:prSet>
      <dgm:spPr/>
    </dgm:pt>
  </dgm:ptLst>
  <dgm:cxnLst>
    <dgm:cxn modelId="{B035D339-5F7A-844A-B6D3-C1B8ED151CC4}" srcId="{904B669B-5DD4-CF4D-B408-1A3A451075C8}" destId="{68244F4A-8167-F54A-880D-FCE077C0CFEE}" srcOrd="0" destOrd="0" parTransId="{AA90F1FC-F878-0A4F-A387-FC1D1530603B}" sibTransId="{98CB785C-AEE2-B248-9348-B842FE92F27F}"/>
    <dgm:cxn modelId="{566B4E41-611E-2849-B6E0-8802B8FFB7ED}" type="presOf" srcId="{904B669B-5DD4-CF4D-B408-1A3A451075C8}" destId="{0BD5FD25-387E-EA46-81CD-2F9304E5DD84}" srcOrd="0" destOrd="0" presId="urn:microsoft.com/office/officeart/2005/8/layout/radial4"/>
    <dgm:cxn modelId="{63D3C447-2CBF-0546-A5A0-DDD64D6651C9}" type="presOf" srcId="{5741E962-F6C6-A640-985F-1C0AD09171C2}" destId="{73E87BC3-7A7F-4443-9532-ED1F98955F24}" srcOrd="0" destOrd="0" presId="urn:microsoft.com/office/officeart/2005/8/layout/radial4"/>
    <dgm:cxn modelId="{5C24264B-5E68-A541-8C75-6D31E5BB340B}" srcId="{40DBDF4D-46B5-1843-B9FC-90135A565D2F}" destId="{904B669B-5DD4-CF4D-B408-1A3A451075C8}" srcOrd="0" destOrd="0" parTransId="{E2C673C3-7036-0947-B411-44A7D258A88F}" sibTransId="{ECAE421F-072A-8E42-9B81-CBE32EFF9657}"/>
    <dgm:cxn modelId="{DCCFDE71-4D92-9248-B957-9B0CCC47BA2C}" srcId="{904B669B-5DD4-CF4D-B408-1A3A451075C8}" destId="{F9F9FA1C-0986-5C42-B8AB-71CDCE4F995D}" srcOrd="1" destOrd="0" parTransId="{5741E962-F6C6-A640-985F-1C0AD09171C2}" sibTransId="{235F6B6A-1246-7241-B1DC-C05DDBF5C08C}"/>
    <dgm:cxn modelId="{835B427D-587F-0C47-BB22-47149ABDB9DA}" type="presOf" srcId="{AA90F1FC-F878-0A4F-A387-FC1D1530603B}" destId="{288D6BF7-00A9-A04C-B7AE-AACFF21871C2}" srcOrd="0" destOrd="0" presId="urn:microsoft.com/office/officeart/2005/8/layout/radial4"/>
    <dgm:cxn modelId="{9A0E329D-D34D-034B-A2A3-67C4B115F471}" type="presOf" srcId="{68244F4A-8167-F54A-880D-FCE077C0CFEE}" destId="{BC523E1F-E52C-834C-8599-423480004963}" srcOrd="0" destOrd="0" presId="urn:microsoft.com/office/officeart/2005/8/layout/radial4"/>
    <dgm:cxn modelId="{74864ABD-3062-3743-9008-38DAD6C143E0}" type="presOf" srcId="{40DBDF4D-46B5-1843-B9FC-90135A565D2F}" destId="{A10A4350-6374-C749-A0CD-8E6934A45721}" srcOrd="0" destOrd="0" presId="urn:microsoft.com/office/officeart/2005/8/layout/radial4"/>
    <dgm:cxn modelId="{D9C0FAF0-7BA5-8A40-B897-83D6200A9011}" type="presOf" srcId="{F9F9FA1C-0986-5C42-B8AB-71CDCE4F995D}" destId="{B3D7A3C4-2EDC-414F-9112-57D183DE17F5}" srcOrd="0" destOrd="0" presId="urn:microsoft.com/office/officeart/2005/8/layout/radial4"/>
    <dgm:cxn modelId="{8CC356F7-BEC1-DB47-A8CB-84C012B427EE}" srcId="{40DBDF4D-46B5-1843-B9FC-90135A565D2F}" destId="{850B6C38-A3AE-1940-918B-2A8488FE27B2}" srcOrd="1" destOrd="0" parTransId="{E09EF5EA-F8CD-804D-B280-D07BD68A34CD}" sibTransId="{6942CE0F-6229-0A4D-8A02-A45D7DEB6776}"/>
    <dgm:cxn modelId="{93A5BE72-B6C6-6640-98B3-FA6E936801A8}" type="presParOf" srcId="{A10A4350-6374-C749-A0CD-8E6934A45721}" destId="{0BD5FD25-387E-EA46-81CD-2F9304E5DD84}" srcOrd="0" destOrd="0" presId="urn:microsoft.com/office/officeart/2005/8/layout/radial4"/>
    <dgm:cxn modelId="{E7F546F6-6710-314D-A79F-BEA55C36CE48}" type="presParOf" srcId="{A10A4350-6374-C749-A0CD-8E6934A45721}" destId="{288D6BF7-00A9-A04C-B7AE-AACFF21871C2}" srcOrd="1" destOrd="0" presId="urn:microsoft.com/office/officeart/2005/8/layout/radial4"/>
    <dgm:cxn modelId="{11E14735-4170-724D-94E9-7A7491497F24}" type="presParOf" srcId="{A10A4350-6374-C749-A0CD-8E6934A45721}" destId="{BC523E1F-E52C-834C-8599-423480004963}" srcOrd="2" destOrd="0" presId="urn:microsoft.com/office/officeart/2005/8/layout/radial4"/>
    <dgm:cxn modelId="{4A7A1A3A-6F23-234F-8BA8-6509629B487E}" type="presParOf" srcId="{A10A4350-6374-C749-A0CD-8E6934A45721}" destId="{73E87BC3-7A7F-4443-9532-ED1F98955F24}" srcOrd="3" destOrd="0" presId="urn:microsoft.com/office/officeart/2005/8/layout/radial4"/>
    <dgm:cxn modelId="{FD59A905-4CC2-354A-8997-8E4064147AF9}" type="presParOf" srcId="{A10A4350-6374-C749-A0CD-8E6934A45721}" destId="{B3D7A3C4-2EDC-414F-9112-57D183DE17F5}" srcOrd="4"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D5FD25-387E-EA46-81CD-2F9304E5DD84}">
      <dsp:nvSpPr>
        <dsp:cNvPr id="0" name=""/>
        <dsp:cNvSpPr/>
      </dsp:nvSpPr>
      <dsp:spPr>
        <a:xfrm>
          <a:off x="1144289" y="969203"/>
          <a:ext cx="1055463" cy="1055463"/>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b="1" kern="1200" dirty="0"/>
            <a:t>EXALEARN INVERSE PROBLEM</a:t>
          </a:r>
        </a:p>
      </dsp:txBody>
      <dsp:txXfrm>
        <a:off x="1298858" y="1123772"/>
        <a:ext cx="746325" cy="746325"/>
      </dsp:txXfrm>
    </dsp:sp>
    <dsp:sp modelId="{288D6BF7-00A9-A04C-B7AE-AACFF21871C2}">
      <dsp:nvSpPr>
        <dsp:cNvPr id="0" name=""/>
        <dsp:cNvSpPr/>
      </dsp:nvSpPr>
      <dsp:spPr>
        <a:xfrm rot="12900000">
          <a:off x="425410" y="771473"/>
          <a:ext cx="850683" cy="300807"/>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C523E1F-E52C-834C-8599-423480004963}">
      <dsp:nvSpPr>
        <dsp:cNvPr id="0" name=""/>
        <dsp:cNvSpPr/>
      </dsp:nvSpPr>
      <dsp:spPr>
        <a:xfrm>
          <a:off x="987" y="276834"/>
          <a:ext cx="1002690" cy="802152"/>
        </a:xfrm>
        <a:prstGeom prst="roundRect">
          <a:avLst>
            <a:gd name="adj" fmla="val 10000"/>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NWCHEMEX</a:t>
          </a:r>
        </a:p>
      </dsp:txBody>
      <dsp:txXfrm>
        <a:off x="24481" y="300328"/>
        <a:ext cx="955702" cy="755164"/>
      </dsp:txXfrm>
    </dsp:sp>
    <dsp:sp modelId="{73E87BC3-7A7F-4443-9532-ED1F98955F24}">
      <dsp:nvSpPr>
        <dsp:cNvPr id="0" name=""/>
        <dsp:cNvSpPr/>
      </dsp:nvSpPr>
      <dsp:spPr>
        <a:xfrm rot="19500000">
          <a:off x="2067948" y="771473"/>
          <a:ext cx="850683" cy="300807"/>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D7A3C4-2EDC-414F-9112-57D183DE17F5}">
      <dsp:nvSpPr>
        <dsp:cNvPr id="0" name=""/>
        <dsp:cNvSpPr/>
      </dsp:nvSpPr>
      <dsp:spPr>
        <a:xfrm>
          <a:off x="2340364" y="276834"/>
          <a:ext cx="1002690" cy="802152"/>
        </a:xfrm>
        <a:prstGeom prst="roundRect">
          <a:avLst>
            <a:gd name="adj" fmla="val 10000"/>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b="1" kern="1200" dirty="0"/>
            <a:t>EXAALT</a:t>
          </a:r>
        </a:p>
      </dsp:txBody>
      <dsp:txXfrm>
        <a:off x="2363858" y="300328"/>
        <a:ext cx="955702" cy="755164"/>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8533024-10F1-4BC3-BAA5-CB28D8F9B618}"/>
              </a:ext>
            </a:extLst>
          </p:cNvPr>
          <p:cNvSpPr>
            <a:spLocks noGrp="1"/>
          </p:cNvSpPr>
          <p:nvPr>
            <p:ph type="dt" sz="quarter" idx="1"/>
          </p:nvPr>
        </p:nvSpPr>
        <p:spPr>
          <a:xfrm>
            <a:off x="3970338" y="8810624"/>
            <a:ext cx="3038475" cy="466726"/>
          </a:xfrm>
          <a:prstGeom prst="rect">
            <a:avLst/>
          </a:prstGeom>
        </p:spPr>
        <p:txBody>
          <a:bodyPr vert="horz" lIns="91440" tIns="45720" rIns="91440" bIns="45720" rtlCol="0" anchor="b"/>
          <a:lstStyle>
            <a:lvl1pPr algn="r">
              <a:defRPr sz="1200"/>
            </a:lvl1pPr>
          </a:lstStyle>
          <a:p>
            <a:fld id="{9074A39D-78C5-4FF5-94A2-BCBFAF602A34}" type="datetimeFigureOut">
              <a:rPr lang="en-US" smtClean="0">
                <a:latin typeface="+mn-lt"/>
              </a:rPr>
              <a:t>9/21/19</a:t>
            </a:fld>
            <a:endParaRPr lang="en-US" dirty="0">
              <a:latin typeface="+mn-lt"/>
            </a:endParaRPr>
          </a:p>
        </p:txBody>
      </p:sp>
      <p:sp>
        <p:nvSpPr>
          <p:cNvPr id="5" name="Slide Number Placeholder 4">
            <a:extLst>
              <a:ext uri="{FF2B5EF4-FFF2-40B4-BE49-F238E27FC236}">
                <a16:creationId xmlns:a16="http://schemas.microsoft.com/office/drawing/2014/main" id="{D1D2005F-34EB-4228-A469-9DA7EF685E32}"/>
              </a:ext>
            </a:extLst>
          </p:cNvPr>
          <p:cNvSpPr>
            <a:spLocks noGrp="1"/>
          </p:cNvSpPr>
          <p:nvPr>
            <p:ph type="sldNum" sz="quarter" idx="3"/>
          </p:nvPr>
        </p:nvSpPr>
        <p:spPr>
          <a:xfrm>
            <a:off x="0" y="8810626"/>
            <a:ext cx="3038475" cy="466726"/>
          </a:xfrm>
          <a:prstGeom prst="rect">
            <a:avLst/>
          </a:prstGeom>
        </p:spPr>
        <p:txBody>
          <a:bodyPr vert="horz" lIns="91440" tIns="45720" rIns="91440" bIns="45720" rtlCol="0" anchor="b"/>
          <a:lstStyle>
            <a:lvl1pPr algn="r">
              <a:defRPr sz="1200"/>
            </a:lvl1pPr>
          </a:lstStyle>
          <a:p>
            <a:pPr algn="l"/>
            <a:fld id="{C75DCF9F-B5D2-4E17-BF72-5579017E6EA3}" type="slidenum">
              <a:rPr lang="en-US" smtClean="0">
                <a:latin typeface="+mn-lt"/>
              </a:rPr>
              <a:pPr algn="l"/>
              <a:t>‹#›</a:t>
            </a:fld>
            <a:endParaRPr lang="en-US" dirty="0">
              <a:latin typeface="+mn-lt"/>
            </a:endParaRPr>
          </a:p>
        </p:txBody>
      </p:sp>
    </p:spTree>
    <p:extLst>
      <p:ext uri="{BB962C8B-B14F-4D97-AF65-F5344CB8AC3E}">
        <p14:creationId xmlns:p14="http://schemas.microsoft.com/office/powerpoint/2010/main" val="17357578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970341" y="8801100"/>
            <a:ext cx="3038475" cy="466726"/>
          </a:xfrm>
          <a:prstGeom prst="rect">
            <a:avLst/>
          </a:prstGeom>
        </p:spPr>
        <p:txBody>
          <a:bodyPr vert="horz" lIns="91440" tIns="45720" rIns="91440" bIns="45720" rtlCol="0"/>
          <a:lstStyle>
            <a:lvl1pPr algn="r">
              <a:defRPr sz="1200">
                <a:latin typeface="+mn-lt"/>
              </a:defRPr>
            </a:lvl1pPr>
          </a:lstStyle>
          <a:p>
            <a:fld id="{D7992059-949A-4D84-A84D-82EB5F97947B}" type="datetimeFigureOut">
              <a:rPr lang="en-US" smtClean="0"/>
              <a:pPr/>
              <a:t>9/21/19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73577"/>
            <a:ext cx="5607050" cy="3660774"/>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5"/>
          </p:nvPr>
        </p:nvSpPr>
        <p:spPr>
          <a:xfrm>
            <a:off x="1" y="8801100"/>
            <a:ext cx="3038475" cy="466726"/>
          </a:xfrm>
          <a:prstGeom prst="rect">
            <a:avLst/>
          </a:prstGeom>
        </p:spPr>
        <p:txBody>
          <a:bodyPr vert="horz" lIns="91440" tIns="45720" rIns="91440" bIns="45720" rtlCol="0" anchor="b"/>
          <a:lstStyle>
            <a:lvl1pPr algn="l">
              <a:defRPr sz="1200">
                <a:latin typeface="+mn-lt"/>
              </a:defRPr>
            </a:lvl1pPr>
          </a:lstStyle>
          <a:p>
            <a:fld id="{DBFF095A-F86B-4B29-8A9F-DF3D3D1F3E2A}" type="slidenum">
              <a:rPr lang="en-US" smtClean="0"/>
              <a:pPr/>
              <a:t>‹#›</a:t>
            </a:fld>
            <a:endParaRPr lang="en-US" dirty="0"/>
          </a:p>
        </p:txBody>
      </p:sp>
    </p:spTree>
    <p:extLst>
      <p:ext uri="{BB962C8B-B14F-4D97-AF65-F5344CB8AC3E}">
        <p14:creationId xmlns:p14="http://schemas.microsoft.com/office/powerpoint/2010/main" val="1877089979"/>
      </p:ext>
    </p:extLst>
  </p:cSld>
  <p:clrMap bg1="lt1" tx1="dk1" bg2="lt2" tx2="dk2" accent1="accent1" accent2="accent2" accent3="accent3" accent4="accent4" accent5="accent5" accent6="accent6" hlink="hlink" folHlink="folHlink"/>
  <p:notesStyle>
    <a:lvl1pPr marL="0" algn="l" defTabSz="914400" rtl="0" eaLnBrk="1" latinLnBrk="0" hangingPunct="1">
      <a:lnSpc>
        <a:spcPct val="90000"/>
      </a:lnSpc>
      <a:spcBef>
        <a:spcPts val="300"/>
      </a:spcBef>
      <a:defRPr sz="1200" kern="1200">
        <a:solidFill>
          <a:schemeClr val="tx1"/>
        </a:solidFill>
        <a:latin typeface="+mn-lt"/>
        <a:ea typeface="+mn-ea"/>
        <a:cs typeface="+mn-cs"/>
      </a:defRPr>
    </a:lvl1pPr>
    <a:lvl2pPr marL="457200" algn="l" defTabSz="914400" rtl="0" eaLnBrk="1" latinLnBrk="0" hangingPunct="1">
      <a:lnSpc>
        <a:spcPct val="90000"/>
      </a:lnSpc>
      <a:spcBef>
        <a:spcPts val="300"/>
      </a:spcBef>
      <a:defRPr sz="1200" kern="1200">
        <a:solidFill>
          <a:schemeClr val="tx1"/>
        </a:solidFill>
        <a:latin typeface="+mn-lt"/>
        <a:ea typeface="+mn-ea"/>
        <a:cs typeface="+mn-cs"/>
      </a:defRPr>
    </a:lvl2pPr>
    <a:lvl3pPr marL="914400" algn="l" defTabSz="914400" rtl="0" eaLnBrk="1" latinLnBrk="0" hangingPunct="1">
      <a:lnSpc>
        <a:spcPct val="90000"/>
      </a:lnSpc>
      <a:spcBef>
        <a:spcPts val="300"/>
      </a:spcBef>
      <a:defRPr sz="1200" kern="1200">
        <a:solidFill>
          <a:schemeClr val="tx1"/>
        </a:solidFill>
        <a:latin typeface="+mn-lt"/>
        <a:ea typeface="+mn-ea"/>
        <a:cs typeface="+mn-cs"/>
      </a:defRPr>
    </a:lvl3pPr>
    <a:lvl4pPr marL="1371600" algn="l" defTabSz="914400" rtl="0" eaLnBrk="1" latinLnBrk="0" hangingPunct="1">
      <a:lnSpc>
        <a:spcPct val="90000"/>
      </a:lnSpc>
      <a:spcBef>
        <a:spcPts val="300"/>
      </a:spcBef>
      <a:defRPr sz="1200" kern="1200">
        <a:solidFill>
          <a:schemeClr val="tx1"/>
        </a:solidFill>
        <a:latin typeface="+mn-lt"/>
        <a:ea typeface="+mn-ea"/>
        <a:cs typeface="+mn-cs"/>
      </a:defRPr>
    </a:lvl4pPr>
    <a:lvl5pPr marL="1828800" algn="l" defTabSz="914400" rtl="0" eaLnBrk="1" latinLnBrk="0" hangingPunct="1">
      <a:lnSpc>
        <a:spcPct val="90000"/>
      </a:lnSpc>
      <a:spcBef>
        <a:spcPts val="300"/>
      </a:spcBef>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FF095A-F86B-4B29-8A9F-DF3D3D1F3E2A}" type="slidenum">
              <a:rPr lang="en-US" smtClean="0"/>
              <a:pPr/>
              <a:t>9</a:t>
            </a:fld>
            <a:endParaRPr lang="en-US" dirty="0"/>
          </a:p>
        </p:txBody>
      </p:sp>
    </p:spTree>
    <p:extLst>
      <p:ext uri="{BB962C8B-B14F-4D97-AF65-F5344CB8AC3E}">
        <p14:creationId xmlns:p14="http://schemas.microsoft.com/office/powerpoint/2010/main" val="605943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Modeling water clusters</a:t>
            </a:r>
          </a:p>
          <a:p>
            <a:r>
              <a:rPr lang="en-US" dirty="0"/>
              <a:t>Graphs are from runs on Theta – starting runs on Summit</a:t>
            </a:r>
          </a:p>
          <a:p>
            <a:r>
              <a:rPr lang="en-US" dirty="0"/>
              <a:t>Right hand side is showing the structure of graphs for the molecules as descriptors</a:t>
            </a:r>
          </a:p>
          <a:p>
            <a:r>
              <a:rPr lang="en-US" dirty="0"/>
              <a:t> - Plotting </a:t>
            </a:r>
          </a:p>
          <a:p>
            <a:endParaRPr lang="en-US" dirty="0"/>
          </a:p>
          <a:p>
            <a:r>
              <a:rPr lang="en-US" dirty="0"/>
              <a:t>Bottom right – training error for different structures</a:t>
            </a:r>
          </a:p>
          <a:p>
            <a:r>
              <a:rPr lang="en-US" dirty="0"/>
              <a:t>LL – scatter plot of weiner index (measure of connectivity) and distance</a:t>
            </a:r>
          </a:p>
          <a:p>
            <a:endParaRPr lang="en-US" dirty="0"/>
          </a:p>
          <a:p>
            <a:endParaRPr lang="en-US" dirty="0"/>
          </a:p>
          <a:p>
            <a:r>
              <a:rPr lang="en-US" dirty="0"/>
              <a:t>ExaGraph is focusing on huge graphs, this is focusing on millions of small graphs</a:t>
            </a:r>
          </a:p>
        </p:txBody>
      </p:sp>
      <p:sp>
        <p:nvSpPr>
          <p:cNvPr id="4" name="Slide Number Placeholder 3"/>
          <p:cNvSpPr>
            <a:spLocks noGrp="1"/>
          </p:cNvSpPr>
          <p:nvPr>
            <p:ph type="sldNum" sz="quarter" idx="5"/>
          </p:nvPr>
        </p:nvSpPr>
        <p:spPr/>
        <p:txBody>
          <a:bodyPr/>
          <a:lstStyle/>
          <a:p>
            <a:fld id="{DBFF095A-F86B-4B29-8A9F-DF3D3D1F3E2A}" type="slidenum">
              <a:rPr lang="en-US" smtClean="0"/>
              <a:pPr/>
              <a:t>23</a:t>
            </a:fld>
            <a:endParaRPr lang="en-US" dirty="0"/>
          </a:p>
        </p:txBody>
      </p:sp>
    </p:spTree>
    <p:extLst>
      <p:ext uri="{BB962C8B-B14F-4D97-AF65-F5344CB8AC3E}">
        <p14:creationId xmlns:p14="http://schemas.microsoft.com/office/powerpoint/2010/main" val="1494589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This slide lays out the scope of the specific inverse problem we are tackling – predicting material structure from its neutron scattering profile.</a:t>
            </a:r>
          </a:p>
          <a:p>
            <a:pPr marL="171450" indent="-171450">
              <a:buFontTx/>
              <a:buChar char="-"/>
            </a:pPr>
            <a:r>
              <a:rPr lang="en-US" dirty="0"/>
              <a:t>Top right figure is to highlight the expensive (many days to weeks) loop refinement process currently used to determine material structure from diffraction profiles</a:t>
            </a:r>
          </a:p>
          <a:p>
            <a:pPr marL="171450" indent="-171450">
              <a:buFontTx/>
              <a:buChar char="-"/>
            </a:pPr>
            <a:r>
              <a:rPr lang="en-US" dirty="0"/>
              <a:t>Bottom right figure shows that trained ExaLearn ML models will directly predict material structure from scattering profile.</a:t>
            </a:r>
          </a:p>
          <a:p>
            <a:pPr marL="171450" indent="-171450">
              <a:buFontTx/>
              <a:buChar char="-"/>
            </a:pPr>
            <a:r>
              <a:rPr lang="en-US" dirty="0"/>
              <a:t>Green pane lists FY 19 outcomes (ALL work done from scratch within ExaLearn)</a:t>
            </a:r>
          </a:p>
          <a:p>
            <a:pPr marL="171450" indent="-171450">
              <a:buFontTx/>
              <a:buChar char="-"/>
            </a:pPr>
            <a:r>
              <a:rPr lang="en-US" dirty="0"/>
              <a:t>Blue pane lists Inverse Problems team </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DBFF095A-F86B-4B29-8A9F-DF3D3D1F3E2A}" type="slidenum">
              <a:rPr lang="en-US" smtClean="0"/>
              <a:pPr/>
              <a:t>24</a:t>
            </a:fld>
            <a:endParaRPr lang="en-US" dirty="0"/>
          </a:p>
        </p:txBody>
      </p:sp>
    </p:spTree>
    <p:extLst>
      <p:ext uri="{BB962C8B-B14F-4D97-AF65-F5344CB8AC3E}">
        <p14:creationId xmlns:p14="http://schemas.microsoft.com/office/powerpoint/2010/main" val="11904416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Top figure: The proposed ML pipeline is shown on top. Has two main steps:</a:t>
            </a:r>
          </a:p>
          <a:p>
            <a:pPr marL="628650" lvl="1" indent="-171450">
              <a:buFontTx/>
              <a:buChar char="-"/>
            </a:pPr>
            <a:r>
              <a:rPr lang="en-US" dirty="0"/>
              <a:t>Use a classifier to predict one of seven possible space group symmetry groups the target material can belong to.</a:t>
            </a:r>
          </a:p>
          <a:p>
            <a:pPr marL="628650" lvl="1" indent="-171450">
              <a:buFontTx/>
              <a:buChar char="-"/>
            </a:pPr>
            <a:r>
              <a:rPr lang="en-US" dirty="0"/>
              <a:t>Once space group symmetry is determines, the regressor predicts structural parameters like inter-atomic distances, bond-angles, etc.</a:t>
            </a:r>
          </a:p>
          <a:p>
            <a:pPr marL="171450" lvl="0" indent="-171450">
              <a:buFontTx/>
              <a:buChar char="-"/>
            </a:pPr>
            <a:r>
              <a:rPr lang="en-US" dirty="0"/>
              <a:t>Bottom left figure: preliminary classifier (preliminary design next slide) can classify three out of seven symmetry groups.</a:t>
            </a:r>
          </a:p>
          <a:p>
            <a:pPr marL="171450" lvl="0" indent="-171450">
              <a:buFontTx/>
              <a:buChar char="-"/>
            </a:pPr>
            <a:r>
              <a:rPr lang="en-US" dirty="0"/>
              <a:t>Bottom right figure: preliminary regressor (using shallow models) can predict parameters with about 90% accuracy.</a:t>
            </a:r>
          </a:p>
          <a:p>
            <a:pPr marL="171450" lvl="0" indent="-171450">
              <a:buFontTx/>
              <a:buChar char="-"/>
            </a:pPr>
            <a:r>
              <a:rPr lang="en-US" dirty="0"/>
              <a:t>Bottom right figure shows that experimental diffraction pattern (from the NOMAD diffractometer in SNS) compared with the pattern simulated using parameters predicted by ExaLearn ML pipeline.</a:t>
            </a:r>
          </a:p>
        </p:txBody>
      </p:sp>
      <p:sp>
        <p:nvSpPr>
          <p:cNvPr id="4" name="Slide Number Placeholder 3"/>
          <p:cNvSpPr>
            <a:spLocks noGrp="1"/>
          </p:cNvSpPr>
          <p:nvPr>
            <p:ph type="sldNum" sz="quarter" idx="5"/>
          </p:nvPr>
        </p:nvSpPr>
        <p:spPr/>
        <p:txBody>
          <a:bodyPr/>
          <a:lstStyle/>
          <a:p>
            <a:fld id="{DBFF095A-F86B-4B29-8A9F-DF3D3D1F3E2A}" type="slidenum">
              <a:rPr lang="en-US" smtClean="0"/>
              <a:pPr/>
              <a:t>25</a:t>
            </a:fld>
            <a:endParaRPr lang="en-US" dirty="0"/>
          </a:p>
        </p:txBody>
      </p:sp>
    </p:spTree>
    <p:extLst>
      <p:ext uri="{BB962C8B-B14F-4D97-AF65-F5344CB8AC3E}">
        <p14:creationId xmlns:p14="http://schemas.microsoft.com/office/powerpoint/2010/main" val="2733604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This slide summarizes the status of this demo application</a:t>
            </a:r>
          </a:p>
          <a:p>
            <a:pPr marL="171450" indent="-171450">
              <a:buFontTx/>
              <a:buChar char="-"/>
            </a:pPr>
            <a:r>
              <a:rPr lang="en-US" dirty="0"/>
              <a:t>Three main accomplishments:</a:t>
            </a:r>
          </a:p>
          <a:p>
            <a:pPr marL="628650" lvl="1" indent="-171450">
              <a:buFontTx/>
              <a:buChar char="-"/>
            </a:pPr>
            <a:r>
              <a:rPr lang="en-US" dirty="0"/>
              <a:t>Training data generation (top blue pane)</a:t>
            </a:r>
          </a:p>
          <a:p>
            <a:pPr marL="1085850" lvl="2" indent="-171450">
              <a:buFontTx/>
              <a:buChar char="-"/>
            </a:pPr>
            <a:r>
              <a:rPr lang="en-US" dirty="0"/>
              <a:t>A parallel framework to generate labelled training data sets using a pre-existing sequential neutron diffraction simulator called GSAS was developed.</a:t>
            </a:r>
          </a:p>
          <a:p>
            <a:pPr marL="1085850" lvl="2" indent="-171450">
              <a:buFontTx/>
              <a:buChar char="-"/>
            </a:pPr>
            <a:r>
              <a:rPr lang="en-US" dirty="0"/>
              <a:t>Using this parallel generator, labelled examples of several symmetry groups were generated on Theta (ALCF). See table.</a:t>
            </a:r>
          </a:p>
          <a:p>
            <a:pPr marL="628650" lvl="1" indent="-171450">
              <a:buFontTx/>
              <a:buChar char="-"/>
            </a:pPr>
            <a:r>
              <a:rPr lang="en-US" dirty="0"/>
              <a:t>Initial design of classifier was tested (see green pane for initial design )</a:t>
            </a:r>
          </a:p>
          <a:p>
            <a:pPr marL="628650" lvl="1" indent="-171450">
              <a:buFontTx/>
              <a:buChar char="-"/>
            </a:pPr>
            <a:r>
              <a:rPr lang="en-US" dirty="0"/>
              <a:t>Initial evaluation of multiple shallow models was performed. Random forests provided the best prediction with about 90% accuracy.</a:t>
            </a:r>
          </a:p>
          <a:p>
            <a:pPr marL="628650" lvl="1" indent="-171450">
              <a:buFontTx/>
              <a:buChar char="-"/>
            </a:pPr>
            <a:r>
              <a:rPr lang="en-US" dirty="0"/>
              <a:t>Testing and validation as performed against real experimentally obtained and annotated data as the ground truth data. The experimental data was from the NOMAD diffractometer in SNS on a perovskite material called barium </a:t>
            </a:r>
            <a:r>
              <a:rPr lang="en-US" dirty="0" err="1"/>
              <a:t>titanate</a:t>
            </a:r>
            <a:r>
              <a:rPr lang="en-US" dirty="0"/>
              <a:t> (BaTiO</a:t>
            </a:r>
            <a:r>
              <a:rPr lang="en-US" baseline="-25000" dirty="0"/>
              <a:t>3</a:t>
            </a:r>
            <a:r>
              <a:rPr lang="en-US" dirty="0"/>
              <a:t>).</a:t>
            </a:r>
          </a:p>
          <a:p>
            <a:pPr marL="628650" lvl="1" indent="-171450">
              <a:buFontTx/>
              <a:buChar char="-"/>
            </a:pPr>
            <a:r>
              <a:rPr lang="en-US" dirty="0"/>
              <a:t>These shallow models established the baselines against which the performance of deep models will be compared (to be done next).</a:t>
            </a:r>
          </a:p>
          <a:p>
            <a:pPr marL="628650" lvl="1" indent="-171450">
              <a:buFontTx/>
              <a:buChar char="-"/>
            </a:pPr>
            <a:r>
              <a:rPr lang="en-US" dirty="0"/>
              <a:t>Data generation to sample the complete structural space of the seven symmetry groups as well as training deep models on  these large data will require extreme-scale leadership class resources.</a:t>
            </a:r>
          </a:p>
        </p:txBody>
      </p:sp>
      <p:sp>
        <p:nvSpPr>
          <p:cNvPr id="4" name="Slide Number Placeholder 3"/>
          <p:cNvSpPr>
            <a:spLocks noGrp="1"/>
          </p:cNvSpPr>
          <p:nvPr>
            <p:ph type="sldNum" sz="quarter" idx="5"/>
          </p:nvPr>
        </p:nvSpPr>
        <p:spPr/>
        <p:txBody>
          <a:bodyPr/>
          <a:lstStyle/>
          <a:p>
            <a:fld id="{DBFF095A-F86B-4B29-8A9F-DF3D3D1F3E2A}" type="slidenum">
              <a:rPr lang="en-US" smtClean="0"/>
              <a:pPr/>
              <a:t>26</a:t>
            </a:fld>
            <a:endParaRPr lang="en-US" dirty="0"/>
          </a:p>
        </p:txBody>
      </p:sp>
    </p:spTree>
    <p:extLst>
      <p:ext uri="{BB962C8B-B14F-4D97-AF65-F5344CB8AC3E}">
        <p14:creationId xmlns:p14="http://schemas.microsoft.com/office/powerpoint/2010/main" val="3101907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outlines some next steps and is self-explanatory.</a:t>
            </a:r>
          </a:p>
        </p:txBody>
      </p:sp>
      <p:sp>
        <p:nvSpPr>
          <p:cNvPr id="4" name="Slide Number Placeholder 3"/>
          <p:cNvSpPr>
            <a:spLocks noGrp="1"/>
          </p:cNvSpPr>
          <p:nvPr>
            <p:ph type="sldNum" sz="quarter" idx="5"/>
          </p:nvPr>
        </p:nvSpPr>
        <p:spPr/>
        <p:txBody>
          <a:bodyPr/>
          <a:lstStyle/>
          <a:p>
            <a:fld id="{DBFF095A-F86B-4B29-8A9F-DF3D3D1F3E2A}" type="slidenum">
              <a:rPr lang="en-US" smtClean="0"/>
              <a:pPr/>
              <a:t>27</a:t>
            </a:fld>
            <a:endParaRPr lang="en-US" dirty="0"/>
          </a:p>
        </p:txBody>
      </p:sp>
    </p:spTree>
    <p:extLst>
      <p:ext uri="{BB962C8B-B14F-4D97-AF65-F5344CB8AC3E}">
        <p14:creationId xmlns:p14="http://schemas.microsoft.com/office/powerpoint/2010/main" val="2227722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FF095A-F86B-4B29-8A9F-DF3D3D1F3E2A}" type="slidenum">
              <a:rPr lang="en-US" smtClean="0"/>
              <a:pPr/>
              <a:t>29</a:t>
            </a:fld>
            <a:endParaRPr lang="en-US" dirty="0"/>
          </a:p>
        </p:txBody>
      </p:sp>
    </p:spTree>
    <p:extLst>
      <p:ext uri="{BB962C8B-B14F-4D97-AF65-F5344CB8AC3E}">
        <p14:creationId xmlns:p14="http://schemas.microsoft.com/office/powerpoint/2010/main" val="18255576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54E672D7-8E2D-4611-973D-F4591A707C34}" type="slidenum">
              <a:rPr lang="en-US" smtClean="0"/>
              <a:t>32</a:t>
            </a:fld>
            <a:endParaRPr lang="en-US" dirty="0"/>
          </a:p>
        </p:txBody>
      </p:sp>
    </p:spTree>
    <p:extLst>
      <p:ext uri="{BB962C8B-B14F-4D97-AF65-F5344CB8AC3E}">
        <p14:creationId xmlns:p14="http://schemas.microsoft.com/office/powerpoint/2010/main" val="11250607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54E672D7-8E2D-4611-973D-F4591A707C34}" type="slidenum">
              <a:rPr lang="en-US" smtClean="0"/>
              <a:t>33</a:t>
            </a:fld>
            <a:endParaRPr lang="en-US" dirty="0"/>
          </a:p>
        </p:txBody>
      </p:sp>
    </p:spTree>
    <p:extLst>
      <p:ext uri="{BB962C8B-B14F-4D97-AF65-F5344CB8AC3E}">
        <p14:creationId xmlns:p14="http://schemas.microsoft.com/office/powerpoint/2010/main" val="32222271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54E672D7-8E2D-4611-973D-F4591A707C34}" type="slidenum">
              <a:rPr lang="en-US" smtClean="0"/>
              <a:t>34</a:t>
            </a:fld>
            <a:endParaRPr lang="en-US" dirty="0"/>
          </a:p>
        </p:txBody>
      </p:sp>
    </p:spTree>
    <p:extLst>
      <p:ext uri="{BB962C8B-B14F-4D97-AF65-F5344CB8AC3E}">
        <p14:creationId xmlns:p14="http://schemas.microsoft.com/office/powerpoint/2010/main" val="27286940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FF095A-F86B-4B29-8A9F-DF3D3D1F3E2A}" type="slidenum">
              <a:rPr lang="en-US" smtClean="0"/>
              <a:pPr/>
              <a:t>47</a:t>
            </a:fld>
            <a:endParaRPr lang="en-US" dirty="0"/>
          </a:p>
        </p:txBody>
      </p:sp>
    </p:spTree>
    <p:extLst>
      <p:ext uri="{BB962C8B-B14F-4D97-AF65-F5344CB8AC3E}">
        <p14:creationId xmlns:p14="http://schemas.microsoft.com/office/powerpoint/2010/main" val="2451620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FF095A-F86B-4B29-8A9F-DF3D3D1F3E2A}" type="slidenum">
              <a:rPr lang="en-US" smtClean="0"/>
              <a:pPr/>
              <a:t>11</a:t>
            </a:fld>
            <a:endParaRPr lang="en-US" dirty="0"/>
          </a:p>
        </p:txBody>
      </p:sp>
    </p:spTree>
    <p:extLst>
      <p:ext uri="{BB962C8B-B14F-4D97-AF65-F5344CB8AC3E}">
        <p14:creationId xmlns:p14="http://schemas.microsoft.com/office/powerpoint/2010/main" val="2777229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Weak scaling increases the global mini-batch size (cannot increase arbitrarily)</a:t>
            </a:r>
          </a:p>
          <a:p>
            <a:r>
              <a:rPr lang="en-US" dirty="0"/>
              <a:t>Prior techniques: AlexNet grouped convolutions, Coates COTS HPC for locally connected layers, lots on fully connected layers or with parameter servers</a:t>
            </a:r>
          </a:p>
        </p:txBody>
      </p:sp>
      <p:sp>
        <p:nvSpPr>
          <p:cNvPr id="4" name="Slide Number Placeholder 3"/>
          <p:cNvSpPr>
            <a:spLocks noGrp="1"/>
          </p:cNvSpPr>
          <p:nvPr>
            <p:ph type="sldNum" sz="quarter" idx="5"/>
          </p:nvPr>
        </p:nvSpPr>
        <p:spPr/>
        <p:txBody>
          <a:bodyPr/>
          <a:lstStyle/>
          <a:p>
            <a:fld id="{4CFDF800-FE0E-A944-8AC1-D57C07B352FC}" type="slidenum">
              <a:rPr lang="en-US" smtClean="0"/>
              <a:pPr/>
              <a:t>13</a:t>
            </a:fld>
            <a:endParaRPr lang="en-US" dirty="0"/>
          </a:p>
        </p:txBody>
      </p:sp>
    </p:spTree>
    <p:extLst>
      <p:ext uri="{BB962C8B-B14F-4D97-AF65-F5344CB8AC3E}">
        <p14:creationId xmlns:p14="http://schemas.microsoft.com/office/powerpoint/2010/main" val="3417323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Split mesh onto 4 GPUs visually w/ fluid sim + lassen node</a:t>
            </a:r>
          </a:p>
        </p:txBody>
      </p:sp>
      <p:sp>
        <p:nvSpPr>
          <p:cNvPr id="4" name="Slide Number Placeholder 3"/>
          <p:cNvSpPr>
            <a:spLocks noGrp="1"/>
          </p:cNvSpPr>
          <p:nvPr>
            <p:ph type="sldNum" sz="quarter" idx="5"/>
          </p:nvPr>
        </p:nvSpPr>
        <p:spPr/>
        <p:txBody>
          <a:bodyPr/>
          <a:lstStyle/>
          <a:p>
            <a:fld id="{4CFDF800-FE0E-A944-8AC1-D57C07B352FC}" type="slidenum">
              <a:rPr lang="en-US" smtClean="0"/>
              <a:pPr/>
              <a:t>14</a:t>
            </a:fld>
            <a:endParaRPr lang="en-US" dirty="0"/>
          </a:p>
        </p:txBody>
      </p:sp>
    </p:spTree>
    <p:extLst>
      <p:ext uri="{BB962C8B-B14F-4D97-AF65-F5344CB8AC3E}">
        <p14:creationId xmlns:p14="http://schemas.microsoft.com/office/powerpoint/2010/main" val="1331325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Exciting results to our cosmology collaborators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4CFDF800-FE0E-A944-8AC1-D57C07B352FC}" type="slidenum">
              <a:rPr lang="en-US" smtClean="0"/>
              <a:pPr/>
              <a:t>15</a:t>
            </a:fld>
            <a:endParaRPr lang="en-US" dirty="0"/>
          </a:p>
        </p:txBody>
      </p:sp>
    </p:spTree>
    <p:extLst>
      <p:ext uri="{BB962C8B-B14F-4D97-AF65-F5344CB8AC3E}">
        <p14:creationId xmlns:p14="http://schemas.microsoft.com/office/powerpoint/2010/main" val="6395742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FF095A-F86B-4B29-8A9F-DF3D3D1F3E2A}" type="slidenum">
              <a:rPr lang="en-US" smtClean="0"/>
              <a:pPr/>
              <a:t>19</a:t>
            </a:fld>
            <a:endParaRPr lang="en-US" dirty="0"/>
          </a:p>
        </p:txBody>
      </p:sp>
    </p:spTree>
    <p:extLst>
      <p:ext uri="{BB962C8B-B14F-4D97-AF65-F5344CB8AC3E}">
        <p14:creationId xmlns:p14="http://schemas.microsoft.com/office/powerpoint/2010/main" val="2657003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FF095A-F86B-4B29-8A9F-DF3D3D1F3E2A}" type="slidenum">
              <a:rPr lang="en-US" smtClean="0"/>
              <a:pPr/>
              <a:t>20</a:t>
            </a:fld>
            <a:endParaRPr lang="en-US" dirty="0"/>
          </a:p>
        </p:txBody>
      </p:sp>
    </p:spTree>
    <p:extLst>
      <p:ext uri="{BB962C8B-B14F-4D97-AF65-F5344CB8AC3E}">
        <p14:creationId xmlns:p14="http://schemas.microsoft.com/office/powerpoint/2010/main" val="902101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FF095A-F86B-4B29-8A9F-DF3D3D1F3E2A}" type="slidenum">
              <a:rPr lang="en-US" smtClean="0"/>
              <a:pPr/>
              <a:t>21</a:t>
            </a:fld>
            <a:endParaRPr lang="en-US" dirty="0"/>
          </a:p>
        </p:txBody>
      </p:sp>
    </p:spTree>
    <p:extLst>
      <p:ext uri="{BB962C8B-B14F-4D97-AF65-F5344CB8AC3E}">
        <p14:creationId xmlns:p14="http://schemas.microsoft.com/office/powerpoint/2010/main" val="5139950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FF095A-F86B-4B29-8A9F-DF3D3D1F3E2A}" type="slidenum">
              <a:rPr lang="en-US" smtClean="0"/>
              <a:pPr/>
              <a:t>22</a:t>
            </a:fld>
            <a:endParaRPr lang="en-US" dirty="0"/>
          </a:p>
        </p:txBody>
      </p:sp>
    </p:spTree>
    <p:extLst>
      <p:ext uri="{BB962C8B-B14F-4D97-AF65-F5344CB8AC3E}">
        <p14:creationId xmlns:p14="http://schemas.microsoft.com/office/powerpoint/2010/main" val="38307542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7_Title Slide">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EE845FF-FE6B-4C05-AD90-73F7E809757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723" t="50050" r="25122" b="449"/>
          <a:stretch/>
        </p:blipFill>
        <p:spPr>
          <a:xfrm>
            <a:off x="0" y="-1"/>
            <a:ext cx="12192000" cy="3429001"/>
          </a:xfrm>
          <a:prstGeom prst="rect">
            <a:avLst/>
          </a:prstGeom>
          <a:effectLst/>
        </p:spPr>
      </p:pic>
      <p:pic>
        <p:nvPicPr>
          <p:cNvPr id="26" name="Picture 25">
            <a:extLst>
              <a:ext uri="{FF2B5EF4-FFF2-40B4-BE49-F238E27FC236}">
                <a16:creationId xmlns:a16="http://schemas.microsoft.com/office/drawing/2014/main" id="{7572306A-6D28-4B79-9F33-F65B3290E929}"/>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093482" y="2590800"/>
            <a:ext cx="2573413" cy="695909"/>
          </a:xfrm>
          <a:prstGeom prst="rect">
            <a:avLst/>
          </a:prstGeom>
          <a:effectLst>
            <a:outerShdw blurRad="50800" dist="38100" dir="2700000" algn="tl" rotWithShape="0">
              <a:prstClr val="black">
                <a:alpha val="40000"/>
              </a:prstClr>
            </a:outerShdw>
          </a:effectLst>
        </p:spPr>
      </p:pic>
      <p:sp>
        <p:nvSpPr>
          <p:cNvPr id="4" name="Rectangle 3">
            <a:extLst>
              <a:ext uri="{FF2B5EF4-FFF2-40B4-BE49-F238E27FC236}">
                <a16:creationId xmlns:a16="http://schemas.microsoft.com/office/drawing/2014/main" id="{B9853B16-5BA4-4AF0-8A80-CD86D6EAD828}"/>
              </a:ext>
            </a:extLst>
          </p:cNvPr>
          <p:cNvSpPr/>
          <p:nvPr userDrawn="1"/>
        </p:nvSpPr>
        <p:spPr>
          <a:xfrm>
            <a:off x="0" y="0"/>
            <a:ext cx="12192000" cy="3429001"/>
          </a:xfrm>
          <a:prstGeom prst="rect">
            <a:avLst/>
          </a:prstGeom>
          <a:gradFill>
            <a:gsLst>
              <a:gs pos="25000">
                <a:srgbClr val="0E5B82"/>
              </a:gs>
              <a:gs pos="2000">
                <a:srgbClr val="06456F"/>
              </a:gs>
              <a:gs pos="100000">
                <a:schemeClr val="accent3">
                  <a:alpha val="0"/>
                </a:schemeClr>
              </a:gs>
            </a:gsLst>
            <a:lin ang="0" scaled="1"/>
          </a:gra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dirty="0">
              <a:solidFill>
                <a:schemeClr val="tx1"/>
              </a:solidFill>
            </a:endParaRPr>
          </a:p>
        </p:txBody>
      </p:sp>
      <p:sp>
        <p:nvSpPr>
          <p:cNvPr id="2" name="Title 1"/>
          <p:cNvSpPr>
            <a:spLocks noGrp="1"/>
          </p:cNvSpPr>
          <p:nvPr userDrawn="1">
            <p:ph type="ctrTitle"/>
          </p:nvPr>
        </p:nvSpPr>
        <p:spPr>
          <a:xfrm>
            <a:off x="190499" y="100853"/>
            <a:ext cx="7915275" cy="2489947"/>
          </a:xfrm>
        </p:spPr>
        <p:txBody>
          <a:bodyPr anchor="b"/>
          <a:lstStyle>
            <a:lvl1pPr algn="l">
              <a:defRPr sz="3600" b="0" baseline="0">
                <a:solidFill>
                  <a:schemeClr val="bg1"/>
                </a:solidFill>
                <a:latin typeface="+mj-lt"/>
              </a:defRPr>
            </a:lvl1pPr>
          </a:lstStyle>
          <a:p>
            <a:r>
              <a:rPr lang="en-US"/>
              <a:t>Click to edit Master title style</a:t>
            </a:r>
            <a:endParaRPr lang="en-US" dirty="0"/>
          </a:p>
        </p:txBody>
      </p:sp>
      <p:sp>
        <p:nvSpPr>
          <p:cNvPr id="3" name="Subtitle 2"/>
          <p:cNvSpPr>
            <a:spLocks noGrp="1"/>
          </p:cNvSpPr>
          <p:nvPr userDrawn="1">
            <p:ph type="subTitle" idx="1"/>
          </p:nvPr>
        </p:nvSpPr>
        <p:spPr>
          <a:xfrm>
            <a:off x="190500" y="3571291"/>
            <a:ext cx="8753475" cy="2138654"/>
          </a:xfrm>
        </p:spPr>
        <p:txBody>
          <a:bodyPr/>
          <a:lstStyle>
            <a:lvl1pPr marL="0" indent="0" algn="l">
              <a:buNone/>
              <a:defRPr sz="2000" baseline="0">
                <a:solidFill>
                  <a:schemeClr val="tx1"/>
                </a:solidFill>
                <a:latin typeface="+mn-lt"/>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17" name="Picture 16" descr="A close up of a computer&#10;&#10;Description generated with high confidence">
            <a:extLst>
              <a:ext uri="{FF2B5EF4-FFF2-40B4-BE49-F238E27FC236}">
                <a16:creationId xmlns:a16="http://schemas.microsoft.com/office/drawing/2014/main" id="{B2FB6BAC-57DC-470D-AA27-6E916BEEC956}"/>
              </a:ext>
            </a:extLst>
          </p:cNvPr>
          <p:cNvPicPr>
            <a:picLocks noChangeAspect="1"/>
          </p:cNvPicPr>
          <p:nvPr userDrawn="1"/>
        </p:nvPicPr>
        <p:blipFill>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386782" y="6271008"/>
            <a:ext cx="1317366" cy="398982"/>
          </a:xfrm>
          <a:prstGeom prst="rect">
            <a:avLst/>
          </a:prstGeom>
        </p:spPr>
      </p:pic>
      <p:pic>
        <p:nvPicPr>
          <p:cNvPr id="18" name="Picture 17" descr="A close up of a logo&#10;&#10;Description generated with very high confidence">
            <a:extLst>
              <a:ext uri="{FF2B5EF4-FFF2-40B4-BE49-F238E27FC236}">
                <a16:creationId xmlns:a16="http://schemas.microsoft.com/office/drawing/2014/main" id="{F700AA35-7ACE-4657-BBD7-03E3A55B64A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232144" y="6271008"/>
            <a:ext cx="2389905" cy="398982"/>
          </a:xfrm>
          <a:prstGeom prst="rect">
            <a:avLst/>
          </a:prstGeom>
        </p:spPr>
      </p:pic>
      <p:pic>
        <p:nvPicPr>
          <p:cNvPr id="9" name="Picture 8">
            <a:extLst>
              <a:ext uri="{FF2B5EF4-FFF2-40B4-BE49-F238E27FC236}">
                <a16:creationId xmlns:a16="http://schemas.microsoft.com/office/drawing/2014/main" id="{1F0A5EAC-900C-4667-A5FC-E744A5D87EF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723" t="98890" r="25122" b="450"/>
          <a:stretch/>
        </p:blipFill>
        <p:spPr>
          <a:xfrm>
            <a:off x="0" y="6812281"/>
            <a:ext cx="12192000" cy="45719"/>
          </a:xfrm>
          <a:prstGeom prst="rect">
            <a:avLst/>
          </a:prstGeom>
          <a:effectLst/>
        </p:spPr>
      </p:pic>
    </p:spTree>
    <p:extLst>
      <p:ext uri="{BB962C8B-B14F-4D97-AF65-F5344CB8AC3E}">
        <p14:creationId xmlns:p14="http://schemas.microsoft.com/office/powerpoint/2010/main" val="4072205653"/>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5_4 section science highligh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15922CA-3E0F-485B-9F76-A1F211BE7C4F}"/>
              </a:ext>
            </a:extLst>
          </p:cNvPr>
          <p:cNvGrpSpPr/>
          <p:nvPr userDrawn="1"/>
        </p:nvGrpSpPr>
        <p:grpSpPr>
          <a:xfrm>
            <a:off x="314661" y="948037"/>
            <a:ext cx="11877340" cy="5688482"/>
            <a:chOff x="274319" y="948037"/>
            <a:chExt cx="11917681" cy="5688482"/>
          </a:xfrm>
        </p:grpSpPr>
        <p:sp>
          <p:nvSpPr>
            <p:cNvPr id="38" name="Rectangle 37">
              <a:extLst>
                <a:ext uri="{FF2B5EF4-FFF2-40B4-BE49-F238E27FC236}">
                  <a16:creationId xmlns:a16="http://schemas.microsoft.com/office/drawing/2014/main" id="{1DC80716-D7F2-40BD-B894-87B7C5521D93}"/>
                </a:ext>
              </a:extLst>
            </p:cNvPr>
            <p:cNvSpPr/>
            <p:nvPr userDrawn="1"/>
          </p:nvSpPr>
          <p:spPr>
            <a:xfrm>
              <a:off x="274319" y="1376098"/>
              <a:ext cx="2874807" cy="5260421"/>
            </a:xfrm>
            <a:prstGeom prst="rect">
              <a:avLst/>
            </a:prstGeom>
            <a:gradFill flip="none" rotWithShape="1">
              <a:gsLst>
                <a:gs pos="25000">
                  <a:schemeClr val="bg1">
                    <a:lumMod val="95000"/>
                  </a:schemeClr>
                </a:gs>
                <a:gs pos="0">
                  <a:schemeClr val="bg2">
                    <a:alpha val="0"/>
                  </a:schemeClr>
                </a:gs>
                <a:gs pos="100000">
                  <a:srgbClr val="CFCFCF"/>
                </a:gs>
              </a:gsLst>
              <a:lin ang="16200000" scaled="1"/>
              <a:tileRect/>
            </a:gra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lvl="0" algn="ctr">
                <a:lnSpc>
                  <a:spcPct val="90000"/>
                </a:lnSpc>
              </a:pPr>
              <a:endParaRPr lang="en-US" dirty="0">
                <a:solidFill>
                  <a:schemeClr val="tx1"/>
                </a:solidFill>
              </a:endParaRPr>
            </a:p>
          </p:txBody>
        </p:sp>
        <p:sp>
          <p:nvSpPr>
            <p:cNvPr id="13" name="Rectangle 12">
              <a:extLst>
                <a:ext uri="{FF2B5EF4-FFF2-40B4-BE49-F238E27FC236}">
                  <a16:creationId xmlns:a16="http://schemas.microsoft.com/office/drawing/2014/main" id="{DD431D86-B4F2-4178-9479-C223044E67E1}"/>
                </a:ext>
              </a:extLst>
            </p:cNvPr>
            <p:cNvSpPr/>
            <p:nvPr userDrawn="1"/>
          </p:nvSpPr>
          <p:spPr>
            <a:xfrm>
              <a:off x="274320" y="948037"/>
              <a:ext cx="2874807" cy="443734"/>
            </a:xfrm>
            <a:prstGeom prst="rect">
              <a:avLst/>
            </a:prstGeom>
            <a:solidFill>
              <a:schemeClr val="accent3"/>
            </a:soli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lnSpc>
                  <a:spcPct val="90000"/>
                </a:lnSpc>
              </a:pPr>
              <a:endParaRPr lang="en-US" sz="1800" dirty="0">
                <a:solidFill>
                  <a:schemeClr val="tx1"/>
                </a:solidFill>
              </a:endParaRPr>
            </a:p>
          </p:txBody>
        </p:sp>
        <p:sp>
          <p:nvSpPr>
            <p:cNvPr id="39" name="Rectangle 38">
              <a:extLst>
                <a:ext uri="{FF2B5EF4-FFF2-40B4-BE49-F238E27FC236}">
                  <a16:creationId xmlns:a16="http://schemas.microsoft.com/office/drawing/2014/main" id="{9772E6C0-3363-4678-BD7B-839981CFEC1B}"/>
                </a:ext>
              </a:extLst>
            </p:cNvPr>
            <p:cNvSpPr/>
            <p:nvPr userDrawn="1"/>
          </p:nvSpPr>
          <p:spPr>
            <a:xfrm>
              <a:off x="3288610" y="1376098"/>
              <a:ext cx="2874807" cy="5260421"/>
            </a:xfrm>
            <a:prstGeom prst="rect">
              <a:avLst/>
            </a:prstGeom>
            <a:gradFill flip="none" rotWithShape="1">
              <a:gsLst>
                <a:gs pos="25000">
                  <a:schemeClr val="bg1">
                    <a:lumMod val="95000"/>
                  </a:schemeClr>
                </a:gs>
                <a:gs pos="0">
                  <a:schemeClr val="bg2">
                    <a:alpha val="0"/>
                  </a:schemeClr>
                </a:gs>
                <a:gs pos="100000">
                  <a:srgbClr val="CFCFCF"/>
                </a:gs>
              </a:gsLst>
              <a:lin ang="16200000" scaled="1"/>
              <a:tileRect/>
            </a:gra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lvl="0" algn="ctr">
                <a:lnSpc>
                  <a:spcPct val="90000"/>
                </a:lnSpc>
              </a:pPr>
              <a:endParaRPr lang="en-US" dirty="0">
                <a:solidFill>
                  <a:schemeClr val="tx1"/>
                </a:solidFill>
              </a:endParaRPr>
            </a:p>
          </p:txBody>
        </p:sp>
        <p:sp>
          <p:nvSpPr>
            <p:cNvPr id="16" name="Rectangle 15">
              <a:extLst>
                <a:ext uri="{FF2B5EF4-FFF2-40B4-BE49-F238E27FC236}">
                  <a16:creationId xmlns:a16="http://schemas.microsoft.com/office/drawing/2014/main" id="{7881C044-83B1-4BEC-A2A0-51CA4BF72CE4}"/>
                </a:ext>
              </a:extLst>
            </p:cNvPr>
            <p:cNvSpPr/>
            <p:nvPr userDrawn="1"/>
          </p:nvSpPr>
          <p:spPr>
            <a:xfrm>
              <a:off x="3288610" y="948037"/>
              <a:ext cx="2874807" cy="443734"/>
            </a:xfrm>
            <a:prstGeom prst="rect">
              <a:avLst/>
            </a:prstGeom>
            <a:solidFill>
              <a:schemeClr val="accent3"/>
            </a:soli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lnSpc>
                  <a:spcPct val="90000"/>
                </a:lnSpc>
              </a:pPr>
              <a:endParaRPr lang="en-US" sz="1800" dirty="0">
                <a:solidFill>
                  <a:schemeClr val="tx1"/>
                </a:solidFill>
              </a:endParaRPr>
            </a:p>
          </p:txBody>
        </p:sp>
        <p:sp>
          <p:nvSpPr>
            <p:cNvPr id="40" name="Rectangle 39">
              <a:extLst>
                <a:ext uri="{FF2B5EF4-FFF2-40B4-BE49-F238E27FC236}">
                  <a16:creationId xmlns:a16="http://schemas.microsoft.com/office/drawing/2014/main" id="{104C995C-9C57-406C-A69D-7613F8F47165}"/>
                </a:ext>
              </a:extLst>
            </p:cNvPr>
            <p:cNvSpPr/>
            <p:nvPr userDrawn="1"/>
          </p:nvSpPr>
          <p:spPr>
            <a:xfrm>
              <a:off x="6302900" y="1376098"/>
              <a:ext cx="2874807" cy="5260421"/>
            </a:xfrm>
            <a:prstGeom prst="rect">
              <a:avLst/>
            </a:prstGeom>
            <a:gradFill flip="none" rotWithShape="1">
              <a:gsLst>
                <a:gs pos="25000">
                  <a:schemeClr val="bg1">
                    <a:lumMod val="95000"/>
                  </a:schemeClr>
                </a:gs>
                <a:gs pos="0">
                  <a:schemeClr val="bg2">
                    <a:alpha val="0"/>
                  </a:schemeClr>
                </a:gs>
                <a:gs pos="100000">
                  <a:srgbClr val="CFCFCF"/>
                </a:gs>
              </a:gsLst>
              <a:lin ang="16200000" scaled="1"/>
              <a:tileRect/>
            </a:gra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lvl="0" algn="ctr">
                <a:lnSpc>
                  <a:spcPct val="90000"/>
                </a:lnSpc>
              </a:pPr>
              <a:endParaRPr lang="en-US" dirty="0">
                <a:solidFill>
                  <a:schemeClr val="tx1"/>
                </a:solidFill>
              </a:endParaRPr>
            </a:p>
          </p:txBody>
        </p:sp>
        <p:sp>
          <p:nvSpPr>
            <p:cNvPr id="22" name="Rectangle 21">
              <a:extLst>
                <a:ext uri="{FF2B5EF4-FFF2-40B4-BE49-F238E27FC236}">
                  <a16:creationId xmlns:a16="http://schemas.microsoft.com/office/drawing/2014/main" id="{A526A7F5-6E08-49A4-A894-85B35B49A075}"/>
                </a:ext>
              </a:extLst>
            </p:cNvPr>
            <p:cNvSpPr/>
            <p:nvPr userDrawn="1"/>
          </p:nvSpPr>
          <p:spPr>
            <a:xfrm>
              <a:off x="6302901" y="948037"/>
              <a:ext cx="2874807" cy="443734"/>
            </a:xfrm>
            <a:prstGeom prst="rect">
              <a:avLst/>
            </a:prstGeom>
            <a:solidFill>
              <a:schemeClr val="accent3"/>
            </a:soli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lnSpc>
                  <a:spcPct val="90000"/>
                </a:lnSpc>
              </a:pPr>
              <a:endParaRPr lang="en-US" sz="1800" dirty="0">
                <a:solidFill>
                  <a:schemeClr val="tx1"/>
                </a:solidFill>
              </a:endParaRPr>
            </a:p>
          </p:txBody>
        </p:sp>
        <p:sp>
          <p:nvSpPr>
            <p:cNvPr id="26" name="Rectangle 25">
              <a:extLst>
                <a:ext uri="{FF2B5EF4-FFF2-40B4-BE49-F238E27FC236}">
                  <a16:creationId xmlns:a16="http://schemas.microsoft.com/office/drawing/2014/main" id="{925F09E4-91A6-437A-BED4-ED7995D473E7}"/>
                </a:ext>
              </a:extLst>
            </p:cNvPr>
            <p:cNvSpPr/>
            <p:nvPr userDrawn="1"/>
          </p:nvSpPr>
          <p:spPr>
            <a:xfrm>
              <a:off x="9317192" y="1376098"/>
              <a:ext cx="2874807" cy="5260421"/>
            </a:xfrm>
            <a:prstGeom prst="rect">
              <a:avLst/>
            </a:prstGeom>
            <a:gradFill flip="none" rotWithShape="1">
              <a:gsLst>
                <a:gs pos="25000">
                  <a:schemeClr val="bg1">
                    <a:lumMod val="95000"/>
                  </a:schemeClr>
                </a:gs>
                <a:gs pos="0">
                  <a:schemeClr val="bg2">
                    <a:alpha val="0"/>
                  </a:schemeClr>
                </a:gs>
                <a:gs pos="100000">
                  <a:srgbClr val="CFCFCF"/>
                </a:gs>
              </a:gsLst>
              <a:lin ang="16200000" scaled="1"/>
              <a:tileRect/>
            </a:gra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lvl="0" algn="ctr">
                <a:lnSpc>
                  <a:spcPct val="90000"/>
                </a:lnSpc>
              </a:pPr>
              <a:endParaRPr lang="en-US" dirty="0">
                <a:solidFill>
                  <a:schemeClr val="tx1"/>
                </a:solidFill>
              </a:endParaRPr>
            </a:p>
          </p:txBody>
        </p:sp>
        <p:sp>
          <p:nvSpPr>
            <p:cNvPr id="27" name="Rectangle 26">
              <a:extLst>
                <a:ext uri="{FF2B5EF4-FFF2-40B4-BE49-F238E27FC236}">
                  <a16:creationId xmlns:a16="http://schemas.microsoft.com/office/drawing/2014/main" id="{6192D3D3-2A2D-4482-B3F5-B0CBCD39D93A}"/>
                </a:ext>
              </a:extLst>
            </p:cNvPr>
            <p:cNvSpPr/>
            <p:nvPr userDrawn="1"/>
          </p:nvSpPr>
          <p:spPr>
            <a:xfrm>
              <a:off x="9317193" y="948037"/>
              <a:ext cx="2874807" cy="443734"/>
            </a:xfrm>
            <a:prstGeom prst="rect">
              <a:avLst/>
            </a:prstGeom>
            <a:solidFill>
              <a:schemeClr val="accent3"/>
            </a:soli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lnSpc>
                  <a:spcPct val="90000"/>
                </a:lnSpc>
              </a:pPr>
              <a:endParaRPr lang="en-US" sz="1800" dirty="0">
                <a:solidFill>
                  <a:schemeClr val="tx1"/>
                </a:solidFill>
              </a:endParaRPr>
            </a:p>
          </p:txBody>
        </p:sp>
      </p:grpSp>
      <p:sp>
        <p:nvSpPr>
          <p:cNvPr id="14" name="Text Placeholder 2">
            <a:extLst>
              <a:ext uri="{FF2B5EF4-FFF2-40B4-BE49-F238E27FC236}">
                <a16:creationId xmlns:a16="http://schemas.microsoft.com/office/drawing/2014/main" id="{A568B759-9EAF-4F57-B09C-A71D9D5B516C}"/>
              </a:ext>
            </a:extLst>
          </p:cNvPr>
          <p:cNvSpPr>
            <a:spLocks noGrp="1"/>
          </p:cNvSpPr>
          <p:nvPr userDrawn="1">
            <p:ph type="body" idx="1"/>
          </p:nvPr>
        </p:nvSpPr>
        <p:spPr>
          <a:xfrm>
            <a:off x="284047" y="1005840"/>
            <a:ext cx="2861458" cy="370258"/>
          </a:xfrm>
          <a:noFill/>
          <a:ln w="12700">
            <a:noFill/>
          </a:ln>
        </p:spPr>
        <p:txBody>
          <a:bodyPr tIns="91440" bIns="91440" anchor="ctr"/>
          <a:lstStyle>
            <a:lvl1pPr marL="0" indent="0">
              <a:buNone/>
              <a:defRPr sz="1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5" name="Content Placeholder 3">
            <a:extLst>
              <a:ext uri="{FF2B5EF4-FFF2-40B4-BE49-F238E27FC236}">
                <a16:creationId xmlns:a16="http://schemas.microsoft.com/office/drawing/2014/main" id="{62AD586E-7375-402D-9BA8-7C07EB8240E8}"/>
              </a:ext>
            </a:extLst>
          </p:cNvPr>
          <p:cNvSpPr>
            <a:spLocks noGrp="1"/>
          </p:cNvSpPr>
          <p:nvPr userDrawn="1">
            <p:ph sz="half" idx="2"/>
          </p:nvPr>
        </p:nvSpPr>
        <p:spPr>
          <a:xfrm>
            <a:off x="284046" y="1527048"/>
            <a:ext cx="2861459" cy="5010912"/>
          </a:xfrm>
          <a:ln w="12700">
            <a:noFill/>
          </a:ln>
        </p:spPr>
        <p:txBody>
          <a:bodyPr tIns="45720" bIns="91440"/>
          <a:lstStyle>
            <a:lvl1pPr>
              <a:defRPr sz="1800"/>
            </a:lvl1pPr>
            <a:lvl2pPr>
              <a:defRPr sz="1600"/>
            </a:lvl2pPr>
            <a:lvl3pPr>
              <a:defRPr sz="1400"/>
            </a:lvl3pPr>
            <a:lvl4pPr>
              <a:defRPr sz="1200"/>
            </a:lvl4pPr>
            <a:lvl5pPr marL="1482725" indent="-222250">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4">
            <a:extLst>
              <a:ext uri="{FF2B5EF4-FFF2-40B4-BE49-F238E27FC236}">
                <a16:creationId xmlns:a16="http://schemas.microsoft.com/office/drawing/2014/main" id="{2A49DFE2-905F-42AB-9CE1-CCCD2BB9576B}"/>
              </a:ext>
            </a:extLst>
          </p:cNvPr>
          <p:cNvSpPr>
            <a:spLocks noGrp="1"/>
          </p:cNvSpPr>
          <p:nvPr userDrawn="1">
            <p:ph type="body" sz="quarter" idx="3"/>
          </p:nvPr>
        </p:nvSpPr>
        <p:spPr>
          <a:xfrm>
            <a:off x="3298337" y="1005840"/>
            <a:ext cx="2874807" cy="370258"/>
          </a:xfrm>
          <a:noFill/>
          <a:ln w="12700">
            <a:noFill/>
          </a:ln>
        </p:spPr>
        <p:txBody>
          <a:bodyPr tIns="91440" bIns="91440" anchor="ctr"/>
          <a:lstStyle>
            <a:lvl1pPr marL="0" indent="0">
              <a:buNone/>
              <a:defRPr sz="1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8" name="Content Placeholder 5">
            <a:extLst>
              <a:ext uri="{FF2B5EF4-FFF2-40B4-BE49-F238E27FC236}">
                <a16:creationId xmlns:a16="http://schemas.microsoft.com/office/drawing/2014/main" id="{AF1555CB-15BC-4181-B741-965A19E6BA91}"/>
              </a:ext>
            </a:extLst>
          </p:cNvPr>
          <p:cNvSpPr>
            <a:spLocks noGrp="1"/>
          </p:cNvSpPr>
          <p:nvPr userDrawn="1">
            <p:ph sz="quarter" idx="4"/>
          </p:nvPr>
        </p:nvSpPr>
        <p:spPr>
          <a:xfrm>
            <a:off x="3298337" y="1527048"/>
            <a:ext cx="2874807" cy="5010912"/>
          </a:xfrm>
          <a:ln w="12700">
            <a:noFill/>
          </a:ln>
        </p:spPr>
        <p:txBody>
          <a:bodyPr tIns="45720" bIns="91440"/>
          <a:lstStyle>
            <a:lvl1pPr>
              <a:defRPr sz="1800"/>
            </a:lvl1pPr>
            <a:lvl2pPr>
              <a:defRPr sz="1600"/>
            </a:lvl2pPr>
            <a:lvl3pPr>
              <a:defRPr sz="1400"/>
            </a:lvl3pPr>
            <a:lvl4pPr>
              <a:defRPr sz="1200"/>
            </a:lvl4pPr>
            <a:lvl5pPr marL="1482725" indent="-222250">
              <a:defRPr lang="en-US" sz="1400" kern="1200" dirty="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4">
            <a:extLst>
              <a:ext uri="{FF2B5EF4-FFF2-40B4-BE49-F238E27FC236}">
                <a16:creationId xmlns:a16="http://schemas.microsoft.com/office/drawing/2014/main" id="{21FF3A3E-474D-4F1F-9B01-4428215B857D}"/>
              </a:ext>
            </a:extLst>
          </p:cNvPr>
          <p:cNvSpPr>
            <a:spLocks noGrp="1"/>
          </p:cNvSpPr>
          <p:nvPr userDrawn="1">
            <p:ph type="body" sz="quarter" idx="10"/>
          </p:nvPr>
        </p:nvSpPr>
        <p:spPr>
          <a:xfrm>
            <a:off x="6322680" y="1005840"/>
            <a:ext cx="2864755" cy="370258"/>
          </a:xfrm>
          <a:noFill/>
          <a:ln w="12700">
            <a:noFill/>
          </a:ln>
        </p:spPr>
        <p:txBody>
          <a:bodyPr tIns="91440" bIns="91440" anchor="ctr"/>
          <a:lstStyle>
            <a:lvl1pPr marL="0" indent="0">
              <a:buNone/>
              <a:defRPr sz="1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Content Placeholder 5">
            <a:extLst>
              <a:ext uri="{FF2B5EF4-FFF2-40B4-BE49-F238E27FC236}">
                <a16:creationId xmlns:a16="http://schemas.microsoft.com/office/drawing/2014/main" id="{EDB166DE-69D8-4E82-A304-FF11CEBD23D7}"/>
              </a:ext>
            </a:extLst>
          </p:cNvPr>
          <p:cNvSpPr>
            <a:spLocks noGrp="1"/>
          </p:cNvSpPr>
          <p:nvPr userDrawn="1">
            <p:ph sz="quarter" idx="11"/>
          </p:nvPr>
        </p:nvSpPr>
        <p:spPr>
          <a:xfrm>
            <a:off x="6322680" y="1527048"/>
            <a:ext cx="2864755" cy="5010912"/>
          </a:xfrm>
          <a:ln w="12700">
            <a:noFill/>
          </a:ln>
        </p:spPr>
        <p:txBody>
          <a:bodyPr tIns="45720" bIns="91440"/>
          <a:lstStyle>
            <a:lvl1pPr>
              <a:defRPr sz="1800"/>
            </a:lvl1pPr>
            <a:lvl2pPr>
              <a:defRPr sz="1600"/>
            </a:lvl2pPr>
            <a:lvl3pPr>
              <a:defRPr sz="1400"/>
            </a:lvl3pPr>
            <a:lvl4pPr>
              <a:defRPr sz="1200"/>
            </a:lvl4pPr>
            <a:lvl5pPr marL="1482725" indent="-222250">
              <a:defRPr lang="en-US" sz="1400" kern="1200" dirty="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2" name="Rectangle 31">
            <a:extLst>
              <a:ext uri="{FF2B5EF4-FFF2-40B4-BE49-F238E27FC236}">
                <a16:creationId xmlns:a16="http://schemas.microsoft.com/office/drawing/2014/main" id="{4A1CB721-FBCB-4DC7-9C2A-15C90E984F90}"/>
              </a:ext>
            </a:extLst>
          </p:cNvPr>
          <p:cNvSpPr/>
          <p:nvPr userDrawn="1"/>
        </p:nvSpPr>
        <p:spPr>
          <a:xfrm>
            <a:off x="426721" y="320040"/>
            <a:ext cx="11765280" cy="510909"/>
          </a:xfrm>
          <a:prstGeom prst="rect">
            <a:avLst/>
          </a:prstGeom>
          <a:solidFill>
            <a:schemeClr val="bg2">
              <a:lumMod val="85000"/>
            </a:schemeClr>
          </a:soli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lnSpc>
                <a:spcPct val="90000"/>
              </a:lnSpc>
            </a:pPr>
            <a:endParaRPr lang="en-US" dirty="0">
              <a:solidFill>
                <a:schemeClr val="tx1"/>
              </a:solidFill>
            </a:endParaRPr>
          </a:p>
        </p:txBody>
      </p:sp>
      <p:sp>
        <p:nvSpPr>
          <p:cNvPr id="33" name="Title 1">
            <a:extLst>
              <a:ext uri="{FF2B5EF4-FFF2-40B4-BE49-F238E27FC236}">
                <a16:creationId xmlns:a16="http://schemas.microsoft.com/office/drawing/2014/main" id="{9FDFB4D2-95C3-44FB-85E0-FB87B96D0DC8}"/>
              </a:ext>
            </a:extLst>
          </p:cNvPr>
          <p:cNvSpPr>
            <a:spLocks noGrp="1"/>
          </p:cNvSpPr>
          <p:nvPr userDrawn="1">
            <p:ph type="title"/>
          </p:nvPr>
        </p:nvSpPr>
        <p:spPr>
          <a:xfrm>
            <a:off x="467061" y="384907"/>
            <a:ext cx="11765280" cy="406265"/>
          </a:xfrm>
        </p:spPr>
        <p:txBody>
          <a:bodyPr/>
          <a:lstStyle>
            <a:lvl1pPr>
              <a:defRPr sz="2400" b="0">
                <a:solidFill>
                  <a:schemeClr val="tx1"/>
                </a:solidFill>
                <a:latin typeface="+mn-lt"/>
              </a:defRPr>
            </a:lvl1pPr>
          </a:lstStyle>
          <a:p>
            <a:r>
              <a:rPr lang="en-US"/>
              <a:t>Click to edit Master title style</a:t>
            </a:r>
            <a:endParaRPr lang="en-US" dirty="0"/>
          </a:p>
        </p:txBody>
      </p:sp>
      <p:sp>
        <p:nvSpPr>
          <p:cNvPr id="24" name="Rectangle 23">
            <a:extLst>
              <a:ext uri="{FF2B5EF4-FFF2-40B4-BE49-F238E27FC236}">
                <a16:creationId xmlns:a16="http://schemas.microsoft.com/office/drawing/2014/main" id="{6CDDBDFD-39A6-0043-BAD4-065FAFF6A9DA}"/>
              </a:ext>
            </a:extLst>
          </p:cNvPr>
          <p:cNvSpPr/>
          <p:nvPr userDrawn="1"/>
        </p:nvSpPr>
        <p:spPr>
          <a:xfrm>
            <a:off x="314661" y="320040"/>
            <a:ext cx="152400" cy="510909"/>
          </a:xfrm>
          <a:prstGeom prst="rect">
            <a:avLst/>
          </a:prstGeom>
          <a:solidFill>
            <a:schemeClr val="accent3"/>
          </a:soli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lnSpc>
                <a:spcPct val="90000"/>
              </a:lnSpc>
            </a:pPr>
            <a:endParaRPr lang="en-US" dirty="0">
              <a:solidFill>
                <a:schemeClr val="tx1"/>
              </a:solidFill>
            </a:endParaRPr>
          </a:p>
        </p:txBody>
      </p:sp>
      <p:sp>
        <p:nvSpPr>
          <p:cNvPr id="21" name="Rectangle 6">
            <a:extLst>
              <a:ext uri="{FF2B5EF4-FFF2-40B4-BE49-F238E27FC236}">
                <a16:creationId xmlns:a16="http://schemas.microsoft.com/office/drawing/2014/main" id="{F20E070A-FF02-490F-91F7-767E82133AD8}"/>
              </a:ext>
            </a:extLst>
          </p:cNvPr>
          <p:cNvSpPr>
            <a:spLocks noChangeArrowheads="1"/>
          </p:cNvSpPr>
          <p:nvPr userDrawn="1"/>
        </p:nvSpPr>
        <p:spPr bwMode="auto">
          <a:xfrm flipH="1">
            <a:off x="11849100" y="6636518"/>
            <a:ext cx="280401" cy="142013"/>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900" smtClean="0">
                <a:solidFill>
                  <a:schemeClr val="bg1">
                    <a:lumMod val="65000"/>
                  </a:schemeClr>
                </a:solidFill>
                <a:latin typeface="+mn-lt"/>
                <a:cs typeface="Times New Roman" panose="02020603050405020304" pitchFamily="18" charset="0"/>
              </a:rPr>
              <a:pPr algn="ctr" defTabSz="173038">
                <a:lnSpc>
                  <a:spcPct val="90000"/>
                </a:lnSpc>
                <a:tabLst>
                  <a:tab pos="230188" algn="l"/>
                </a:tabLst>
                <a:defRPr/>
              </a:pPr>
              <a:t>‹#›</a:t>
            </a:fld>
            <a:endParaRPr lang="en-US" sz="900" dirty="0">
              <a:solidFill>
                <a:schemeClr val="bg1">
                  <a:lumMod val="65000"/>
                </a:schemeClr>
              </a:solidFill>
              <a:latin typeface="+mn-lt"/>
              <a:cs typeface="Times New Roman" panose="02020603050405020304" pitchFamily="18" charset="0"/>
            </a:endParaRPr>
          </a:p>
        </p:txBody>
      </p:sp>
      <p:sp>
        <p:nvSpPr>
          <p:cNvPr id="29" name="Text Placeholder 4">
            <a:extLst>
              <a:ext uri="{FF2B5EF4-FFF2-40B4-BE49-F238E27FC236}">
                <a16:creationId xmlns:a16="http://schemas.microsoft.com/office/drawing/2014/main" id="{757D323C-D2DD-42C4-81D6-6224EE035EE4}"/>
              </a:ext>
            </a:extLst>
          </p:cNvPr>
          <p:cNvSpPr>
            <a:spLocks noGrp="1"/>
          </p:cNvSpPr>
          <p:nvPr userDrawn="1">
            <p:ph type="body" sz="quarter" idx="12"/>
          </p:nvPr>
        </p:nvSpPr>
        <p:spPr>
          <a:xfrm>
            <a:off x="9326918" y="1005840"/>
            <a:ext cx="2864755" cy="370258"/>
          </a:xfrm>
          <a:noFill/>
          <a:ln w="12700">
            <a:noFill/>
          </a:ln>
        </p:spPr>
        <p:txBody>
          <a:bodyPr tIns="91440" bIns="91440" anchor="ctr"/>
          <a:lstStyle>
            <a:lvl1pPr marL="0" indent="0">
              <a:buNone/>
              <a:defRPr sz="1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Content Placeholder 5">
            <a:extLst>
              <a:ext uri="{FF2B5EF4-FFF2-40B4-BE49-F238E27FC236}">
                <a16:creationId xmlns:a16="http://schemas.microsoft.com/office/drawing/2014/main" id="{6D6262AB-5413-4C3B-B769-39B07A6E5626}"/>
              </a:ext>
            </a:extLst>
          </p:cNvPr>
          <p:cNvSpPr>
            <a:spLocks noGrp="1"/>
          </p:cNvSpPr>
          <p:nvPr userDrawn="1">
            <p:ph sz="quarter" idx="13"/>
          </p:nvPr>
        </p:nvSpPr>
        <p:spPr>
          <a:xfrm>
            <a:off x="9326918" y="1527048"/>
            <a:ext cx="2864755" cy="5010912"/>
          </a:xfrm>
          <a:ln w="12700">
            <a:noFill/>
          </a:ln>
        </p:spPr>
        <p:txBody>
          <a:bodyPr tIns="45720" bIns="91440"/>
          <a:lstStyle>
            <a:lvl1pPr>
              <a:defRPr sz="1800"/>
            </a:lvl1pPr>
            <a:lvl2pPr>
              <a:defRPr sz="1600"/>
            </a:lvl2pPr>
            <a:lvl3pPr>
              <a:defRPr sz="1400"/>
            </a:lvl3pPr>
            <a:lvl4pPr>
              <a:defRPr sz="1200"/>
            </a:lvl4pPr>
            <a:lvl5pPr marL="1482725" indent="-222250">
              <a:defRPr lang="en-US" sz="1400" kern="1200" dirty="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5" name="Picture 34">
            <a:extLst>
              <a:ext uri="{FF2B5EF4-FFF2-40B4-BE49-F238E27FC236}">
                <a16:creationId xmlns:a16="http://schemas.microsoft.com/office/drawing/2014/main" id="{A9FA5920-8F8E-4860-872E-2CA4CDDC3B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9799" y="6318074"/>
            <a:ext cx="1517521" cy="410372"/>
          </a:xfrm>
          <a:prstGeom prst="rect">
            <a:avLst/>
          </a:prstGeom>
        </p:spPr>
      </p:pic>
      <p:pic>
        <p:nvPicPr>
          <p:cNvPr id="36" name="Picture 35">
            <a:extLst>
              <a:ext uri="{FF2B5EF4-FFF2-40B4-BE49-F238E27FC236}">
                <a16:creationId xmlns:a16="http://schemas.microsoft.com/office/drawing/2014/main" id="{8330713C-B6BE-44C7-BD3A-E89F9DA0717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4723" t="98890" r="25122" b="450"/>
          <a:stretch/>
        </p:blipFill>
        <p:spPr>
          <a:xfrm>
            <a:off x="0" y="6812281"/>
            <a:ext cx="12192000" cy="45719"/>
          </a:xfrm>
          <a:prstGeom prst="rect">
            <a:avLst/>
          </a:prstGeom>
          <a:effectLst/>
        </p:spPr>
      </p:pic>
    </p:spTree>
    <p:extLst>
      <p:ext uri="{BB962C8B-B14F-4D97-AF65-F5344CB8AC3E}">
        <p14:creationId xmlns:p14="http://schemas.microsoft.com/office/powerpoint/2010/main" val="3002571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6_3 section science highligh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5187DF1-019D-4B29-80A4-491D910D6F8B}"/>
              </a:ext>
            </a:extLst>
          </p:cNvPr>
          <p:cNvGrpSpPr/>
          <p:nvPr userDrawn="1"/>
        </p:nvGrpSpPr>
        <p:grpSpPr>
          <a:xfrm>
            <a:off x="304800" y="948037"/>
            <a:ext cx="11887199" cy="5688482"/>
            <a:chOff x="274318" y="948037"/>
            <a:chExt cx="11917681" cy="5688482"/>
          </a:xfrm>
        </p:grpSpPr>
        <p:sp>
          <p:nvSpPr>
            <p:cNvPr id="38" name="Rectangle 37">
              <a:extLst>
                <a:ext uri="{FF2B5EF4-FFF2-40B4-BE49-F238E27FC236}">
                  <a16:creationId xmlns:a16="http://schemas.microsoft.com/office/drawing/2014/main" id="{1DC80716-D7F2-40BD-B894-87B7C5521D93}"/>
                </a:ext>
              </a:extLst>
            </p:cNvPr>
            <p:cNvSpPr/>
            <p:nvPr userDrawn="1"/>
          </p:nvSpPr>
          <p:spPr>
            <a:xfrm>
              <a:off x="274318" y="1376098"/>
              <a:ext cx="3848089" cy="5260421"/>
            </a:xfrm>
            <a:prstGeom prst="rect">
              <a:avLst/>
            </a:prstGeom>
            <a:gradFill flip="none" rotWithShape="1">
              <a:gsLst>
                <a:gs pos="28000">
                  <a:schemeClr val="bg1">
                    <a:lumMod val="95000"/>
                  </a:schemeClr>
                </a:gs>
                <a:gs pos="0">
                  <a:schemeClr val="bg2">
                    <a:alpha val="0"/>
                  </a:schemeClr>
                </a:gs>
                <a:gs pos="100000">
                  <a:srgbClr val="CFCFCF"/>
                </a:gs>
              </a:gsLst>
              <a:lin ang="16200000" scaled="1"/>
              <a:tileRect/>
            </a:gra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lvl="0" algn="ctr">
                <a:lnSpc>
                  <a:spcPct val="90000"/>
                </a:lnSpc>
              </a:pPr>
              <a:endParaRPr lang="en-US" dirty="0">
                <a:solidFill>
                  <a:schemeClr val="tx1"/>
                </a:solidFill>
              </a:endParaRPr>
            </a:p>
          </p:txBody>
        </p:sp>
        <p:sp>
          <p:nvSpPr>
            <p:cNvPr id="13" name="Rectangle 12">
              <a:extLst>
                <a:ext uri="{FF2B5EF4-FFF2-40B4-BE49-F238E27FC236}">
                  <a16:creationId xmlns:a16="http://schemas.microsoft.com/office/drawing/2014/main" id="{DD431D86-B4F2-4178-9479-C223044E67E1}"/>
                </a:ext>
              </a:extLst>
            </p:cNvPr>
            <p:cNvSpPr/>
            <p:nvPr userDrawn="1"/>
          </p:nvSpPr>
          <p:spPr>
            <a:xfrm>
              <a:off x="274319" y="948037"/>
              <a:ext cx="3848089" cy="443734"/>
            </a:xfrm>
            <a:prstGeom prst="rect">
              <a:avLst/>
            </a:prstGeom>
            <a:solidFill>
              <a:schemeClr val="accent3"/>
            </a:soli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lnSpc>
                  <a:spcPct val="90000"/>
                </a:lnSpc>
              </a:pPr>
              <a:endParaRPr lang="en-US" sz="1800" dirty="0">
                <a:solidFill>
                  <a:schemeClr val="tx1"/>
                </a:solidFill>
              </a:endParaRPr>
            </a:p>
          </p:txBody>
        </p:sp>
        <p:sp>
          <p:nvSpPr>
            <p:cNvPr id="39" name="Rectangle 38">
              <a:extLst>
                <a:ext uri="{FF2B5EF4-FFF2-40B4-BE49-F238E27FC236}">
                  <a16:creationId xmlns:a16="http://schemas.microsoft.com/office/drawing/2014/main" id="{9772E6C0-3363-4678-BD7B-839981CFEC1B}"/>
                </a:ext>
              </a:extLst>
            </p:cNvPr>
            <p:cNvSpPr/>
            <p:nvPr userDrawn="1"/>
          </p:nvSpPr>
          <p:spPr>
            <a:xfrm>
              <a:off x="4309114" y="1376098"/>
              <a:ext cx="3848089" cy="5260421"/>
            </a:xfrm>
            <a:prstGeom prst="rect">
              <a:avLst/>
            </a:prstGeom>
            <a:gradFill flip="none" rotWithShape="1">
              <a:gsLst>
                <a:gs pos="28000">
                  <a:schemeClr val="bg1">
                    <a:lumMod val="95000"/>
                  </a:schemeClr>
                </a:gs>
                <a:gs pos="0">
                  <a:schemeClr val="bg2">
                    <a:alpha val="0"/>
                  </a:schemeClr>
                </a:gs>
                <a:gs pos="100000">
                  <a:srgbClr val="CFCFCF"/>
                </a:gs>
              </a:gsLst>
              <a:lin ang="16200000" scaled="1"/>
              <a:tileRect/>
            </a:gra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lvl="0" algn="ctr">
                <a:lnSpc>
                  <a:spcPct val="90000"/>
                </a:lnSpc>
              </a:pPr>
              <a:endParaRPr lang="en-US" dirty="0">
                <a:solidFill>
                  <a:schemeClr val="tx1"/>
                </a:solidFill>
              </a:endParaRPr>
            </a:p>
          </p:txBody>
        </p:sp>
        <p:sp>
          <p:nvSpPr>
            <p:cNvPr id="16" name="Rectangle 15">
              <a:extLst>
                <a:ext uri="{FF2B5EF4-FFF2-40B4-BE49-F238E27FC236}">
                  <a16:creationId xmlns:a16="http://schemas.microsoft.com/office/drawing/2014/main" id="{7881C044-83B1-4BEC-A2A0-51CA4BF72CE4}"/>
                </a:ext>
              </a:extLst>
            </p:cNvPr>
            <p:cNvSpPr/>
            <p:nvPr userDrawn="1"/>
          </p:nvSpPr>
          <p:spPr>
            <a:xfrm>
              <a:off x="4309114" y="948037"/>
              <a:ext cx="3848089" cy="443734"/>
            </a:xfrm>
            <a:prstGeom prst="rect">
              <a:avLst/>
            </a:prstGeom>
            <a:solidFill>
              <a:schemeClr val="accent3"/>
            </a:soli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lnSpc>
                  <a:spcPct val="90000"/>
                </a:lnSpc>
              </a:pPr>
              <a:endParaRPr lang="en-US" sz="1800" dirty="0">
                <a:solidFill>
                  <a:schemeClr val="tx1"/>
                </a:solidFill>
              </a:endParaRPr>
            </a:p>
          </p:txBody>
        </p:sp>
        <p:sp>
          <p:nvSpPr>
            <p:cNvPr id="40" name="Rectangle 39">
              <a:extLst>
                <a:ext uri="{FF2B5EF4-FFF2-40B4-BE49-F238E27FC236}">
                  <a16:creationId xmlns:a16="http://schemas.microsoft.com/office/drawing/2014/main" id="{104C995C-9C57-406C-A69D-7613F8F47165}"/>
                </a:ext>
              </a:extLst>
            </p:cNvPr>
            <p:cNvSpPr/>
            <p:nvPr userDrawn="1"/>
          </p:nvSpPr>
          <p:spPr>
            <a:xfrm>
              <a:off x="8343909" y="1376098"/>
              <a:ext cx="3848089" cy="5260421"/>
            </a:xfrm>
            <a:prstGeom prst="rect">
              <a:avLst/>
            </a:prstGeom>
            <a:gradFill flip="none" rotWithShape="1">
              <a:gsLst>
                <a:gs pos="28000">
                  <a:schemeClr val="bg1">
                    <a:lumMod val="95000"/>
                  </a:schemeClr>
                </a:gs>
                <a:gs pos="0">
                  <a:schemeClr val="bg2">
                    <a:alpha val="0"/>
                  </a:schemeClr>
                </a:gs>
                <a:gs pos="100000">
                  <a:srgbClr val="CFCFCF"/>
                </a:gs>
              </a:gsLst>
              <a:lin ang="16200000" scaled="1"/>
              <a:tileRect/>
            </a:gra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lvl="0" algn="ctr">
                <a:lnSpc>
                  <a:spcPct val="90000"/>
                </a:lnSpc>
              </a:pPr>
              <a:endParaRPr lang="en-US" dirty="0">
                <a:solidFill>
                  <a:schemeClr val="tx1"/>
                </a:solidFill>
              </a:endParaRPr>
            </a:p>
          </p:txBody>
        </p:sp>
        <p:sp>
          <p:nvSpPr>
            <p:cNvPr id="22" name="Rectangle 21">
              <a:extLst>
                <a:ext uri="{FF2B5EF4-FFF2-40B4-BE49-F238E27FC236}">
                  <a16:creationId xmlns:a16="http://schemas.microsoft.com/office/drawing/2014/main" id="{A526A7F5-6E08-49A4-A894-85B35B49A075}"/>
                </a:ext>
              </a:extLst>
            </p:cNvPr>
            <p:cNvSpPr/>
            <p:nvPr userDrawn="1"/>
          </p:nvSpPr>
          <p:spPr>
            <a:xfrm>
              <a:off x="8343910" y="948037"/>
              <a:ext cx="3848089" cy="443734"/>
            </a:xfrm>
            <a:prstGeom prst="rect">
              <a:avLst/>
            </a:prstGeom>
            <a:solidFill>
              <a:schemeClr val="accent3"/>
            </a:soli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lnSpc>
                  <a:spcPct val="90000"/>
                </a:lnSpc>
              </a:pPr>
              <a:endParaRPr lang="en-US" sz="1800" dirty="0">
                <a:solidFill>
                  <a:schemeClr val="tx1"/>
                </a:solidFill>
              </a:endParaRPr>
            </a:p>
          </p:txBody>
        </p:sp>
      </p:grpSp>
      <p:sp>
        <p:nvSpPr>
          <p:cNvPr id="14" name="Text Placeholder 2">
            <a:extLst>
              <a:ext uri="{FF2B5EF4-FFF2-40B4-BE49-F238E27FC236}">
                <a16:creationId xmlns:a16="http://schemas.microsoft.com/office/drawing/2014/main" id="{A568B759-9EAF-4F57-B09C-A71D9D5B516C}"/>
              </a:ext>
            </a:extLst>
          </p:cNvPr>
          <p:cNvSpPr>
            <a:spLocks noGrp="1"/>
          </p:cNvSpPr>
          <p:nvPr userDrawn="1">
            <p:ph type="body" idx="1"/>
          </p:nvPr>
        </p:nvSpPr>
        <p:spPr>
          <a:xfrm>
            <a:off x="293774" y="1005840"/>
            <a:ext cx="3811425" cy="370258"/>
          </a:xfrm>
          <a:noFill/>
          <a:ln w="12700">
            <a:noFill/>
          </a:ln>
        </p:spPr>
        <p:txBody>
          <a:bodyPr tIns="91440" bIns="91440" anchor="ctr"/>
          <a:lstStyle>
            <a:lvl1pPr marL="0" indent="0">
              <a:buNone/>
              <a:defRPr sz="1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5" name="Content Placeholder 3">
            <a:extLst>
              <a:ext uri="{FF2B5EF4-FFF2-40B4-BE49-F238E27FC236}">
                <a16:creationId xmlns:a16="http://schemas.microsoft.com/office/drawing/2014/main" id="{62AD586E-7375-402D-9BA8-7C07EB8240E8}"/>
              </a:ext>
            </a:extLst>
          </p:cNvPr>
          <p:cNvSpPr>
            <a:spLocks noGrp="1"/>
          </p:cNvSpPr>
          <p:nvPr userDrawn="1">
            <p:ph sz="half" idx="2"/>
          </p:nvPr>
        </p:nvSpPr>
        <p:spPr>
          <a:xfrm>
            <a:off x="293774" y="1527048"/>
            <a:ext cx="3811427" cy="5010912"/>
          </a:xfrm>
          <a:ln w="12700">
            <a:noFill/>
          </a:ln>
        </p:spPr>
        <p:txBody>
          <a:bodyPr tIns="45720" bIns="91440"/>
          <a:lstStyle>
            <a:lvl1pPr>
              <a:defRPr sz="1800"/>
            </a:lvl1pPr>
            <a:lvl2pPr>
              <a:defRPr sz="1600"/>
            </a:lvl2pPr>
            <a:lvl3pPr>
              <a:defRPr sz="1400"/>
            </a:lvl3pPr>
            <a:lvl4pPr>
              <a:defRPr sz="1200"/>
            </a:lvl4pPr>
            <a:lvl5pPr marL="1482725" indent="-222250">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p:txBody>
      </p:sp>
      <p:sp>
        <p:nvSpPr>
          <p:cNvPr id="17" name="Text Placeholder 4">
            <a:extLst>
              <a:ext uri="{FF2B5EF4-FFF2-40B4-BE49-F238E27FC236}">
                <a16:creationId xmlns:a16="http://schemas.microsoft.com/office/drawing/2014/main" id="{2A49DFE2-905F-42AB-9CE1-CCCD2BB9576B}"/>
              </a:ext>
            </a:extLst>
          </p:cNvPr>
          <p:cNvSpPr>
            <a:spLocks noGrp="1"/>
          </p:cNvSpPr>
          <p:nvPr userDrawn="1">
            <p:ph type="body" sz="quarter" idx="3"/>
          </p:nvPr>
        </p:nvSpPr>
        <p:spPr>
          <a:xfrm>
            <a:off x="4327997" y="1005840"/>
            <a:ext cx="3829206" cy="370258"/>
          </a:xfrm>
          <a:noFill/>
          <a:ln w="12700">
            <a:noFill/>
          </a:ln>
        </p:spPr>
        <p:txBody>
          <a:bodyPr tIns="91440" bIns="91440" anchor="ctr"/>
          <a:lstStyle>
            <a:lvl1pPr marL="0" indent="0">
              <a:buNone/>
              <a:defRPr sz="1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8" name="Content Placeholder 5">
            <a:extLst>
              <a:ext uri="{FF2B5EF4-FFF2-40B4-BE49-F238E27FC236}">
                <a16:creationId xmlns:a16="http://schemas.microsoft.com/office/drawing/2014/main" id="{AF1555CB-15BC-4181-B741-965A19E6BA91}"/>
              </a:ext>
            </a:extLst>
          </p:cNvPr>
          <p:cNvSpPr>
            <a:spLocks noGrp="1"/>
          </p:cNvSpPr>
          <p:nvPr userDrawn="1">
            <p:ph sz="quarter" idx="4"/>
          </p:nvPr>
        </p:nvSpPr>
        <p:spPr>
          <a:xfrm>
            <a:off x="4327997" y="1527048"/>
            <a:ext cx="3829206" cy="5010912"/>
          </a:xfrm>
          <a:ln w="12700">
            <a:noFill/>
          </a:ln>
        </p:spPr>
        <p:txBody>
          <a:bodyPr tIns="45720" bIns="91440"/>
          <a:lstStyle>
            <a:lvl1pPr>
              <a:defRPr sz="1800"/>
            </a:lvl1pPr>
            <a:lvl2pPr>
              <a:defRPr sz="1600"/>
            </a:lvl2pPr>
            <a:lvl3pPr>
              <a:defRPr sz="1400"/>
            </a:lvl3pPr>
            <a:lvl4pPr>
              <a:defRPr sz="1200"/>
            </a:lvl4pPr>
            <a:lvl5pPr marL="1482725" indent="-222250">
              <a:defRPr lang="en-US" sz="1400" kern="1200" dirty="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p:txBody>
      </p:sp>
      <p:sp>
        <p:nvSpPr>
          <p:cNvPr id="19" name="Text Placeholder 4">
            <a:extLst>
              <a:ext uri="{FF2B5EF4-FFF2-40B4-BE49-F238E27FC236}">
                <a16:creationId xmlns:a16="http://schemas.microsoft.com/office/drawing/2014/main" id="{21FF3A3E-474D-4F1F-9B01-4428215B857D}"/>
              </a:ext>
            </a:extLst>
          </p:cNvPr>
          <p:cNvSpPr>
            <a:spLocks noGrp="1"/>
          </p:cNvSpPr>
          <p:nvPr userDrawn="1">
            <p:ph type="body" sz="quarter" idx="10"/>
          </p:nvPr>
        </p:nvSpPr>
        <p:spPr>
          <a:xfrm>
            <a:off x="8370962" y="1005840"/>
            <a:ext cx="3815817" cy="370258"/>
          </a:xfrm>
          <a:noFill/>
          <a:ln w="12700">
            <a:noFill/>
          </a:ln>
        </p:spPr>
        <p:txBody>
          <a:bodyPr tIns="91440" bIns="91440" anchor="ctr"/>
          <a:lstStyle>
            <a:lvl1pPr marL="0" indent="0">
              <a:buNone/>
              <a:defRPr sz="1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Content Placeholder 5">
            <a:extLst>
              <a:ext uri="{FF2B5EF4-FFF2-40B4-BE49-F238E27FC236}">
                <a16:creationId xmlns:a16="http://schemas.microsoft.com/office/drawing/2014/main" id="{EDB166DE-69D8-4E82-A304-FF11CEBD23D7}"/>
              </a:ext>
            </a:extLst>
          </p:cNvPr>
          <p:cNvSpPr>
            <a:spLocks noGrp="1"/>
          </p:cNvSpPr>
          <p:nvPr userDrawn="1">
            <p:ph sz="quarter" idx="11"/>
          </p:nvPr>
        </p:nvSpPr>
        <p:spPr>
          <a:xfrm>
            <a:off x="8370962" y="1527048"/>
            <a:ext cx="3815817" cy="5010912"/>
          </a:xfrm>
          <a:ln w="12700">
            <a:noFill/>
          </a:ln>
        </p:spPr>
        <p:txBody>
          <a:bodyPr tIns="45720" bIns="91440"/>
          <a:lstStyle>
            <a:lvl1pPr>
              <a:defRPr sz="1800"/>
            </a:lvl1pPr>
            <a:lvl2pPr>
              <a:defRPr sz="1600"/>
            </a:lvl2pPr>
            <a:lvl3pPr>
              <a:defRPr sz="1400"/>
            </a:lvl3pPr>
            <a:lvl4pPr>
              <a:defRPr sz="1200"/>
            </a:lvl4pPr>
            <a:lvl5pPr marL="1482725" indent="-222250">
              <a:defRPr lang="en-US" sz="1400" kern="1200" dirty="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p:txBody>
      </p:sp>
      <p:sp>
        <p:nvSpPr>
          <p:cNvPr id="32" name="Rectangle 31">
            <a:extLst>
              <a:ext uri="{FF2B5EF4-FFF2-40B4-BE49-F238E27FC236}">
                <a16:creationId xmlns:a16="http://schemas.microsoft.com/office/drawing/2014/main" id="{4A1CB721-FBCB-4DC7-9C2A-15C90E984F90}"/>
              </a:ext>
            </a:extLst>
          </p:cNvPr>
          <p:cNvSpPr/>
          <p:nvPr userDrawn="1"/>
        </p:nvSpPr>
        <p:spPr>
          <a:xfrm>
            <a:off x="426721" y="320040"/>
            <a:ext cx="11765280" cy="510909"/>
          </a:xfrm>
          <a:prstGeom prst="rect">
            <a:avLst/>
          </a:prstGeom>
          <a:solidFill>
            <a:schemeClr val="bg2">
              <a:lumMod val="85000"/>
            </a:schemeClr>
          </a:soli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lnSpc>
                <a:spcPct val="90000"/>
              </a:lnSpc>
            </a:pPr>
            <a:endParaRPr lang="en-US" dirty="0">
              <a:solidFill>
                <a:schemeClr val="tx1"/>
              </a:solidFill>
            </a:endParaRPr>
          </a:p>
        </p:txBody>
      </p:sp>
      <p:sp>
        <p:nvSpPr>
          <p:cNvPr id="33" name="Title 1">
            <a:extLst>
              <a:ext uri="{FF2B5EF4-FFF2-40B4-BE49-F238E27FC236}">
                <a16:creationId xmlns:a16="http://schemas.microsoft.com/office/drawing/2014/main" id="{9FDFB4D2-95C3-44FB-85E0-FB87B96D0DC8}"/>
              </a:ext>
            </a:extLst>
          </p:cNvPr>
          <p:cNvSpPr>
            <a:spLocks noGrp="1"/>
          </p:cNvSpPr>
          <p:nvPr userDrawn="1">
            <p:ph type="title"/>
          </p:nvPr>
        </p:nvSpPr>
        <p:spPr>
          <a:xfrm>
            <a:off x="457200" y="371051"/>
            <a:ext cx="11752438" cy="401224"/>
          </a:xfrm>
        </p:spPr>
        <p:txBody>
          <a:bodyPr/>
          <a:lstStyle>
            <a:lvl1pPr>
              <a:defRPr sz="2400" b="0">
                <a:solidFill>
                  <a:schemeClr val="tx1"/>
                </a:solidFill>
                <a:latin typeface="+mn-lt"/>
              </a:defRPr>
            </a:lvl1pPr>
          </a:lstStyle>
          <a:p>
            <a:r>
              <a:rPr lang="en-US"/>
              <a:t>Click to edit Master title style</a:t>
            </a:r>
            <a:endParaRPr lang="en-US" dirty="0"/>
          </a:p>
        </p:txBody>
      </p:sp>
      <p:sp>
        <p:nvSpPr>
          <p:cNvPr id="24" name="Rectangle 23">
            <a:extLst>
              <a:ext uri="{FF2B5EF4-FFF2-40B4-BE49-F238E27FC236}">
                <a16:creationId xmlns:a16="http://schemas.microsoft.com/office/drawing/2014/main" id="{6CDDBDFD-39A6-0043-BAD4-065FAFF6A9DA}"/>
              </a:ext>
            </a:extLst>
          </p:cNvPr>
          <p:cNvSpPr/>
          <p:nvPr userDrawn="1"/>
        </p:nvSpPr>
        <p:spPr>
          <a:xfrm>
            <a:off x="304800" y="320040"/>
            <a:ext cx="152400" cy="510909"/>
          </a:xfrm>
          <a:prstGeom prst="rect">
            <a:avLst/>
          </a:prstGeom>
          <a:solidFill>
            <a:schemeClr val="accent3"/>
          </a:soli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lnSpc>
                <a:spcPct val="90000"/>
              </a:lnSpc>
            </a:pPr>
            <a:endParaRPr lang="en-US" dirty="0">
              <a:solidFill>
                <a:schemeClr val="tx1"/>
              </a:solidFill>
            </a:endParaRPr>
          </a:p>
        </p:txBody>
      </p:sp>
      <p:sp>
        <p:nvSpPr>
          <p:cNvPr id="21" name="Rectangle 6">
            <a:extLst>
              <a:ext uri="{FF2B5EF4-FFF2-40B4-BE49-F238E27FC236}">
                <a16:creationId xmlns:a16="http://schemas.microsoft.com/office/drawing/2014/main" id="{F20E070A-FF02-490F-91F7-767E82133AD8}"/>
              </a:ext>
            </a:extLst>
          </p:cNvPr>
          <p:cNvSpPr>
            <a:spLocks noChangeArrowheads="1"/>
          </p:cNvSpPr>
          <p:nvPr userDrawn="1"/>
        </p:nvSpPr>
        <p:spPr bwMode="auto">
          <a:xfrm flipH="1">
            <a:off x="11849100" y="6636518"/>
            <a:ext cx="280401" cy="142013"/>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900" smtClean="0">
                <a:solidFill>
                  <a:schemeClr val="bg1">
                    <a:lumMod val="65000"/>
                  </a:schemeClr>
                </a:solidFill>
                <a:latin typeface="+mn-lt"/>
                <a:cs typeface="Times New Roman" panose="02020603050405020304" pitchFamily="18" charset="0"/>
              </a:rPr>
              <a:pPr algn="ctr" defTabSz="173038">
                <a:lnSpc>
                  <a:spcPct val="90000"/>
                </a:lnSpc>
                <a:tabLst>
                  <a:tab pos="230188" algn="l"/>
                </a:tabLst>
                <a:defRPr/>
              </a:pPr>
              <a:t>‹#›</a:t>
            </a:fld>
            <a:endParaRPr lang="en-US" sz="900" dirty="0">
              <a:solidFill>
                <a:schemeClr val="bg1">
                  <a:lumMod val="65000"/>
                </a:schemeClr>
              </a:solidFill>
              <a:latin typeface="+mn-lt"/>
              <a:cs typeface="Times New Roman" panose="02020603050405020304" pitchFamily="18" charset="0"/>
            </a:endParaRPr>
          </a:p>
        </p:txBody>
      </p:sp>
      <p:pic>
        <p:nvPicPr>
          <p:cNvPr id="35" name="Picture 34">
            <a:extLst>
              <a:ext uri="{FF2B5EF4-FFF2-40B4-BE49-F238E27FC236}">
                <a16:creationId xmlns:a16="http://schemas.microsoft.com/office/drawing/2014/main" id="{A9FA5920-8F8E-4860-872E-2CA4CDDC3B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9799" y="6318074"/>
            <a:ext cx="1517521" cy="410372"/>
          </a:xfrm>
          <a:prstGeom prst="rect">
            <a:avLst/>
          </a:prstGeom>
        </p:spPr>
      </p:pic>
      <p:pic>
        <p:nvPicPr>
          <p:cNvPr id="36" name="Picture 35">
            <a:extLst>
              <a:ext uri="{FF2B5EF4-FFF2-40B4-BE49-F238E27FC236}">
                <a16:creationId xmlns:a16="http://schemas.microsoft.com/office/drawing/2014/main" id="{8330713C-B6BE-44C7-BD3A-E89F9DA0717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4723" t="98890" r="25122" b="450"/>
          <a:stretch/>
        </p:blipFill>
        <p:spPr>
          <a:xfrm>
            <a:off x="0" y="6812281"/>
            <a:ext cx="12192000" cy="45719"/>
          </a:xfrm>
          <a:prstGeom prst="rect">
            <a:avLst/>
          </a:prstGeom>
          <a:effectLst/>
        </p:spPr>
      </p:pic>
    </p:spTree>
    <p:extLst>
      <p:ext uri="{BB962C8B-B14F-4D97-AF65-F5344CB8AC3E}">
        <p14:creationId xmlns:p14="http://schemas.microsoft.com/office/powerpoint/2010/main" val="19412395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7_Question slides">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A440C9B-5899-407D-BC65-8B8988B0C2A4}"/>
              </a:ext>
            </a:extLst>
          </p:cNvPr>
          <p:cNvGrpSpPr/>
          <p:nvPr userDrawn="1"/>
        </p:nvGrpSpPr>
        <p:grpSpPr>
          <a:xfrm>
            <a:off x="308368" y="320039"/>
            <a:ext cx="11883633" cy="919959"/>
            <a:chOff x="308368" y="320040"/>
            <a:chExt cx="11883633" cy="510909"/>
          </a:xfrm>
        </p:grpSpPr>
        <p:sp>
          <p:nvSpPr>
            <p:cNvPr id="32" name="Rectangle 31">
              <a:extLst>
                <a:ext uri="{FF2B5EF4-FFF2-40B4-BE49-F238E27FC236}">
                  <a16:creationId xmlns:a16="http://schemas.microsoft.com/office/drawing/2014/main" id="{4A1CB721-FBCB-4DC7-9C2A-15C90E984F90}"/>
                </a:ext>
              </a:extLst>
            </p:cNvPr>
            <p:cNvSpPr/>
            <p:nvPr userDrawn="1"/>
          </p:nvSpPr>
          <p:spPr>
            <a:xfrm>
              <a:off x="426721" y="320040"/>
              <a:ext cx="11765280" cy="510909"/>
            </a:xfrm>
            <a:prstGeom prst="rect">
              <a:avLst/>
            </a:prstGeom>
            <a:solidFill>
              <a:schemeClr val="bg2">
                <a:lumMod val="85000"/>
              </a:schemeClr>
            </a:soli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lnSpc>
                  <a:spcPct val="90000"/>
                </a:lnSpc>
              </a:pPr>
              <a:endParaRPr lang="en-US" dirty="0">
                <a:solidFill>
                  <a:schemeClr val="tx1"/>
                </a:solidFill>
              </a:endParaRPr>
            </a:p>
          </p:txBody>
        </p:sp>
        <p:sp>
          <p:nvSpPr>
            <p:cNvPr id="24" name="Rectangle 23">
              <a:extLst>
                <a:ext uri="{FF2B5EF4-FFF2-40B4-BE49-F238E27FC236}">
                  <a16:creationId xmlns:a16="http://schemas.microsoft.com/office/drawing/2014/main" id="{6CDDBDFD-39A6-0043-BAD4-065FAFF6A9DA}"/>
                </a:ext>
              </a:extLst>
            </p:cNvPr>
            <p:cNvSpPr/>
            <p:nvPr userDrawn="1"/>
          </p:nvSpPr>
          <p:spPr>
            <a:xfrm>
              <a:off x="308368" y="320040"/>
              <a:ext cx="152400" cy="510909"/>
            </a:xfrm>
            <a:prstGeom prst="rect">
              <a:avLst/>
            </a:prstGeom>
            <a:solidFill>
              <a:schemeClr val="accent3"/>
            </a:soli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lnSpc>
                  <a:spcPct val="90000"/>
                </a:lnSpc>
              </a:pPr>
              <a:endParaRPr lang="en-US" dirty="0">
                <a:solidFill>
                  <a:schemeClr val="tx1"/>
                </a:solidFill>
              </a:endParaRPr>
            </a:p>
          </p:txBody>
        </p:sp>
      </p:grpSp>
      <p:sp>
        <p:nvSpPr>
          <p:cNvPr id="38" name="Rectangle 37">
            <a:extLst>
              <a:ext uri="{FF2B5EF4-FFF2-40B4-BE49-F238E27FC236}">
                <a16:creationId xmlns:a16="http://schemas.microsoft.com/office/drawing/2014/main" id="{1DC80716-D7F2-40BD-B894-87B7C5521D93}"/>
              </a:ext>
            </a:extLst>
          </p:cNvPr>
          <p:cNvSpPr/>
          <p:nvPr userDrawn="1"/>
        </p:nvSpPr>
        <p:spPr>
          <a:xfrm>
            <a:off x="304800" y="1384275"/>
            <a:ext cx="11887200" cy="5252245"/>
          </a:xfrm>
          <a:prstGeom prst="rect">
            <a:avLst/>
          </a:prstGeom>
          <a:gradFill flip="none" rotWithShape="1">
            <a:gsLst>
              <a:gs pos="28000">
                <a:schemeClr val="bg1">
                  <a:lumMod val="95000"/>
                </a:schemeClr>
              </a:gs>
              <a:gs pos="0">
                <a:schemeClr val="bg2">
                  <a:alpha val="0"/>
                </a:schemeClr>
              </a:gs>
              <a:gs pos="100000">
                <a:srgbClr val="CFCFCF"/>
              </a:gs>
            </a:gsLst>
            <a:lin ang="16200000" scaled="1"/>
            <a:tileRect/>
          </a:gradFill>
          <a:ln>
            <a:noFill/>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lvl="0" algn="ctr">
              <a:lnSpc>
                <a:spcPct val="90000"/>
              </a:lnSpc>
            </a:pPr>
            <a:endParaRPr lang="en-US" dirty="0">
              <a:solidFill>
                <a:schemeClr val="tx1"/>
              </a:solidFill>
            </a:endParaRPr>
          </a:p>
        </p:txBody>
      </p:sp>
      <p:sp>
        <p:nvSpPr>
          <p:cNvPr id="15" name="Content Placeholder 3">
            <a:extLst>
              <a:ext uri="{FF2B5EF4-FFF2-40B4-BE49-F238E27FC236}">
                <a16:creationId xmlns:a16="http://schemas.microsoft.com/office/drawing/2014/main" id="{62AD586E-7375-402D-9BA8-7C07EB8240E8}"/>
              </a:ext>
            </a:extLst>
          </p:cNvPr>
          <p:cNvSpPr>
            <a:spLocks noGrp="1"/>
          </p:cNvSpPr>
          <p:nvPr userDrawn="1">
            <p:ph sz="half" idx="2"/>
          </p:nvPr>
        </p:nvSpPr>
        <p:spPr>
          <a:xfrm>
            <a:off x="426719" y="1467134"/>
            <a:ext cx="11750331" cy="5070826"/>
          </a:xfrm>
          <a:ln w="12700">
            <a:noFill/>
          </a:ln>
        </p:spPr>
        <p:txBody>
          <a:bodyPr tIns="45720" bIns="91440"/>
          <a:lstStyle>
            <a:lvl1pPr>
              <a:defRPr sz="1800"/>
            </a:lvl1pPr>
            <a:lvl2pPr>
              <a:defRPr sz="1600"/>
            </a:lvl2pPr>
            <a:lvl3pPr>
              <a:defRPr sz="1400"/>
            </a:lvl3pPr>
            <a:lvl4pPr>
              <a:defRPr sz="1200"/>
            </a:lvl4pPr>
            <a:lvl5pPr marL="1482725" indent="-222250">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p:txBody>
      </p:sp>
      <p:sp>
        <p:nvSpPr>
          <p:cNvPr id="33" name="Title 1">
            <a:extLst>
              <a:ext uri="{FF2B5EF4-FFF2-40B4-BE49-F238E27FC236}">
                <a16:creationId xmlns:a16="http://schemas.microsoft.com/office/drawing/2014/main" id="{9FDFB4D2-95C3-44FB-85E0-FB87B96D0DC8}"/>
              </a:ext>
            </a:extLst>
          </p:cNvPr>
          <p:cNvSpPr>
            <a:spLocks noGrp="1"/>
          </p:cNvSpPr>
          <p:nvPr userDrawn="1">
            <p:ph type="title" hasCustomPrompt="1"/>
          </p:nvPr>
        </p:nvSpPr>
        <p:spPr>
          <a:xfrm>
            <a:off x="460768" y="320040"/>
            <a:ext cx="11716282" cy="905234"/>
          </a:xfrm>
        </p:spPr>
        <p:txBody>
          <a:bodyPr anchor="ctr"/>
          <a:lstStyle>
            <a:lvl1pPr>
              <a:defRPr sz="2000" b="0">
                <a:solidFill>
                  <a:schemeClr val="tx1"/>
                </a:solidFill>
                <a:latin typeface="+mn-lt"/>
              </a:defRPr>
            </a:lvl1pPr>
          </a:lstStyle>
          <a:p>
            <a:r>
              <a:rPr lang="en-US" dirty="0"/>
              <a:t>Click to edit Master </a:t>
            </a:r>
            <a:br>
              <a:rPr lang="en-US" dirty="0"/>
            </a:br>
            <a:r>
              <a:rPr lang="en-US" dirty="0"/>
              <a:t>title style</a:t>
            </a:r>
          </a:p>
        </p:txBody>
      </p:sp>
      <p:sp>
        <p:nvSpPr>
          <p:cNvPr id="21" name="Rectangle 6">
            <a:extLst>
              <a:ext uri="{FF2B5EF4-FFF2-40B4-BE49-F238E27FC236}">
                <a16:creationId xmlns:a16="http://schemas.microsoft.com/office/drawing/2014/main" id="{F20E070A-FF02-490F-91F7-767E82133AD8}"/>
              </a:ext>
            </a:extLst>
          </p:cNvPr>
          <p:cNvSpPr>
            <a:spLocks noChangeArrowheads="1"/>
          </p:cNvSpPr>
          <p:nvPr userDrawn="1"/>
        </p:nvSpPr>
        <p:spPr bwMode="auto">
          <a:xfrm flipH="1">
            <a:off x="11849100" y="6636518"/>
            <a:ext cx="280401" cy="142013"/>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900" smtClean="0">
                <a:solidFill>
                  <a:schemeClr val="bg1">
                    <a:lumMod val="65000"/>
                  </a:schemeClr>
                </a:solidFill>
                <a:latin typeface="+mn-lt"/>
                <a:cs typeface="Times New Roman" panose="02020603050405020304" pitchFamily="18" charset="0"/>
              </a:rPr>
              <a:pPr algn="ctr" defTabSz="173038">
                <a:lnSpc>
                  <a:spcPct val="90000"/>
                </a:lnSpc>
                <a:tabLst>
                  <a:tab pos="230188" algn="l"/>
                </a:tabLst>
                <a:defRPr/>
              </a:pPr>
              <a:t>‹#›</a:t>
            </a:fld>
            <a:endParaRPr lang="en-US" sz="900" dirty="0">
              <a:solidFill>
                <a:schemeClr val="bg1">
                  <a:lumMod val="65000"/>
                </a:schemeClr>
              </a:solidFill>
              <a:latin typeface="+mn-lt"/>
              <a:cs typeface="Times New Roman" panose="02020603050405020304" pitchFamily="18" charset="0"/>
            </a:endParaRPr>
          </a:p>
        </p:txBody>
      </p:sp>
      <p:pic>
        <p:nvPicPr>
          <p:cNvPr id="35" name="Picture 34">
            <a:extLst>
              <a:ext uri="{FF2B5EF4-FFF2-40B4-BE49-F238E27FC236}">
                <a16:creationId xmlns:a16="http://schemas.microsoft.com/office/drawing/2014/main" id="{A9FA5920-8F8E-4860-872E-2CA4CDDC3B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9799" y="6318074"/>
            <a:ext cx="1517521" cy="410372"/>
          </a:xfrm>
          <a:prstGeom prst="rect">
            <a:avLst/>
          </a:prstGeom>
        </p:spPr>
      </p:pic>
      <p:pic>
        <p:nvPicPr>
          <p:cNvPr id="36" name="Picture 35">
            <a:extLst>
              <a:ext uri="{FF2B5EF4-FFF2-40B4-BE49-F238E27FC236}">
                <a16:creationId xmlns:a16="http://schemas.microsoft.com/office/drawing/2014/main" id="{8330713C-B6BE-44C7-BD3A-E89F9DA0717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4723" t="98890" r="25122" b="450"/>
          <a:stretch/>
        </p:blipFill>
        <p:spPr>
          <a:xfrm>
            <a:off x="0" y="6812281"/>
            <a:ext cx="12192000" cy="45719"/>
          </a:xfrm>
          <a:prstGeom prst="rect">
            <a:avLst/>
          </a:prstGeom>
          <a:effectLst/>
        </p:spPr>
      </p:pic>
    </p:spTree>
    <p:extLst>
      <p:ext uri="{BB962C8B-B14F-4D97-AF65-F5344CB8AC3E}">
        <p14:creationId xmlns:p14="http://schemas.microsoft.com/office/powerpoint/2010/main" val="33526030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5856" y="411480"/>
            <a:ext cx="11375435" cy="914400"/>
          </a:xfrm>
        </p:spPr>
        <p:txBody>
          <a:bodyPr anchor="t" anchorCtr="0"/>
          <a:lstStyle/>
          <a:p>
            <a:r>
              <a:rPr lang="en-US"/>
              <a:t>Click to edit Master title style</a:t>
            </a:r>
            <a:endParaRPr lang="en-US" dirty="0"/>
          </a:p>
        </p:txBody>
      </p:sp>
      <p:sp>
        <p:nvSpPr>
          <p:cNvPr id="3" name="Content Placeholder 2"/>
          <p:cNvSpPr>
            <a:spLocks noGrp="1"/>
          </p:cNvSpPr>
          <p:nvPr>
            <p:ph idx="1" hasCustomPrompt="1"/>
          </p:nvPr>
        </p:nvSpPr>
        <p:spPr>
          <a:xfrm>
            <a:off x="365856" y="1737360"/>
            <a:ext cx="11372771" cy="404777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marL="1482725" indent="-222250">
              <a:buFont typeface="Arial" panose="020B0604020202020204" pitchFamily="34" charset="0"/>
              <a:buChar cha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level0.4	</a:t>
            </a:r>
          </a:p>
        </p:txBody>
      </p:sp>
    </p:spTree>
    <p:extLst>
      <p:ext uri="{BB962C8B-B14F-4D97-AF65-F5344CB8AC3E}">
        <p14:creationId xmlns:p14="http://schemas.microsoft.com/office/powerpoint/2010/main" val="479805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with side-text-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ct val="90000"/>
              </a:lnSpc>
              <a:defRPr>
                <a:effectLst/>
              </a:defRPr>
            </a:lvl1pPr>
          </a:lstStyle>
          <a:p>
            <a:r>
              <a:rPr lang="en-US"/>
              <a:t>Click to edit Master title style</a:t>
            </a:r>
            <a:endParaRPr lang="en-US" dirty="0"/>
          </a:p>
        </p:txBody>
      </p:sp>
      <p:sp>
        <p:nvSpPr>
          <p:cNvPr id="4" name="Content Placeholder 2"/>
          <p:cNvSpPr>
            <a:spLocks noGrp="1"/>
          </p:cNvSpPr>
          <p:nvPr>
            <p:ph idx="1"/>
          </p:nvPr>
        </p:nvSpPr>
        <p:spPr>
          <a:xfrm>
            <a:off x="621101" y="1436688"/>
            <a:ext cx="5291328" cy="4881532"/>
          </a:xfrm>
        </p:spPr>
        <p:txBody>
          <a:bodyPr/>
          <a:lstStyle>
            <a:lvl1pPr>
              <a:spcBef>
                <a:spcPts val="1200"/>
              </a:spcBef>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Tree>
    <p:extLst>
      <p:ext uri="{BB962C8B-B14F-4D97-AF65-F5344CB8AC3E}">
        <p14:creationId xmlns:p14="http://schemas.microsoft.com/office/powerpoint/2010/main" val="36254746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Title with side-by-sid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ct val="90000"/>
              </a:lnSpc>
              <a:defRPr>
                <a:effectLst/>
              </a:defRPr>
            </a:lvl1pPr>
          </a:lstStyle>
          <a:p>
            <a:r>
              <a:rPr lang="en-US"/>
              <a:t>Click to edit Master title style</a:t>
            </a:r>
            <a:endParaRPr lang="en-US" dirty="0"/>
          </a:p>
        </p:txBody>
      </p:sp>
      <p:sp>
        <p:nvSpPr>
          <p:cNvPr id="4" name="Content Placeholder 2"/>
          <p:cNvSpPr>
            <a:spLocks noGrp="1"/>
          </p:cNvSpPr>
          <p:nvPr>
            <p:ph idx="1"/>
          </p:nvPr>
        </p:nvSpPr>
        <p:spPr>
          <a:xfrm>
            <a:off x="621101" y="1436688"/>
            <a:ext cx="5291328" cy="4881532"/>
          </a:xfrm>
        </p:spPr>
        <p:txBody>
          <a:bodyPr/>
          <a:lstStyle>
            <a:lvl1pPr>
              <a:spcBef>
                <a:spcPts val="1200"/>
              </a:spcBef>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5" name="Content Placeholder 2"/>
          <p:cNvSpPr>
            <a:spLocks noGrp="1"/>
          </p:cNvSpPr>
          <p:nvPr>
            <p:ph idx="10"/>
          </p:nvPr>
        </p:nvSpPr>
        <p:spPr>
          <a:xfrm>
            <a:off x="6291532" y="1436688"/>
            <a:ext cx="5291328" cy="4881532"/>
          </a:xfrm>
        </p:spPr>
        <p:txBody>
          <a:bodyPr/>
          <a:lstStyle>
            <a:lvl1pPr>
              <a:spcBef>
                <a:spcPts val="1200"/>
              </a:spcBef>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Tree>
    <p:extLst>
      <p:ext uri="{BB962C8B-B14F-4D97-AF65-F5344CB8AC3E}">
        <p14:creationId xmlns:p14="http://schemas.microsoft.com/office/powerpoint/2010/main" val="37325155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rot lat="0" lon="0" rev="4800000"/>
              </a:lightRig>
            </a:scene3d>
            <a:sp3d prstMaterial="matte"/>
          </a:bodyPr>
          <a:lstStyle/>
          <a:p>
            <a:r>
              <a:rPr kumimoji="0" lang="en-US"/>
              <a:t>Click to edit Master title style</a:t>
            </a:r>
            <a:endParaRPr kumimoji="0" lang="en-US" dirty="0"/>
          </a:p>
        </p:txBody>
      </p:sp>
    </p:spTree>
    <p:extLst>
      <p:ext uri="{BB962C8B-B14F-4D97-AF65-F5344CB8AC3E}">
        <p14:creationId xmlns:p14="http://schemas.microsoft.com/office/powerpoint/2010/main" val="35590604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lIns="0" bIns="0"/>
          <a:lstStyle>
            <a:lvl1pPr eaLnBrk="1" latinLnBrk="0" hangingPunct="1">
              <a:spcBef>
                <a:spcPts val="1800"/>
              </a:spcBef>
              <a:spcAft>
                <a:spcPts val="0"/>
              </a:spcAft>
              <a:defRPr/>
            </a:lvl1pPr>
            <a:lvl2pPr eaLnBrk="1" latinLnBrk="0" hangingPunct="1">
              <a:spcAft>
                <a:spcPts val="0"/>
              </a:spcAft>
              <a:defRPr/>
            </a:lvl2pPr>
            <a:lvl3pPr eaLnBrk="1" latinLnBrk="0" hangingPunct="1">
              <a:spcAft>
                <a:spcPts val="0"/>
              </a:spcAft>
              <a:defRPr/>
            </a:lvl3pPr>
            <a:lvl4pPr eaLnBrk="1" latinLnBrk="0" hangingPunct="1">
              <a:spcAft>
                <a:spcPts val="0"/>
              </a:spcAft>
              <a:defRPr/>
            </a:lvl4pPr>
            <a:lvl5pPr eaLnBrk="1" latinLnBrk="0" hangingPunct="1">
              <a:spcAft>
                <a:spcPts val="0"/>
              </a:spcAft>
              <a:defRPr/>
            </a:lvl5p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5" name="Title Placeholder 1"/>
          <p:cNvSpPr>
            <a:spLocks noGrp="1"/>
          </p:cNvSpPr>
          <p:nvPr>
            <p:ph type="title"/>
          </p:nvPr>
        </p:nvSpPr>
        <p:spPr>
          <a:xfrm>
            <a:off x="609600" y="219514"/>
            <a:ext cx="10972800" cy="1008771"/>
          </a:xfrm>
          <a:prstGeom prst="rect">
            <a:avLst/>
          </a:prstGeom>
          <a:effectLst/>
        </p:spPr>
        <p:txBody>
          <a:bodyPr vert="horz" lIns="0" rIns="45720" rtlCol="0" anchor="ctr" anchorCtr="0">
            <a:noAutofit/>
            <a:scene3d>
              <a:camera prst="orthographicFront"/>
              <a:lightRig rig="threePt" dir="t">
                <a:rot lat="0" lon="0" rev="4800000"/>
              </a:lightRig>
            </a:scene3d>
            <a:sp3d prstMaterial="matte"/>
          </a:bodyPr>
          <a:lstStyle/>
          <a:p>
            <a:r>
              <a:rPr kumimoji="0" lang="en-US"/>
              <a:t>Click to edit Master title style</a:t>
            </a:r>
            <a:endParaRPr kumimoji="0" lang="en-US" dirty="0"/>
          </a:p>
        </p:txBody>
      </p:sp>
    </p:spTree>
    <p:extLst>
      <p:ext uri="{BB962C8B-B14F-4D97-AF65-F5344CB8AC3E}">
        <p14:creationId xmlns:p14="http://schemas.microsoft.com/office/powerpoint/2010/main" val="16622976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B8B127A5-EE43-B34E-9FA1-8D0E4A74C2FC}" type="datetime1">
              <a:rPr lang="en-US" smtClean="0"/>
              <a:t>9/21/19</a:t>
            </a:fld>
            <a:endParaRPr lang="en-US" dirty="0"/>
          </a:p>
        </p:txBody>
      </p:sp>
      <p:sp>
        <p:nvSpPr>
          <p:cNvPr id="6" name="Footer Placeholder 5"/>
          <p:cNvSpPr>
            <a:spLocks noGrp="1"/>
          </p:cNvSpPr>
          <p:nvPr>
            <p:ph type="ftr" sz="quarter" idx="11"/>
          </p:nvPr>
        </p:nvSpPr>
        <p:spPr>
          <a:xfrm>
            <a:off x="4038601" y="6356352"/>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9424990" y="6492877"/>
            <a:ext cx="2743200" cy="365125"/>
          </a:xfrm>
          <a:prstGeom prst="rect">
            <a:avLst/>
          </a:prstGeom>
        </p:spPr>
        <p:txBody>
          <a:bodyPr/>
          <a:lstStyle/>
          <a:p>
            <a:fld id="{68404748-D679-F347-B724-7EB317EAB221}" type="slidenum">
              <a:rPr lang="en-US" smtClean="0"/>
              <a:t>‹#›</a:t>
            </a:fld>
            <a:endParaRPr lang="en-US" dirty="0"/>
          </a:p>
        </p:txBody>
      </p:sp>
    </p:spTree>
    <p:extLst>
      <p:ext uri="{BB962C8B-B14F-4D97-AF65-F5344CB8AC3E}">
        <p14:creationId xmlns:p14="http://schemas.microsoft.com/office/powerpoint/2010/main" val="2139568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8_Title Slide">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EE845FF-FE6B-4C05-AD90-73F7E809757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723" t="50050" r="25122" b="449"/>
          <a:stretch/>
        </p:blipFill>
        <p:spPr>
          <a:xfrm>
            <a:off x="0" y="-1"/>
            <a:ext cx="12192000" cy="3429001"/>
          </a:xfrm>
          <a:prstGeom prst="rect">
            <a:avLst/>
          </a:prstGeom>
          <a:effectLst/>
        </p:spPr>
      </p:pic>
      <p:pic>
        <p:nvPicPr>
          <p:cNvPr id="26" name="Picture 25">
            <a:extLst>
              <a:ext uri="{FF2B5EF4-FFF2-40B4-BE49-F238E27FC236}">
                <a16:creationId xmlns:a16="http://schemas.microsoft.com/office/drawing/2014/main" id="{7572306A-6D28-4B79-9F33-F65B3290E929}"/>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093482" y="2590800"/>
            <a:ext cx="2573413" cy="695909"/>
          </a:xfrm>
          <a:prstGeom prst="rect">
            <a:avLst/>
          </a:prstGeom>
          <a:effectLst>
            <a:outerShdw blurRad="50800" dist="38100" dir="2700000" algn="tl" rotWithShape="0">
              <a:prstClr val="black">
                <a:alpha val="40000"/>
              </a:prstClr>
            </a:outerShdw>
          </a:effectLst>
        </p:spPr>
      </p:pic>
      <p:sp>
        <p:nvSpPr>
          <p:cNvPr id="4" name="Rectangle 3">
            <a:extLst>
              <a:ext uri="{FF2B5EF4-FFF2-40B4-BE49-F238E27FC236}">
                <a16:creationId xmlns:a16="http://schemas.microsoft.com/office/drawing/2014/main" id="{B9853B16-5BA4-4AF0-8A80-CD86D6EAD828}"/>
              </a:ext>
            </a:extLst>
          </p:cNvPr>
          <p:cNvSpPr/>
          <p:nvPr userDrawn="1"/>
        </p:nvSpPr>
        <p:spPr>
          <a:xfrm>
            <a:off x="0" y="0"/>
            <a:ext cx="12192000" cy="3429001"/>
          </a:xfrm>
          <a:prstGeom prst="rect">
            <a:avLst/>
          </a:prstGeom>
          <a:gradFill>
            <a:gsLst>
              <a:gs pos="25000">
                <a:srgbClr val="0E5B82"/>
              </a:gs>
              <a:gs pos="2000">
                <a:srgbClr val="06456F"/>
              </a:gs>
              <a:gs pos="100000">
                <a:schemeClr val="accent3">
                  <a:alpha val="0"/>
                </a:schemeClr>
              </a:gs>
            </a:gsLst>
            <a:lin ang="0" scaled="1"/>
          </a:gra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dirty="0">
              <a:solidFill>
                <a:schemeClr val="tx1"/>
              </a:solidFill>
            </a:endParaRPr>
          </a:p>
        </p:txBody>
      </p:sp>
      <p:sp>
        <p:nvSpPr>
          <p:cNvPr id="2" name="Title 1"/>
          <p:cNvSpPr>
            <a:spLocks noGrp="1"/>
          </p:cNvSpPr>
          <p:nvPr userDrawn="1">
            <p:ph type="ctrTitle"/>
          </p:nvPr>
        </p:nvSpPr>
        <p:spPr>
          <a:xfrm>
            <a:off x="190499" y="100853"/>
            <a:ext cx="7915275" cy="2489947"/>
          </a:xfrm>
        </p:spPr>
        <p:txBody>
          <a:bodyPr anchor="b"/>
          <a:lstStyle>
            <a:lvl1pPr algn="l">
              <a:defRPr sz="3600" b="0" baseline="0">
                <a:solidFill>
                  <a:schemeClr val="bg1"/>
                </a:solidFill>
                <a:latin typeface="+mj-lt"/>
              </a:defRPr>
            </a:lvl1pPr>
          </a:lstStyle>
          <a:p>
            <a:r>
              <a:rPr lang="en-US"/>
              <a:t>Click to edit Master title style</a:t>
            </a:r>
            <a:endParaRPr lang="en-US" dirty="0"/>
          </a:p>
        </p:txBody>
      </p:sp>
      <p:sp>
        <p:nvSpPr>
          <p:cNvPr id="3" name="Subtitle 2"/>
          <p:cNvSpPr>
            <a:spLocks noGrp="1"/>
          </p:cNvSpPr>
          <p:nvPr userDrawn="1">
            <p:ph type="subTitle" idx="1"/>
          </p:nvPr>
        </p:nvSpPr>
        <p:spPr>
          <a:xfrm>
            <a:off x="190500" y="3571291"/>
            <a:ext cx="8753475" cy="2138654"/>
          </a:xfrm>
        </p:spPr>
        <p:txBody>
          <a:bodyPr/>
          <a:lstStyle>
            <a:lvl1pPr marL="0" indent="0" algn="l">
              <a:buNone/>
              <a:defRPr sz="2000" baseline="0">
                <a:solidFill>
                  <a:schemeClr val="tx1"/>
                </a:solidFill>
                <a:latin typeface="+mn-lt"/>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17" name="Picture 16" descr="A close up of a computer&#10;&#10;Description generated with high confidence">
            <a:extLst>
              <a:ext uri="{FF2B5EF4-FFF2-40B4-BE49-F238E27FC236}">
                <a16:creationId xmlns:a16="http://schemas.microsoft.com/office/drawing/2014/main" id="{B2FB6BAC-57DC-470D-AA27-6E916BEEC956}"/>
              </a:ext>
            </a:extLst>
          </p:cNvPr>
          <p:cNvPicPr>
            <a:picLocks noChangeAspect="1"/>
          </p:cNvPicPr>
          <p:nvPr userDrawn="1"/>
        </p:nvPicPr>
        <p:blipFill>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386782" y="6271008"/>
            <a:ext cx="1317366" cy="398982"/>
          </a:xfrm>
          <a:prstGeom prst="rect">
            <a:avLst/>
          </a:prstGeom>
        </p:spPr>
      </p:pic>
      <p:pic>
        <p:nvPicPr>
          <p:cNvPr id="18" name="Picture 17" descr="A close up of a logo&#10;&#10;Description generated with very high confidence">
            <a:extLst>
              <a:ext uri="{FF2B5EF4-FFF2-40B4-BE49-F238E27FC236}">
                <a16:creationId xmlns:a16="http://schemas.microsoft.com/office/drawing/2014/main" id="{F700AA35-7ACE-4657-BBD7-03E3A55B64A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232144" y="6271008"/>
            <a:ext cx="2389905" cy="398982"/>
          </a:xfrm>
          <a:prstGeom prst="rect">
            <a:avLst/>
          </a:prstGeom>
        </p:spPr>
      </p:pic>
      <p:pic>
        <p:nvPicPr>
          <p:cNvPr id="9" name="Picture 8">
            <a:extLst>
              <a:ext uri="{FF2B5EF4-FFF2-40B4-BE49-F238E27FC236}">
                <a16:creationId xmlns:a16="http://schemas.microsoft.com/office/drawing/2014/main" id="{1F0A5EAC-900C-4667-A5FC-E744A5D87EF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723" t="98890" r="25122" b="450"/>
          <a:stretch/>
        </p:blipFill>
        <p:spPr>
          <a:xfrm>
            <a:off x="0" y="6812281"/>
            <a:ext cx="12192000" cy="45719"/>
          </a:xfrm>
          <a:prstGeom prst="rect">
            <a:avLst/>
          </a:prstGeom>
          <a:effectLst/>
        </p:spPr>
      </p:pic>
    </p:spTree>
    <p:extLst>
      <p:ext uri="{BB962C8B-B14F-4D97-AF65-F5344CB8AC3E}">
        <p14:creationId xmlns:p14="http://schemas.microsoft.com/office/powerpoint/2010/main" val="2810330845"/>
      </p:ext>
    </p:extLst>
  </p:cSld>
  <p:clrMapOvr>
    <a:masterClrMapping/>
  </p:clrMapOvr>
  <p:extLst>
    <p:ext uri="{DCECCB84-F9BA-43D5-87BE-67443E8EF086}">
      <p15:sldGuideLst xmlns:p15="http://schemas.microsoft.com/office/powerpoint/2012/main">
        <p15:guide id="1" pos="213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0500" y="230017"/>
            <a:ext cx="11658600" cy="908221"/>
          </a:xfrm>
        </p:spPr>
        <p:txBody>
          <a:bodyPr/>
          <a:lstStyle>
            <a:lvl1pPr>
              <a:lnSpc>
                <a:spcPct val="90000"/>
              </a:lnSpc>
              <a:defRPr sz="3000"/>
            </a:lvl1pPr>
          </a:lstStyle>
          <a:p>
            <a:r>
              <a:rPr lang="en-US" dirty="0"/>
              <a:t>Click to edit Master title style</a:t>
            </a:r>
          </a:p>
        </p:txBody>
      </p:sp>
      <p:sp>
        <p:nvSpPr>
          <p:cNvPr id="3" name="Content Placeholder 2"/>
          <p:cNvSpPr>
            <a:spLocks noGrp="1"/>
          </p:cNvSpPr>
          <p:nvPr>
            <p:ph idx="1"/>
          </p:nvPr>
        </p:nvSpPr>
        <p:spPr>
          <a:xfrm>
            <a:off x="190500" y="1450072"/>
            <a:ext cx="11658600" cy="4610100"/>
          </a:xfrm>
        </p:spPr>
        <p:txBody>
          <a:bodyPr/>
          <a:lstStyle>
            <a:lvl1pPr marL="228600" indent="-228600">
              <a:spcBef>
                <a:spcPts val="1800"/>
              </a:spcBef>
              <a:buClr>
                <a:schemeClr val="tx1"/>
              </a:buClr>
              <a:buSzPct val="90000"/>
              <a:buFont typeface="Century Gothic" panose="020B0502020202020204" pitchFamily="34" charset="0"/>
              <a:buChar char="•"/>
              <a:tabLst/>
              <a:defRPr lang="en-US" sz="2000" kern="1200" dirty="0">
                <a:solidFill>
                  <a:schemeClr val="tx1"/>
                </a:solidFill>
                <a:latin typeface="+mn-lt"/>
                <a:ea typeface="+mn-ea"/>
                <a:cs typeface="+mn-cs"/>
              </a:defRPr>
            </a:lvl1pPr>
            <a:lvl2pPr marL="571500" indent="-228600">
              <a:buClr>
                <a:schemeClr val="tx1"/>
              </a:buClr>
              <a:buSzPct val="90000"/>
              <a:buFont typeface="Century Gothic" panose="020B0502020202020204" pitchFamily="34" charset="0"/>
              <a:buChar char="–"/>
              <a:tabLst/>
              <a:defRPr sz="1800">
                <a:latin typeface="+mn-lt"/>
                <a:cs typeface="Arial" panose="020B0604020202020204" pitchFamily="34" charset="0"/>
              </a:defRPr>
            </a:lvl2pPr>
            <a:lvl3pPr marL="857250" indent="-171450">
              <a:buClr>
                <a:schemeClr val="tx1"/>
              </a:buClr>
              <a:buSzPct val="90000"/>
              <a:buFont typeface="Century Gothic" panose="020B0502020202020204" pitchFamily="34" charset="0"/>
              <a:buChar char="•"/>
              <a:defRPr sz="1600">
                <a:latin typeface="+mn-lt"/>
                <a:cs typeface="Arial" panose="020B0604020202020204" pitchFamily="34" charset="0"/>
              </a:defRPr>
            </a:lvl3pPr>
            <a:lvl4pPr>
              <a:buClr>
                <a:schemeClr val="tx1"/>
              </a:buClr>
              <a:defRPr>
                <a:latin typeface="+mn-lt"/>
                <a:cs typeface="Arial" panose="020B0604020202020204" pitchFamily="34" charset="0"/>
              </a:defRPr>
            </a:lvl4pPr>
            <a:lvl5pPr marL="1482725" indent="-222250">
              <a:buClr>
                <a:schemeClr val="tx1"/>
              </a:buClr>
              <a:buFont typeface="Arial" panose="020B0604020202020204" pitchFamily="34" charset="0"/>
              <a:buChar char="•"/>
              <a:defRPr>
                <a:latin typeface="+mn-lt"/>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991637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brea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679D6E9-7CB6-4816-BA71-A98C108727C8}"/>
              </a:ext>
            </a:extLst>
          </p:cNvPr>
          <p:cNvSpPr/>
          <p:nvPr userDrawn="1"/>
        </p:nvSpPr>
        <p:spPr>
          <a:xfrm>
            <a:off x="0" y="1073594"/>
            <a:ext cx="12191999" cy="4228673"/>
          </a:xfrm>
          <a:custGeom>
            <a:avLst/>
            <a:gdLst>
              <a:gd name="connsiteX0" fmla="*/ 0 w 12192000"/>
              <a:gd name="connsiteY0" fmla="*/ 0 h 4497186"/>
              <a:gd name="connsiteX1" fmla="*/ 12192000 w 12192000"/>
              <a:gd name="connsiteY1" fmla="*/ 0 h 4497186"/>
              <a:gd name="connsiteX2" fmla="*/ 12192000 w 12192000"/>
              <a:gd name="connsiteY2" fmla="*/ 4497186 h 4497186"/>
              <a:gd name="connsiteX3" fmla="*/ 0 w 12192000"/>
              <a:gd name="connsiteY3" fmla="*/ 4497186 h 4497186"/>
              <a:gd name="connsiteX4" fmla="*/ 0 w 12192000"/>
              <a:gd name="connsiteY4" fmla="*/ 0 h 4497186"/>
              <a:gd name="connsiteX0" fmla="*/ 0 w 12192000"/>
              <a:gd name="connsiteY0" fmla="*/ 0 h 4497186"/>
              <a:gd name="connsiteX1" fmla="*/ 12192000 w 12192000"/>
              <a:gd name="connsiteY1" fmla="*/ 0 h 4497186"/>
              <a:gd name="connsiteX2" fmla="*/ 12192000 w 12192000"/>
              <a:gd name="connsiteY2" fmla="*/ 4497186 h 4497186"/>
              <a:gd name="connsiteX3" fmla="*/ 0 w 12192000"/>
              <a:gd name="connsiteY3" fmla="*/ 4497186 h 4497186"/>
              <a:gd name="connsiteX4" fmla="*/ 0 w 12192000"/>
              <a:gd name="connsiteY4" fmla="*/ 1803862 h 4497186"/>
              <a:gd name="connsiteX5" fmla="*/ 0 w 12192000"/>
              <a:gd name="connsiteY5" fmla="*/ 0 h 4497186"/>
              <a:gd name="connsiteX0" fmla="*/ 38100 w 12230100"/>
              <a:gd name="connsiteY0" fmla="*/ 0 h 4497186"/>
              <a:gd name="connsiteX1" fmla="*/ 12230100 w 12230100"/>
              <a:gd name="connsiteY1" fmla="*/ 0 h 4497186"/>
              <a:gd name="connsiteX2" fmla="*/ 12230100 w 12230100"/>
              <a:gd name="connsiteY2" fmla="*/ 4497186 h 4497186"/>
              <a:gd name="connsiteX3" fmla="*/ 38100 w 12230100"/>
              <a:gd name="connsiteY3" fmla="*/ 4497186 h 4497186"/>
              <a:gd name="connsiteX4" fmla="*/ 38100 w 12230100"/>
              <a:gd name="connsiteY4" fmla="*/ 1803862 h 4497186"/>
              <a:gd name="connsiteX5" fmla="*/ 0 w 12230100"/>
              <a:gd name="connsiteY5" fmla="*/ 1575262 h 4497186"/>
              <a:gd name="connsiteX6" fmla="*/ 38100 w 12230100"/>
              <a:gd name="connsiteY6" fmla="*/ 0 h 4497186"/>
              <a:gd name="connsiteX0" fmla="*/ 0 w 12230100"/>
              <a:gd name="connsiteY0" fmla="*/ 1575262 h 4497186"/>
              <a:gd name="connsiteX1" fmla="*/ 38100 w 12230100"/>
              <a:gd name="connsiteY1" fmla="*/ 0 h 4497186"/>
              <a:gd name="connsiteX2" fmla="*/ 12230100 w 12230100"/>
              <a:gd name="connsiteY2" fmla="*/ 0 h 4497186"/>
              <a:gd name="connsiteX3" fmla="*/ 12230100 w 12230100"/>
              <a:gd name="connsiteY3" fmla="*/ 4497186 h 4497186"/>
              <a:gd name="connsiteX4" fmla="*/ 38100 w 12230100"/>
              <a:gd name="connsiteY4" fmla="*/ 4497186 h 4497186"/>
              <a:gd name="connsiteX5" fmla="*/ 38100 w 12230100"/>
              <a:gd name="connsiteY5" fmla="*/ 1803862 h 4497186"/>
              <a:gd name="connsiteX6" fmla="*/ 91440 w 12230100"/>
              <a:gd name="connsiteY6" fmla="*/ 1666702 h 4497186"/>
              <a:gd name="connsiteX0" fmla="*/ 8491 w 12200491"/>
              <a:gd name="connsiteY0" fmla="*/ 0 h 4497186"/>
              <a:gd name="connsiteX1" fmla="*/ 12200491 w 12200491"/>
              <a:gd name="connsiteY1" fmla="*/ 0 h 4497186"/>
              <a:gd name="connsiteX2" fmla="*/ 12200491 w 12200491"/>
              <a:gd name="connsiteY2" fmla="*/ 4497186 h 4497186"/>
              <a:gd name="connsiteX3" fmla="*/ 8491 w 12200491"/>
              <a:gd name="connsiteY3" fmla="*/ 4497186 h 4497186"/>
              <a:gd name="connsiteX4" fmla="*/ 8491 w 12200491"/>
              <a:gd name="connsiteY4" fmla="*/ 1803862 h 4497186"/>
              <a:gd name="connsiteX5" fmla="*/ 61831 w 12200491"/>
              <a:gd name="connsiteY5" fmla="*/ 1666702 h 4497186"/>
              <a:gd name="connsiteX0" fmla="*/ 0 w 12192000"/>
              <a:gd name="connsiteY0" fmla="*/ 0 h 4497186"/>
              <a:gd name="connsiteX1" fmla="*/ 12192000 w 12192000"/>
              <a:gd name="connsiteY1" fmla="*/ 0 h 4497186"/>
              <a:gd name="connsiteX2" fmla="*/ 12192000 w 12192000"/>
              <a:gd name="connsiteY2" fmla="*/ 4497186 h 4497186"/>
              <a:gd name="connsiteX3" fmla="*/ 0 w 12192000"/>
              <a:gd name="connsiteY3" fmla="*/ 4497186 h 4497186"/>
              <a:gd name="connsiteX4" fmla="*/ 53340 w 12192000"/>
              <a:gd name="connsiteY4" fmla="*/ 1666702 h 4497186"/>
              <a:gd name="connsiteX0" fmla="*/ 0 w 12192000"/>
              <a:gd name="connsiteY0" fmla="*/ 0 h 4497186"/>
              <a:gd name="connsiteX1" fmla="*/ 12192000 w 12192000"/>
              <a:gd name="connsiteY1" fmla="*/ 0 h 4497186"/>
              <a:gd name="connsiteX2" fmla="*/ 12192000 w 12192000"/>
              <a:gd name="connsiteY2" fmla="*/ 4497186 h 4497186"/>
              <a:gd name="connsiteX3" fmla="*/ 0 w 12192000"/>
              <a:gd name="connsiteY3" fmla="*/ 4497186 h 4497186"/>
            </a:gdLst>
            <a:ahLst/>
            <a:cxnLst>
              <a:cxn ang="0">
                <a:pos x="connsiteX0" y="connsiteY0"/>
              </a:cxn>
              <a:cxn ang="0">
                <a:pos x="connsiteX1" y="connsiteY1"/>
              </a:cxn>
              <a:cxn ang="0">
                <a:pos x="connsiteX2" y="connsiteY2"/>
              </a:cxn>
              <a:cxn ang="0">
                <a:pos x="connsiteX3" y="connsiteY3"/>
              </a:cxn>
            </a:cxnLst>
            <a:rect l="l" t="t" r="r" b="b"/>
            <a:pathLst>
              <a:path w="12192000" h="4497186">
                <a:moveTo>
                  <a:pt x="0" y="0"/>
                </a:moveTo>
                <a:lnTo>
                  <a:pt x="12192000" y="0"/>
                </a:lnTo>
                <a:lnTo>
                  <a:pt x="12192000" y="4497186"/>
                </a:lnTo>
                <a:lnTo>
                  <a:pt x="0" y="4497186"/>
                </a:lnTo>
              </a:path>
            </a:pathLst>
          </a:custGeom>
          <a:solidFill>
            <a:schemeClr val="bg1"/>
          </a:solidFill>
          <a:ln>
            <a:solidFill>
              <a:schemeClr val="tx1"/>
            </a:solidFill>
          </a:ln>
          <a:effectLst>
            <a:outerShdw blurRad="50800" dist="38100" dir="2700000" algn="tl" rotWithShape="0">
              <a:prstClr val="black">
                <a:alpha val="40000"/>
              </a:prstClr>
            </a:outerShdw>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a:lnSpc>
                <a:spcPct val="90000"/>
              </a:lnSpc>
            </a:pPr>
            <a:endParaRPr lang="en-US" dirty="0">
              <a:solidFill>
                <a:schemeClr val="tx1"/>
              </a:solidFill>
            </a:endParaRPr>
          </a:p>
        </p:txBody>
      </p:sp>
      <p:sp>
        <p:nvSpPr>
          <p:cNvPr id="2" name="Title 1">
            <a:extLst>
              <a:ext uri="{FF2B5EF4-FFF2-40B4-BE49-F238E27FC236}">
                <a16:creationId xmlns:a16="http://schemas.microsoft.com/office/drawing/2014/main" id="{C2F2F47A-E421-4CE0-A746-76A8C436B135}"/>
              </a:ext>
            </a:extLst>
          </p:cNvPr>
          <p:cNvSpPr>
            <a:spLocks noGrp="1"/>
          </p:cNvSpPr>
          <p:nvPr>
            <p:ph type="title"/>
          </p:nvPr>
        </p:nvSpPr>
        <p:spPr>
          <a:xfrm>
            <a:off x="346642" y="1352479"/>
            <a:ext cx="4101534" cy="923330"/>
          </a:xfrm>
        </p:spPr>
        <p:txBody>
          <a:bodyPr>
            <a:spAutoFit/>
          </a:bodyPr>
          <a:lstStyle>
            <a:lvl1pPr>
              <a:defRPr>
                <a:solidFill>
                  <a:schemeClr val="tx1"/>
                </a:solidFill>
                <a:effectLst/>
              </a:defRPr>
            </a:lvl1pPr>
          </a:lstStyle>
          <a:p>
            <a:r>
              <a:rPr lang="en-US"/>
              <a:t>Click to edit Master title style</a:t>
            </a:r>
            <a:endParaRPr lang="en-US" dirty="0"/>
          </a:p>
        </p:txBody>
      </p:sp>
      <p:pic>
        <p:nvPicPr>
          <p:cNvPr id="14" name="Picture 13">
            <a:extLst>
              <a:ext uri="{FF2B5EF4-FFF2-40B4-BE49-F238E27FC236}">
                <a16:creationId xmlns:a16="http://schemas.microsoft.com/office/drawing/2014/main" id="{6E16882D-8BEB-4DE9-9D6E-B66A4265552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4484" t="18779" r="22594" b="14403"/>
          <a:stretch/>
        </p:blipFill>
        <p:spPr>
          <a:xfrm>
            <a:off x="6096002" y="1073594"/>
            <a:ext cx="6095998" cy="4228673"/>
          </a:xfrm>
          <a:prstGeom prst="rect">
            <a:avLst/>
          </a:prstGeom>
        </p:spPr>
      </p:pic>
      <p:pic>
        <p:nvPicPr>
          <p:cNvPr id="21" name="Picture 20">
            <a:extLst>
              <a:ext uri="{FF2B5EF4-FFF2-40B4-BE49-F238E27FC236}">
                <a16:creationId xmlns:a16="http://schemas.microsoft.com/office/drawing/2014/main" id="{9EAFB177-595A-4BDE-9AC4-D7572B1CC59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42247" y="6366233"/>
            <a:ext cx="1517521" cy="410372"/>
          </a:xfrm>
          <a:prstGeom prst="rect">
            <a:avLst/>
          </a:prstGeom>
        </p:spPr>
      </p:pic>
    </p:spTree>
    <p:extLst>
      <p:ext uri="{BB962C8B-B14F-4D97-AF65-F5344CB8AC3E}">
        <p14:creationId xmlns:p14="http://schemas.microsoft.com/office/powerpoint/2010/main" val="439627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94834" y="235634"/>
            <a:ext cx="11676248" cy="907366"/>
          </a:xfrm>
        </p:spPr>
        <p:txBody>
          <a:bodyPr/>
          <a:lstStyle>
            <a:lvl1pPr>
              <a:lnSpc>
                <a:spcPct val="90000"/>
              </a:lnSpc>
              <a:defRPr sz="3000">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194834" y="1454834"/>
            <a:ext cx="5782467" cy="4610100"/>
          </a:xfrm>
        </p:spPr>
        <p:txBody>
          <a:bodyPr/>
          <a:lstStyle>
            <a:lvl1pPr marL="230188" indent="-230188">
              <a:buClr>
                <a:schemeClr val="tx1"/>
              </a:buClr>
              <a:buFont typeface="Century Gothic" panose="020B0502020202020204" pitchFamily="34" charset="0"/>
              <a:buChar char="•"/>
              <a:defRPr sz="2000" baseline="0">
                <a:latin typeface="+mn-lt"/>
              </a:defRPr>
            </a:lvl1pPr>
            <a:lvl2pPr marL="625475" indent="-279400">
              <a:buClr>
                <a:schemeClr val="tx1"/>
              </a:buClr>
              <a:buSzPct val="90000"/>
              <a:buFont typeface="Century Gothic" panose="020B0502020202020204" pitchFamily="34" charset="0"/>
              <a:buChar char="–"/>
              <a:defRPr sz="1800">
                <a:latin typeface="+mn-lt"/>
              </a:defRPr>
            </a:lvl2pPr>
            <a:lvl3pPr marL="914400" indent="-230188">
              <a:buClr>
                <a:schemeClr val="tx1"/>
              </a:buClr>
              <a:buFont typeface="Century Gothic" panose="020B0502020202020204" pitchFamily="34" charset="0"/>
              <a:buChar char="•"/>
              <a:defRPr sz="1600" baseline="0">
                <a:latin typeface="Century Gothic" panose="020B0502020202020204" pitchFamily="34" charset="0"/>
              </a:defRPr>
            </a:lvl3pPr>
            <a:lvl4pPr marL="971550" indent="0">
              <a:buClr>
                <a:schemeClr val="tx1"/>
              </a:buClr>
              <a:buFont typeface="Century Gothic" panose="020B0502020202020204" pitchFamily="34" charset="0"/>
              <a:buNone/>
              <a:defRPr sz="1400">
                <a:latin typeface="+mn-lt"/>
              </a:defRPr>
            </a:lvl4pPr>
            <a:lvl5pPr marL="1482725" indent="-222250">
              <a:buClr>
                <a:schemeClr val="tx1"/>
              </a:buClr>
              <a:buFont typeface="Century Gothic" panose="020B0502020202020204" pitchFamily="34" charset="0"/>
              <a:buChar char="•"/>
              <a:defRPr sz="1600">
                <a:latin typeface="+mn-lt"/>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p:txBody>
      </p:sp>
      <p:sp>
        <p:nvSpPr>
          <p:cNvPr id="6" name="Content Placeholder 5"/>
          <p:cNvSpPr>
            <a:spLocks noGrp="1"/>
          </p:cNvSpPr>
          <p:nvPr>
            <p:ph sz="quarter" idx="4"/>
          </p:nvPr>
        </p:nvSpPr>
        <p:spPr>
          <a:xfrm>
            <a:off x="6184392" y="1454834"/>
            <a:ext cx="5686690" cy="4610100"/>
          </a:xfrm>
        </p:spPr>
        <p:txBody>
          <a:bodyPr/>
          <a:lstStyle>
            <a:lvl1pPr marL="287338" indent="-287338">
              <a:buClr>
                <a:schemeClr val="tx1"/>
              </a:buClr>
              <a:buFont typeface="Century Gothic" panose="020B0502020202020204" pitchFamily="34" charset="0"/>
              <a:buChar char="•"/>
              <a:defRPr sz="2000" baseline="0">
                <a:latin typeface="+mn-lt"/>
              </a:defRPr>
            </a:lvl1pPr>
            <a:lvl2pPr marL="625475" indent="-279400">
              <a:buClr>
                <a:schemeClr val="tx1"/>
              </a:buClr>
              <a:buSzPct val="90000"/>
              <a:buFont typeface="Century Gothic" panose="020B0502020202020204" pitchFamily="34" charset="0"/>
              <a:buChar char="–"/>
              <a:defRPr sz="1800" baseline="0">
                <a:latin typeface="+mn-lt"/>
              </a:defRPr>
            </a:lvl2pPr>
            <a:lvl3pPr marL="914400" indent="-230188">
              <a:buClr>
                <a:schemeClr val="tx1"/>
              </a:buClr>
              <a:buFont typeface="Century Gothic" panose="020B0502020202020204" pitchFamily="34" charset="0"/>
              <a:buChar char="•"/>
              <a:defRPr sz="1600">
                <a:latin typeface="+mn-lt"/>
              </a:defRPr>
            </a:lvl3pPr>
            <a:lvl4pPr marL="1144588" indent="-173038">
              <a:buClr>
                <a:schemeClr val="tx1"/>
              </a:buClr>
              <a:buFont typeface="Century Gothic" panose="020B0502020202020204" pitchFamily="34" charset="0"/>
              <a:buChar char="•"/>
              <a:defRPr sz="1400">
                <a:latin typeface="+mn-lt"/>
              </a:defRPr>
            </a:lvl4pPr>
            <a:lvl5pPr marL="1482725" indent="-222250">
              <a:buClr>
                <a:schemeClr val="tx1"/>
              </a:buClr>
              <a:defRPr lang="en-US" sz="1600" kern="1200" dirty="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p:txBody>
      </p:sp>
      <p:sp>
        <p:nvSpPr>
          <p:cNvPr id="12" name="Rectangle 256">
            <a:extLst>
              <a:ext uri="{FF2B5EF4-FFF2-40B4-BE49-F238E27FC236}">
                <a16:creationId xmlns:a16="http://schemas.microsoft.com/office/drawing/2014/main" id="{0ED8B866-A29F-4437-842E-6B7908B2FB7D}"/>
              </a:ext>
            </a:extLst>
          </p:cNvPr>
          <p:cNvSpPr txBox="1">
            <a:spLocks noChangeArrowheads="1"/>
          </p:cNvSpPr>
          <p:nvPr userDrawn="1"/>
        </p:nvSpPr>
        <p:spPr>
          <a:xfrm>
            <a:off x="8010282" y="6583680"/>
            <a:ext cx="3860800" cy="182562"/>
          </a:xfrm>
          <a:prstGeom prst="rect">
            <a:avLst/>
          </a:prstGeom>
          <a:ln/>
        </p:spPr>
        <p:txBody>
          <a:bodyPr anchor="ctr"/>
          <a:lstStyle/>
          <a:p>
            <a:pPr algn="r"/>
            <a:r>
              <a:rPr lang="en-US" sz="1000" dirty="0">
                <a:solidFill>
                  <a:srgbClr val="BFBFBF"/>
                </a:solidFill>
                <a:latin typeface="+mn-lt"/>
                <a:cs typeface="Arial" pitchFamily="34" charset="0"/>
              </a:rPr>
              <a:t> </a:t>
            </a:r>
          </a:p>
        </p:txBody>
      </p:sp>
    </p:spTree>
    <p:extLst>
      <p:ext uri="{BB962C8B-B14F-4D97-AF65-F5344CB8AC3E}">
        <p14:creationId xmlns:p14="http://schemas.microsoft.com/office/powerpoint/2010/main" val="3884483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2024" y="237744"/>
            <a:ext cx="11657076" cy="905256"/>
          </a:xfrm>
        </p:spPr>
        <p:txBody>
          <a:bodyPr/>
          <a:lstStyle>
            <a:lvl1pPr>
              <a:lnSpc>
                <a:spcPct val="90000"/>
              </a:lnSpc>
              <a:defRPr sz="3000" baseline="0"/>
            </a:lvl1pPr>
          </a:lstStyle>
          <a:p>
            <a:r>
              <a:rPr lang="en-US"/>
              <a:t>Click to edit Master title style</a:t>
            </a:r>
            <a:endParaRPr lang="en-US" dirty="0"/>
          </a:p>
        </p:txBody>
      </p:sp>
    </p:spTree>
    <p:extLst>
      <p:ext uri="{BB962C8B-B14F-4D97-AF65-F5344CB8AC3E}">
        <p14:creationId xmlns:p14="http://schemas.microsoft.com/office/powerpoint/2010/main" val="2885835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ottombar and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6646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ntent boxes with reverse headers">
    <p:spTree>
      <p:nvGrpSpPr>
        <p:cNvPr id="1" name=""/>
        <p:cNvGrpSpPr/>
        <p:nvPr/>
      </p:nvGrpSpPr>
      <p:grpSpPr>
        <a:xfrm>
          <a:off x="0" y="0"/>
          <a:ext cx="0" cy="0"/>
          <a:chOff x="0" y="0"/>
          <a:chExt cx="0" cy="0"/>
        </a:xfrm>
      </p:grpSpPr>
      <p:sp>
        <p:nvSpPr>
          <p:cNvPr id="2" name="Title 1"/>
          <p:cNvSpPr>
            <a:spLocks noGrp="1"/>
          </p:cNvSpPr>
          <p:nvPr>
            <p:ph type="title"/>
          </p:nvPr>
        </p:nvSpPr>
        <p:spPr>
          <a:xfrm>
            <a:off x="192024" y="237744"/>
            <a:ext cx="11657076" cy="905256"/>
          </a:xfrm>
        </p:spPr>
        <p:txBody>
          <a:bodyPr/>
          <a:lstStyle>
            <a:lvl1pPr>
              <a:lnSpc>
                <a:spcPct val="90000"/>
              </a:lnSpc>
              <a:defRPr sz="3000"/>
            </a:lvl1pPr>
          </a:lstStyle>
          <a:p>
            <a:r>
              <a:rPr lang="en-US"/>
              <a:t>Click to edit Master title style</a:t>
            </a:r>
            <a:endParaRPr lang="en-US" dirty="0"/>
          </a:p>
        </p:txBody>
      </p:sp>
      <p:sp>
        <p:nvSpPr>
          <p:cNvPr id="3" name="Text Placeholder 2"/>
          <p:cNvSpPr>
            <a:spLocks noGrp="1"/>
          </p:cNvSpPr>
          <p:nvPr>
            <p:ph type="body" idx="1"/>
          </p:nvPr>
        </p:nvSpPr>
        <p:spPr>
          <a:xfrm>
            <a:off x="304800" y="1447800"/>
            <a:ext cx="5647944" cy="821190"/>
          </a:xfrm>
          <a:solidFill>
            <a:schemeClr val="tx2"/>
          </a:solidFill>
          <a:ln w="19050">
            <a:solidFill>
              <a:schemeClr val="tx2"/>
            </a:solidFill>
          </a:ln>
        </p:spPr>
        <p:txBody>
          <a:bodyPr tIns="91440" bIns="91440" anchor="b"/>
          <a:lstStyle>
            <a:lvl1pPr marL="0" indent="0">
              <a:lnSpc>
                <a:spcPct val="90000"/>
              </a:lnSpc>
              <a:buNone/>
              <a:defRPr sz="1800" b="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04800" y="2268990"/>
            <a:ext cx="5647944" cy="3813071"/>
          </a:xfrm>
          <a:ln w="19050">
            <a:gradFill flip="none" rotWithShape="1">
              <a:gsLst>
                <a:gs pos="0">
                  <a:schemeClr val="bg1">
                    <a:alpha val="0"/>
                  </a:schemeClr>
                </a:gs>
                <a:gs pos="100000">
                  <a:schemeClr val="tx2"/>
                </a:gs>
              </a:gsLst>
              <a:lin ang="16200000" scaled="1"/>
              <a:tileRect/>
            </a:gradFill>
          </a:ln>
        </p:spPr>
        <p:txBody>
          <a:bodyPr tIns="91440" bIns="91440"/>
          <a:lstStyle>
            <a:lvl1pPr marL="227013" indent="-227013">
              <a:lnSpc>
                <a:spcPct val="90000"/>
              </a:lnSpc>
              <a:buClr>
                <a:schemeClr val="tx1"/>
              </a:buClr>
              <a:buFont typeface="Century Gothic" panose="020B0502020202020204" pitchFamily="34" charset="0"/>
              <a:buChar char="•"/>
              <a:defRPr sz="1600" baseline="0"/>
            </a:lvl1pPr>
            <a:lvl2pPr marL="514350" indent="-225425">
              <a:lnSpc>
                <a:spcPct val="90000"/>
              </a:lnSpc>
              <a:buClr>
                <a:schemeClr val="tx1"/>
              </a:buClr>
              <a:buSzPct val="90000"/>
              <a:buFont typeface="Century Gothic" panose="020B0502020202020204" pitchFamily="34" charset="0"/>
              <a:buChar char="–"/>
              <a:defRPr sz="1400" baseline="0"/>
            </a:lvl2pPr>
            <a:lvl3pPr marL="742950" indent="-173038">
              <a:lnSpc>
                <a:spcPct val="90000"/>
              </a:lnSpc>
              <a:buClr>
                <a:schemeClr val="tx1"/>
              </a:buClr>
              <a:buFont typeface="Century Gothic" panose="020B0502020202020204" pitchFamily="34" charset="0"/>
              <a:buChar char="•"/>
              <a:defRPr sz="1200"/>
            </a:lvl3pPr>
            <a:lvl4pPr marL="1144588" indent="-173038">
              <a:lnSpc>
                <a:spcPct val="90000"/>
              </a:lnSpc>
              <a:buClr>
                <a:schemeClr val="tx1"/>
              </a:buClr>
              <a:buSzPct val="90000"/>
              <a:buFont typeface="Century Gothic" panose="020B0502020202020204" pitchFamily="34" charset="0"/>
              <a:buChar char="–"/>
              <a:defRPr sz="1200"/>
            </a:lvl4pPr>
            <a:lvl5pPr marL="1482725" indent="-222250">
              <a:lnSpc>
                <a:spcPct val="90000"/>
              </a:lnSpc>
              <a:buClr>
                <a:schemeClr val="tx1"/>
              </a:buClr>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3"/>
          </p:nvPr>
        </p:nvSpPr>
        <p:spPr>
          <a:xfrm>
            <a:off x="6201920" y="1447800"/>
            <a:ext cx="5647180" cy="821190"/>
          </a:xfrm>
          <a:solidFill>
            <a:schemeClr val="tx2"/>
          </a:solidFill>
          <a:ln w="19050">
            <a:solidFill>
              <a:schemeClr val="tx2"/>
            </a:solidFill>
          </a:ln>
        </p:spPr>
        <p:txBody>
          <a:bodyPr tIns="91440" bIns="91440" anchor="b"/>
          <a:lstStyle>
            <a:lvl1pPr marL="0" indent="0">
              <a:lnSpc>
                <a:spcPct val="90000"/>
              </a:lnSpc>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1920" y="2273382"/>
            <a:ext cx="5647180" cy="3813071"/>
          </a:xfrm>
          <a:ln w="19050">
            <a:gradFill flip="none" rotWithShape="1">
              <a:gsLst>
                <a:gs pos="0">
                  <a:schemeClr val="bg1">
                    <a:alpha val="0"/>
                  </a:schemeClr>
                </a:gs>
                <a:gs pos="100000">
                  <a:schemeClr val="tx2"/>
                </a:gs>
              </a:gsLst>
              <a:lin ang="16200000" scaled="1"/>
              <a:tileRect/>
            </a:gradFill>
          </a:ln>
        </p:spPr>
        <p:txBody>
          <a:bodyPr tIns="91440" bIns="91440"/>
          <a:lstStyle>
            <a:lvl1pPr marL="227013" indent="-227013">
              <a:lnSpc>
                <a:spcPct val="90000"/>
              </a:lnSpc>
              <a:buClr>
                <a:schemeClr val="tx1"/>
              </a:buClr>
              <a:buFont typeface="Century Gothic" panose="020B0502020202020204" pitchFamily="34" charset="0"/>
              <a:buChar char="•"/>
              <a:defRPr sz="1600"/>
            </a:lvl1pPr>
            <a:lvl2pPr marL="460375" indent="-171450">
              <a:lnSpc>
                <a:spcPct val="90000"/>
              </a:lnSpc>
              <a:buClr>
                <a:schemeClr val="tx1"/>
              </a:buClr>
              <a:buSzPct val="90000"/>
              <a:buFont typeface="Century Gothic" panose="020B0502020202020204" pitchFamily="34" charset="0"/>
              <a:buChar char="–"/>
              <a:defRPr lang="en-US" sz="1400" kern="1200" baseline="0" dirty="0">
                <a:solidFill>
                  <a:schemeClr val="tx1"/>
                </a:solidFill>
                <a:latin typeface="Century Gothic" panose="020B0502020202020204" pitchFamily="34" charset="0"/>
                <a:ea typeface="+mn-ea"/>
                <a:cs typeface="+mn-cs"/>
              </a:defRPr>
            </a:lvl2pPr>
            <a:lvl3pPr marL="742950" indent="-173038">
              <a:lnSpc>
                <a:spcPct val="90000"/>
              </a:lnSpc>
              <a:buClr>
                <a:schemeClr val="tx1"/>
              </a:buClr>
              <a:buFont typeface="Century Gothic" panose="020B0502020202020204" pitchFamily="34" charset="0"/>
              <a:buChar char="•"/>
              <a:defRPr sz="1200"/>
            </a:lvl3pPr>
            <a:lvl4pPr marL="1144588" indent="-173038">
              <a:lnSpc>
                <a:spcPct val="90000"/>
              </a:lnSpc>
              <a:buClr>
                <a:schemeClr val="tx1"/>
              </a:buClr>
              <a:buSzPct val="90000"/>
              <a:buFont typeface="Century Gothic" panose="020B0502020202020204" pitchFamily="34" charset="0"/>
              <a:buChar char="–"/>
              <a:defRPr sz="1200"/>
            </a:lvl4pPr>
            <a:lvl5pPr marL="1482725" indent="-222250">
              <a:lnSpc>
                <a:spcPct val="90000"/>
              </a:lnSpc>
              <a:buClr>
                <a:schemeClr val="tx1"/>
              </a:buClr>
              <a:defRPr lang="en-US" sz="1400" kern="1200" dirty="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p:txBody>
      </p:sp>
      <p:sp>
        <p:nvSpPr>
          <p:cNvPr id="14" name="Rectangle 256">
            <a:extLst>
              <a:ext uri="{FF2B5EF4-FFF2-40B4-BE49-F238E27FC236}">
                <a16:creationId xmlns:a16="http://schemas.microsoft.com/office/drawing/2014/main" id="{B764CAE0-734A-4D16-BDA1-3E43A810370F}"/>
              </a:ext>
            </a:extLst>
          </p:cNvPr>
          <p:cNvSpPr txBox="1">
            <a:spLocks noChangeArrowheads="1"/>
          </p:cNvSpPr>
          <p:nvPr userDrawn="1"/>
        </p:nvSpPr>
        <p:spPr>
          <a:xfrm>
            <a:off x="8010282" y="6583680"/>
            <a:ext cx="3860800" cy="182562"/>
          </a:xfrm>
          <a:prstGeom prst="rect">
            <a:avLst/>
          </a:prstGeom>
          <a:ln/>
        </p:spPr>
        <p:txBody>
          <a:bodyPr anchor="ctr"/>
          <a:lstStyle/>
          <a:p>
            <a:pPr algn="r"/>
            <a:r>
              <a:rPr lang="en-US" sz="1000" dirty="0">
                <a:solidFill>
                  <a:srgbClr val="BFBFBF"/>
                </a:solidFill>
                <a:latin typeface="+mn-lt"/>
                <a:cs typeface="Arial" pitchFamily="34" charset="0"/>
              </a:rPr>
              <a:t> </a:t>
            </a:r>
          </a:p>
        </p:txBody>
      </p:sp>
    </p:spTree>
    <p:extLst>
      <p:ext uri="{BB962C8B-B14F-4D97-AF65-F5344CB8AC3E}">
        <p14:creationId xmlns:p14="http://schemas.microsoft.com/office/powerpoint/2010/main" val="3183887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1_3 content boxes with reverse headers">
    <p:spTree>
      <p:nvGrpSpPr>
        <p:cNvPr id="1" name=""/>
        <p:cNvGrpSpPr/>
        <p:nvPr/>
      </p:nvGrpSpPr>
      <p:grpSpPr>
        <a:xfrm>
          <a:off x="0" y="0"/>
          <a:ext cx="0" cy="0"/>
          <a:chOff x="0" y="0"/>
          <a:chExt cx="0" cy="0"/>
        </a:xfrm>
      </p:grpSpPr>
      <p:sp>
        <p:nvSpPr>
          <p:cNvPr id="2" name="Title 1"/>
          <p:cNvSpPr>
            <a:spLocks noGrp="1"/>
          </p:cNvSpPr>
          <p:nvPr>
            <p:ph type="title"/>
          </p:nvPr>
        </p:nvSpPr>
        <p:spPr>
          <a:xfrm>
            <a:off x="192024" y="237744"/>
            <a:ext cx="11771376" cy="905256"/>
          </a:xfrm>
        </p:spPr>
        <p:txBody>
          <a:bodyPr/>
          <a:lstStyle>
            <a:lvl1pPr>
              <a:lnSpc>
                <a:spcPct val="90000"/>
              </a:lnSpc>
              <a:defRPr sz="3000"/>
            </a:lvl1pPr>
          </a:lstStyle>
          <a:p>
            <a:r>
              <a:rPr lang="en-US"/>
              <a:t>Click to edit Master title style</a:t>
            </a:r>
            <a:endParaRPr lang="en-US" dirty="0"/>
          </a:p>
        </p:txBody>
      </p:sp>
      <p:sp>
        <p:nvSpPr>
          <p:cNvPr id="3" name="Text Placeholder 2"/>
          <p:cNvSpPr>
            <a:spLocks noGrp="1"/>
          </p:cNvSpPr>
          <p:nvPr>
            <p:ph type="body" idx="1"/>
          </p:nvPr>
        </p:nvSpPr>
        <p:spPr>
          <a:xfrm>
            <a:off x="304800" y="1452618"/>
            <a:ext cx="3654912" cy="821190"/>
          </a:xfrm>
          <a:solidFill>
            <a:schemeClr val="tx2"/>
          </a:solidFill>
          <a:ln w="12700">
            <a:solidFill>
              <a:schemeClr val="tx2"/>
            </a:solidFill>
          </a:ln>
        </p:spPr>
        <p:txBody>
          <a:bodyPr tIns="91440" bIns="91440" anchor="b"/>
          <a:lstStyle>
            <a:lvl1pPr marL="0" indent="0">
              <a:lnSpc>
                <a:spcPct val="90000"/>
              </a:lnSpc>
              <a:buNone/>
              <a:defRPr sz="1800" b="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04800" y="2273808"/>
            <a:ext cx="3654912" cy="3813071"/>
          </a:xfrm>
          <a:ln w="12700">
            <a:gradFill flip="none" rotWithShape="1">
              <a:gsLst>
                <a:gs pos="0">
                  <a:schemeClr val="bg1">
                    <a:alpha val="0"/>
                  </a:schemeClr>
                </a:gs>
                <a:gs pos="100000">
                  <a:schemeClr val="tx2"/>
                </a:gs>
              </a:gsLst>
              <a:lin ang="16200000" scaled="1"/>
              <a:tileRect/>
            </a:gradFill>
          </a:ln>
        </p:spPr>
        <p:txBody>
          <a:bodyPr tIns="91440" bIns="91440"/>
          <a:lstStyle>
            <a:lvl1pPr marL="227013" indent="-227013">
              <a:lnSpc>
                <a:spcPct val="90000"/>
              </a:lnSpc>
              <a:buClr>
                <a:schemeClr val="tx1"/>
              </a:buClr>
              <a:buFont typeface="Century Gothic" panose="020B0502020202020204" pitchFamily="34" charset="0"/>
              <a:buChar char="•"/>
              <a:defRPr sz="1600" baseline="0"/>
            </a:lvl1pPr>
            <a:lvl2pPr marL="514350" indent="-225425">
              <a:lnSpc>
                <a:spcPct val="90000"/>
              </a:lnSpc>
              <a:buClr>
                <a:schemeClr val="tx1"/>
              </a:buClr>
              <a:buSzPct val="90000"/>
              <a:buFont typeface="Century Gothic" panose="020B0502020202020204" pitchFamily="34" charset="0"/>
              <a:buChar char="–"/>
              <a:defRPr sz="1400" baseline="0"/>
            </a:lvl2pPr>
            <a:lvl3pPr marL="742950" indent="-173038">
              <a:lnSpc>
                <a:spcPct val="90000"/>
              </a:lnSpc>
              <a:buClr>
                <a:schemeClr val="tx1"/>
              </a:buClr>
              <a:buFont typeface="Century Gothic" panose="020B0502020202020204" pitchFamily="34" charset="0"/>
              <a:buChar char="•"/>
              <a:defRPr sz="1200"/>
            </a:lvl3pPr>
            <a:lvl4pPr marL="1144588" indent="-173038">
              <a:lnSpc>
                <a:spcPct val="90000"/>
              </a:lnSpc>
              <a:buClr>
                <a:schemeClr val="tx1"/>
              </a:buClr>
              <a:buSzPct val="90000"/>
              <a:buFont typeface="Century Gothic" panose="020B0502020202020204" pitchFamily="34" charset="0"/>
              <a:buChar char="–"/>
              <a:defRPr sz="1200"/>
            </a:lvl4pPr>
            <a:lvl5pPr marL="1482725" indent="-222250">
              <a:lnSpc>
                <a:spcPct val="90000"/>
              </a:lnSpc>
              <a:buClr>
                <a:schemeClr val="tx1"/>
              </a:buClr>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3"/>
          </p:nvPr>
        </p:nvSpPr>
        <p:spPr>
          <a:xfrm>
            <a:off x="4255289" y="1452618"/>
            <a:ext cx="3657600" cy="821190"/>
          </a:xfrm>
          <a:solidFill>
            <a:schemeClr val="tx2"/>
          </a:solidFill>
          <a:ln w="12700">
            <a:solidFill>
              <a:schemeClr val="tx2"/>
            </a:solidFill>
          </a:ln>
        </p:spPr>
        <p:txBody>
          <a:bodyPr tIns="91440" bIns="91440" anchor="b"/>
          <a:lstStyle>
            <a:lvl1pPr marL="0" indent="0">
              <a:lnSpc>
                <a:spcPct val="90000"/>
              </a:lnSpc>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255289" y="2278200"/>
            <a:ext cx="3657600" cy="3813071"/>
          </a:xfrm>
          <a:ln w="12700">
            <a:gradFill flip="none" rotWithShape="1">
              <a:gsLst>
                <a:gs pos="0">
                  <a:schemeClr val="bg1">
                    <a:alpha val="0"/>
                  </a:schemeClr>
                </a:gs>
                <a:gs pos="100000">
                  <a:schemeClr val="tx2"/>
                </a:gs>
              </a:gsLst>
              <a:lin ang="16200000" scaled="1"/>
              <a:tileRect/>
            </a:gradFill>
          </a:ln>
        </p:spPr>
        <p:txBody>
          <a:bodyPr tIns="91440" bIns="91440"/>
          <a:lstStyle>
            <a:lvl1pPr marL="227013" indent="-227013">
              <a:lnSpc>
                <a:spcPct val="90000"/>
              </a:lnSpc>
              <a:buClr>
                <a:schemeClr val="tx1"/>
              </a:buClr>
              <a:buFont typeface="Century Gothic" panose="020B0502020202020204" pitchFamily="34" charset="0"/>
              <a:buChar char="•"/>
              <a:defRPr sz="1600"/>
            </a:lvl1pPr>
            <a:lvl2pPr marL="460375" indent="-171450">
              <a:lnSpc>
                <a:spcPct val="90000"/>
              </a:lnSpc>
              <a:buClr>
                <a:schemeClr val="tx1"/>
              </a:buClr>
              <a:buSzPct val="90000"/>
              <a:buFont typeface="Century Gothic" panose="020B0502020202020204" pitchFamily="34" charset="0"/>
              <a:buChar char="–"/>
              <a:defRPr lang="en-US" sz="1400" kern="1200" baseline="0" dirty="0">
                <a:solidFill>
                  <a:schemeClr val="tx1"/>
                </a:solidFill>
                <a:latin typeface="Century Gothic" panose="020B0502020202020204" pitchFamily="34" charset="0"/>
                <a:ea typeface="+mn-ea"/>
                <a:cs typeface="+mn-cs"/>
              </a:defRPr>
            </a:lvl2pPr>
            <a:lvl3pPr marL="742950" indent="-173038">
              <a:lnSpc>
                <a:spcPct val="90000"/>
              </a:lnSpc>
              <a:buClr>
                <a:schemeClr val="tx1"/>
              </a:buClr>
              <a:buFont typeface="Century Gothic" panose="020B0502020202020204" pitchFamily="34" charset="0"/>
              <a:buChar char="•"/>
              <a:defRPr sz="1200"/>
            </a:lvl3pPr>
            <a:lvl4pPr marL="1144588" indent="-173038">
              <a:lnSpc>
                <a:spcPct val="90000"/>
              </a:lnSpc>
              <a:buClr>
                <a:schemeClr val="tx1"/>
              </a:buClr>
              <a:buSzPct val="90000"/>
              <a:buFont typeface="Century Gothic" panose="020B0502020202020204" pitchFamily="34" charset="0"/>
              <a:buChar char="–"/>
              <a:defRPr sz="1200"/>
            </a:lvl4pPr>
            <a:lvl5pPr marL="1482725" indent="-222250">
              <a:lnSpc>
                <a:spcPct val="90000"/>
              </a:lnSpc>
              <a:buClr>
                <a:schemeClr val="tx1"/>
              </a:buClr>
              <a:defRPr lang="en-US" sz="1400" kern="1200" dirty="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p:txBody>
      </p:sp>
      <p:sp>
        <p:nvSpPr>
          <p:cNvPr id="7" name="Text Placeholder 4">
            <a:extLst>
              <a:ext uri="{FF2B5EF4-FFF2-40B4-BE49-F238E27FC236}">
                <a16:creationId xmlns:a16="http://schemas.microsoft.com/office/drawing/2014/main" id="{49D91D4C-0C90-4594-94C2-E939B6EF57C4}"/>
              </a:ext>
            </a:extLst>
          </p:cNvPr>
          <p:cNvSpPr>
            <a:spLocks noGrp="1"/>
          </p:cNvSpPr>
          <p:nvPr>
            <p:ph type="body" sz="quarter" idx="10"/>
          </p:nvPr>
        </p:nvSpPr>
        <p:spPr>
          <a:xfrm>
            <a:off x="8208466" y="1452618"/>
            <a:ext cx="3657600" cy="821190"/>
          </a:xfrm>
          <a:solidFill>
            <a:schemeClr val="tx2"/>
          </a:solidFill>
          <a:ln w="12700">
            <a:solidFill>
              <a:schemeClr val="tx2"/>
            </a:solidFill>
          </a:ln>
        </p:spPr>
        <p:txBody>
          <a:bodyPr tIns="91440" bIns="91440" anchor="b"/>
          <a:lstStyle>
            <a:lvl1pPr marL="0" indent="0">
              <a:lnSpc>
                <a:spcPct val="90000"/>
              </a:lnSpc>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Content Placeholder 5">
            <a:extLst>
              <a:ext uri="{FF2B5EF4-FFF2-40B4-BE49-F238E27FC236}">
                <a16:creationId xmlns:a16="http://schemas.microsoft.com/office/drawing/2014/main" id="{E1A87D9D-30BD-4BC1-AB79-1F900F87185B}"/>
              </a:ext>
            </a:extLst>
          </p:cNvPr>
          <p:cNvSpPr>
            <a:spLocks noGrp="1"/>
          </p:cNvSpPr>
          <p:nvPr>
            <p:ph sz="quarter" idx="11"/>
          </p:nvPr>
        </p:nvSpPr>
        <p:spPr>
          <a:xfrm>
            <a:off x="8208466" y="2278200"/>
            <a:ext cx="3657600" cy="3813071"/>
          </a:xfrm>
          <a:ln w="12700">
            <a:gradFill flip="none" rotWithShape="1">
              <a:gsLst>
                <a:gs pos="0">
                  <a:schemeClr val="bg1">
                    <a:alpha val="0"/>
                  </a:schemeClr>
                </a:gs>
                <a:gs pos="100000">
                  <a:schemeClr val="tx2"/>
                </a:gs>
              </a:gsLst>
              <a:lin ang="16200000" scaled="1"/>
              <a:tileRect/>
            </a:gradFill>
          </a:ln>
        </p:spPr>
        <p:txBody>
          <a:bodyPr tIns="91440" bIns="91440"/>
          <a:lstStyle>
            <a:lvl1pPr marL="227013" indent="-227013">
              <a:lnSpc>
                <a:spcPct val="90000"/>
              </a:lnSpc>
              <a:buClr>
                <a:schemeClr val="tx1"/>
              </a:buClr>
              <a:buFont typeface="Century Gothic" panose="020B0502020202020204" pitchFamily="34" charset="0"/>
              <a:buChar char="•"/>
              <a:defRPr sz="1600"/>
            </a:lvl1pPr>
            <a:lvl2pPr marL="460375" indent="-171450">
              <a:lnSpc>
                <a:spcPct val="90000"/>
              </a:lnSpc>
              <a:buClr>
                <a:schemeClr val="tx1"/>
              </a:buClr>
              <a:buSzPct val="90000"/>
              <a:buFont typeface="Century Gothic" panose="020B0502020202020204" pitchFamily="34" charset="0"/>
              <a:buChar char="–"/>
              <a:defRPr lang="en-US" sz="1400" kern="1200" baseline="0" dirty="0">
                <a:solidFill>
                  <a:schemeClr val="tx1"/>
                </a:solidFill>
                <a:latin typeface="Century Gothic" panose="020B0502020202020204" pitchFamily="34" charset="0"/>
                <a:ea typeface="+mn-ea"/>
                <a:cs typeface="+mn-cs"/>
              </a:defRPr>
            </a:lvl2pPr>
            <a:lvl3pPr marL="742950" indent="-173038">
              <a:lnSpc>
                <a:spcPct val="90000"/>
              </a:lnSpc>
              <a:buClr>
                <a:schemeClr val="tx1"/>
              </a:buClr>
              <a:buFont typeface="Century Gothic" panose="020B0502020202020204" pitchFamily="34" charset="0"/>
              <a:buChar char="•"/>
              <a:defRPr sz="1200"/>
            </a:lvl3pPr>
            <a:lvl4pPr marL="1144588" indent="-173038">
              <a:lnSpc>
                <a:spcPct val="90000"/>
              </a:lnSpc>
              <a:buClr>
                <a:schemeClr val="tx1"/>
              </a:buClr>
              <a:buSzPct val="90000"/>
              <a:buFont typeface="Century Gothic" panose="020B0502020202020204" pitchFamily="34" charset="0"/>
              <a:buChar char="–"/>
              <a:defRPr sz="1200"/>
            </a:lvl4pPr>
            <a:lvl5pPr marL="1482725" indent="-222250">
              <a:lnSpc>
                <a:spcPct val="90000"/>
              </a:lnSpc>
              <a:buClr>
                <a:schemeClr val="tx1"/>
              </a:buClr>
              <a:defRPr lang="en-US" sz="1400" kern="1200" dirty="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p:txBody>
      </p:sp>
      <p:sp>
        <p:nvSpPr>
          <p:cNvPr id="14" name="Rectangle 256">
            <a:extLst>
              <a:ext uri="{FF2B5EF4-FFF2-40B4-BE49-F238E27FC236}">
                <a16:creationId xmlns:a16="http://schemas.microsoft.com/office/drawing/2014/main" id="{B764CAE0-734A-4D16-BDA1-3E43A810370F}"/>
              </a:ext>
            </a:extLst>
          </p:cNvPr>
          <p:cNvSpPr txBox="1">
            <a:spLocks noChangeArrowheads="1"/>
          </p:cNvSpPr>
          <p:nvPr userDrawn="1"/>
        </p:nvSpPr>
        <p:spPr>
          <a:xfrm>
            <a:off x="8010282" y="6583680"/>
            <a:ext cx="3860800" cy="182562"/>
          </a:xfrm>
          <a:prstGeom prst="rect">
            <a:avLst/>
          </a:prstGeom>
          <a:ln/>
        </p:spPr>
        <p:txBody>
          <a:bodyPr anchor="ctr"/>
          <a:lstStyle/>
          <a:p>
            <a:pPr algn="r"/>
            <a:r>
              <a:rPr lang="en-US" sz="1000" dirty="0">
                <a:solidFill>
                  <a:srgbClr val="BFBFBF"/>
                </a:solidFill>
                <a:latin typeface="+mn-lt"/>
                <a:cs typeface="Arial" pitchFamily="34" charset="0"/>
              </a:rPr>
              <a:t> </a:t>
            </a:r>
          </a:p>
        </p:txBody>
      </p:sp>
    </p:spTree>
    <p:extLst>
      <p:ext uri="{BB962C8B-B14F-4D97-AF65-F5344CB8AC3E}">
        <p14:creationId xmlns:p14="http://schemas.microsoft.com/office/powerpoint/2010/main" val="1718099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94833" y="233022"/>
            <a:ext cx="11654267" cy="90997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lvl="0"/>
            <a:r>
              <a:rPr lang="en-US"/>
              <a:t>Click to edit Master title style</a:t>
            </a:r>
            <a:endParaRPr lang="en-US" dirty="0"/>
          </a:p>
        </p:txBody>
      </p:sp>
      <p:sp>
        <p:nvSpPr>
          <p:cNvPr id="1027" name="Text Placeholder 2"/>
          <p:cNvSpPr>
            <a:spLocks noGrp="1"/>
          </p:cNvSpPr>
          <p:nvPr>
            <p:ph type="body" idx="1"/>
          </p:nvPr>
        </p:nvSpPr>
        <p:spPr bwMode="auto">
          <a:xfrm>
            <a:off x="194833" y="1449473"/>
            <a:ext cx="11654267" cy="460315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lvl="0"/>
            <a:r>
              <a:rPr lang="en-US" dirty="0"/>
              <a:t>Edit Master text styles</a:t>
            </a:r>
          </a:p>
          <a:p>
            <a:pPr lvl="1"/>
            <a:r>
              <a:rPr lang="en-US" dirty="0"/>
              <a:t>Second level</a:t>
            </a:r>
          </a:p>
          <a:p>
            <a:pPr lvl="2"/>
            <a:r>
              <a:rPr lang="en-US" dirty="0"/>
              <a:t>Third level</a:t>
            </a:r>
          </a:p>
        </p:txBody>
      </p:sp>
      <p:sp>
        <p:nvSpPr>
          <p:cNvPr id="8" name="Rectangle 6"/>
          <p:cNvSpPr>
            <a:spLocks noChangeArrowheads="1"/>
          </p:cNvSpPr>
          <p:nvPr/>
        </p:nvSpPr>
        <p:spPr bwMode="auto">
          <a:xfrm flipH="1">
            <a:off x="11848362" y="6588336"/>
            <a:ext cx="280401" cy="152400"/>
          </a:xfrm>
          <a:prstGeom prst="rect">
            <a:avLst/>
          </a:prstGeom>
          <a:noFill/>
          <a:ln w="9525">
            <a:noFill/>
            <a:miter lim="800000"/>
            <a:headEnd/>
            <a:tailEnd/>
          </a:ln>
          <a:effectLst/>
        </p:spPr>
        <p:txBody>
          <a:bodyPr lIns="0" tIns="0" rIns="0" bIns="0" anchor="ctr"/>
          <a:lstStyle/>
          <a:p>
            <a:pPr algn="ctr" defTabSz="173038">
              <a:lnSpc>
                <a:spcPct val="90000"/>
              </a:lnSpc>
              <a:tabLst>
                <a:tab pos="230188" algn="l"/>
              </a:tabLst>
              <a:defRPr/>
            </a:pPr>
            <a:fld id="{040BB257-551A-4736-B50F-DCF1BA034C06}" type="slidenum">
              <a:rPr lang="en-US" sz="900" b="1" smtClean="0">
                <a:solidFill>
                  <a:schemeClr val="bg1">
                    <a:lumMod val="75000"/>
                  </a:schemeClr>
                </a:solidFill>
                <a:latin typeface="+mn-lt"/>
                <a:cs typeface="Times New Roman" panose="02020603050405020304" pitchFamily="18" charset="0"/>
              </a:rPr>
              <a:pPr algn="ctr" defTabSz="173038">
                <a:lnSpc>
                  <a:spcPct val="90000"/>
                </a:lnSpc>
                <a:tabLst>
                  <a:tab pos="230188" algn="l"/>
                </a:tabLst>
                <a:defRPr/>
              </a:pPr>
              <a:t>‹#›</a:t>
            </a:fld>
            <a:endParaRPr lang="en-US" sz="900" b="1" dirty="0">
              <a:solidFill>
                <a:schemeClr val="bg1">
                  <a:lumMod val="75000"/>
                </a:schemeClr>
              </a:solidFill>
              <a:latin typeface="+mn-lt"/>
              <a:cs typeface="Times New Roman" panose="02020603050405020304" pitchFamily="18" charset="0"/>
            </a:endParaRPr>
          </a:p>
        </p:txBody>
      </p:sp>
      <p:sp>
        <p:nvSpPr>
          <p:cNvPr id="10" name="Rectangle 256">
            <a:extLst>
              <a:ext uri="{FF2B5EF4-FFF2-40B4-BE49-F238E27FC236}">
                <a16:creationId xmlns:a16="http://schemas.microsoft.com/office/drawing/2014/main" id="{323F2AC7-81B7-4181-8965-07F2D3F8B684}"/>
              </a:ext>
            </a:extLst>
          </p:cNvPr>
          <p:cNvSpPr txBox="1">
            <a:spLocks noChangeArrowheads="1"/>
          </p:cNvSpPr>
          <p:nvPr userDrawn="1"/>
        </p:nvSpPr>
        <p:spPr>
          <a:xfrm>
            <a:off x="8097917" y="6573180"/>
            <a:ext cx="3860800" cy="182562"/>
          </a:xfrm>
          <a:prstGeom prst="rect">
            <a:avLst/>
          </a:prstGeom>
          <a:ln/>
        </p:spPr>
        <p:txBody>
          <a:bodyPr anchor="ctr"/>
          <a:lstStyle/>
          <a:p>
            <a:pPr algn="r"/>
            <a:r>
              <a:rPr lang="en-US" sz="1000" dirty="0">
                <a:solidFill>
                  <a:schemeClr val="bg1">
                    <a:lumMod val="75000"/>
                  </a:schemeClr>
                </a:solidFill>
                <a:latin typeface="+mn-lt"/>
                <a:cs typeface="Arial" pitchFamily="34" charset="0"/>
              </a:rPr>
              <a:t>  </a:t>
            </a:r>
          </a:p>
        </p:txBody>
      </p:sp>
      <p:pic>
        <p:nvPicPr>
          <p:cNvPr id="11" name="Picture 10">
            <a:extLst>
              <a:ext uri="{FF2B5EF4-FFF2-40B4-BE49-F238E27FC236}">
                <a16:creationId xmlns:a16="http://schemas.microsoft.com/office/drawing/2014/main" id="{CFD6DE45-8FAB-4A30-B928-C1E44BA13091}"/>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339799" y="6318074"/>
            <a:ext cx="1517521" cy="410372"/>
          </a:xfrm>
          <a:prstGeom prst="rect">
            <a:avLst/>
          </a:prstGeom>
        </p:spPr>
      </p:pic>
      <p:pic>
        <p:nvPicPr>
          <p:cNvPr id="9" name="Picture 8">
            <a:extLst>
              <a:ext uri="{FF2B5EF4-FFF2-40B4-BE49-F238E27FC236}">
                <a16:creationId xmlns:a16="http://schemas.microsoft.com/office/drawing/2014/main" id="{8BF8E338-5546-49FD-9045-793529472DA0}"/>
              </a:ext>
            </a:extLst>
          </p:cNvPr>
          <p:cNvPicPr>
            <a:picLocks noChangeAspect="1"/>
          </p:cNvPicPr>
          <p:nvPr userDrawn="1"/>
        </p:nvPicPr>
        <p:blipFill rotWithShape="1">
          <a:blip r:embed="rId21">
            <a:extLst>
              <a:ext uri="{28A0092B-C50C-407E-A947-70E740481C1C}">
                <a14:useLocalDpi xmlns:a14="http://schemas.microsoft.com/office/drawing/2010/main" val="0"/>
              </a:ext>
            </a:extLst>
          </a:blip>
          <a:srcRect l="14723" t="98890" r="25122" b="450"/>
          <a:stretch/>
        </p:blipFill>
        <p:spPr>
          <a:xfrm>
            <a:off x="0" y="6812281"/>
            <a:ext cx="12192000" cy="45719"/>
          </a:xfrm>
          <a:prstGeom prst="rect">
            <a:avLst/>
          </a:prstGeom>
          <a:effectLst/>
        </p:spPr>
      </p:pic>
    </p:spTree>
    <p:extLst>
      <p:ext uri="{BB962C8B-B14F-4D97-AF65-F5344CB8AC3E}">
        <p14:creationId xmlns:p14="http://schemas.microsoft.com/office/powerpoint/2010/main" val="2781908755"/>
      </p:ext>
    </p:extLst>
  </p:cSld>
  <p:clrMap bg1="lt1" tx1="dk1" bg2="lt2" tx2="dk2" accent1="accent1" accent2="accent2" accent3="accent3" accent4="accent4" accent5="accent5" accent6="accent6" hlink="hlink" folHlink="folHlink"/>
  <p:sldLayoutIdLst>
    <p:sldLayoutId id="2147483768" r:id="rId1"/>
    <p:sldLayoutId id="2147483783" r:id="rId2"/>
    <p:sldLayoutId id="2147483769" r:id="rId3"/>
    <p:sldLayoutId id="2147483770" r:id="rId4"/>
    <p:sldLayoutId id="2147483771" r:id="rId5"/>
    <p:sldLayoutId id="2147483773" r:id="rId6"/>
    <p:sldLayoutId id="2147483774" r:id="rId7"/>
    <p:sldLayoutId id="2147483775" r:id="rId8"/>
    <p:sldLayoutId id="2147483776" r:id="rId9"/>
    <p:sldLayoutId id="2147483780" r:id="rId10"/>
    <p:sldLayoutId id="2147483781" r:id="rId11"/>
    <p:sldLayoutId id="2147483782" r:id="rId12"/>
    <p:sldLayoutId id="2147483784" r:id="rId13"/>
    <p:sldLayoutId id="2147483785" r:id="rId14"/>
    <p:sldLayoutId id="2147483786" r:id="rId15"/>
    <p:sldLayoutId id="2147483787" r:id="rId16"/>
    <p:sldLayoutId id="2147483788" r:id="rId17"/>
    <p:sldLayoutId id="2147483789" r:id="rId18"/>
  </p:sldLayoutIdLst>
  <p:txStyles>
    <p:titleStyle>
      <a:lvl1pPr algn="l" rtl="0" eaLnBrk="1" fontAlgn="base" hangingPunct="1">
        <a:lnSpc>
          <a:spcPct val="90000"/>
        </a:lnSpc>
        <a:spcBef>
          <a:spcPct val="0"/>
        </a:spcBef>
        <a:spcAft>
          <a:spcPct val="0"/>
        </a:spcAft>
        <a:defRPr sz="3000" b="0" kern="1200">
          <a:solidFill>
            <a:schemeClr val="tx1"/>
          </a:solidFill>
          <a:latin typeface="+mj-lt"/>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itchFamily="34" charset="0"/>
        </a:defRPr>
      </a:lvl2pPr>
      <a:lvl3pPr algn="l" rtl="0" eaLnBrk="1" fontAlgn="base" hangingPunct="1">
        <a:lnSpc>
          <a:spcPct val="85000"/>
        </a:lnSpc>
        <a:spcBef>
          <a:spcPct val="0"/>
        </a:spcBef>
        <a:spcAft>
          <a:spcPct val="0"/>
        </a:spcAft>
        <a:defRPr sz="3000">
          <a:solidFill>
            <a:srgbClr val="006C3A"/>
          </a:solidFill>
          <a:latin typeface="Arial Black" pitchFamily="34" charset="0"/>
        </a:defRPr>
      </a:lvl3pPr>
      <a:lvl4pPr algn="l" rtl="0" eaLnBrk="1" fontAlgn="base" hangingPunct="1">
        <a:lnSpc>
          <a:spcPct val="85000"/>
        </a:lnSpc>
        <a:spcBef>
          <a:spcPct val="0"/>
        </a:spcBef>
        <a:spcAft>
          <a:spcPct val="0"/>
        </a:spcAft>
        <a:defRPr sz="3000">
          <a:solidFill>
            <a:srgbClr val="006C3A"/>
          </a:solidFill>
          <a:latin typeface="Arial Black" pitchFamily="34" charset="0"/>
        </a:defRPr>
      </a:lvl4pPr>
      <a:lvl5pPr algn="l" rtl="0" eaLnBrk="1" fontAlgn="base" hangingPunct="1">
        <a:lnSpc>
          <a:spcPct val="85000"/>
        </a:lnSpc>
        <a:spcBef>
          <a:spcPct val="0"/>
        </a:spcBef>
        <a:spcAft>
          <a:spcPct val="0"/>
        </a:spcAft>
        <a:defRPr sz="3000">
          <a:solidFill>
            <a:srgbClr val="006C3A"/>
          </a:solidFill>
          <a:latin typeface="Arial Black"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itchFamily="34" charset="0"/>
        </a:defRPr>
      </a:lvl9pPr>
    </p:titleStyle>
    <p:bodyStyle>
      <a:lvl1pPr marL="228600" indent="-228600" algn="l" rtl="0" eaLnBrk="1" fontAlgn="base" hangingPunct="1">
        <a:lnSpc>
          <a:spcPct val="90000"/>
        </a:lnSpc>
        <a:spcBef>
          <a:spcPts val="1400"/>
        </a:spcBef>
        <a:spcAft>
          <a:spcPct val="0"/>
        </a:spcAft>
        <a:buClr>
          <a:schemeClr val="tx1"/>
        </a:buClr>
        <a:buSzPct val="90000"/>
        <a:buFont typeface="Century Gothic" panose="020B0502020202020204" pitchFamily="34" charset="0"/>
        <a:buChar char="•"/>
        <a:defRPr sz="2000" kern="1200">
          <a:solidFill>
            <a:schemeClr val="tx1"/>
          </a:solidFill>
          <a:latin typeface="+mn-lt"/>
          <a:ea typeface="+mn-ea"/>
          <a:cs typeface="+mn-cs"/>
        </a:defRPr>
      </a:lvl1pPr>
      <a:lvl2pPr marL="571500" indent="-228600" algn="l" rtl="0" eaLnBrk="1" fontAlgn="base" hangingPunct="1">
        <a:lnSpc>
          <a:spcPct val="90000"/>
        </a:lnSpc>
        <a:spcBef>
          <a:spcPts val="800"/>
        </a:spcBef>
        <a:spcAft>
          <a:spcPct val="0"/>
        </a:spcAft>
        <a:buClr>
          <a:schemeClr val="tx1"/>
        </a:buClr>
        <a:buSzPct val="90000"/>
        <a:buFont typeface="Century Gothic" panose="020B0502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800"/>
        </a:spcBef>
        <a:spcAft>
          <a:spcPct val="0"/>
        </a:spcAft>
        <a:buClr>
          <a:schemeClr val="tx1"/>
        </a:buClr>
        <a:buSzPct val="90000"/>
        <a:buFont typeface="Century Gothic" panose="020B0502020202020204" pitchFamily="34" charset="0"/>
        <a:buChar char="•"/>
        <a:defRPr sz="1600" kern="1200">
          <a:solidFill>
            <a:schemeClr val="tx1"/>
          </a:solidFill>
          <a:latin typeface="+mn-lt"/>
          <a:ea typeface="+mn-ea"/>
          <a:cs typeface="+mn-cs"/>
        </a:defRPr>
      </a:lvl3pPr>
      <a:lvl4pPr marL="1144588" indent="-173038" algn="l" rtl="0" eaLnBrk="1" fontAlgn="base" hangingPunct="1">
        <a:lnSpc>
          <a:spcPct val="90000"/>
        </a:lnSpc>
        <a:spcBef>
          <a:spcPts val="800"/>
        </a:spcBef>
        <a:spcAft>
          <a:spcPct val="0"/>
        </a:spcAft>
        <a:buClr>
          <a:schemeClr val="tx1"/>
        </a:buClr>
        <a:buFont typeface="Arial" charset="0"/>
        <a:buChar char="–"/>
        <a:defRPr sz="1800" kern="1200">
          <a:solidFill>
            <a:schemeClr val="tx1"/>
          </a:solidFill>
          <a:latin typeface="Century Gothic" panose="020B0502020202020204" pitchFamily="34" charset="0"/>
          <a:ea typeface="+mn-ea"/>
          <a:cs typeface="+mn-cs"/>
        </a:defRPr>
      </a:lvl4pPr>
      <a:lvl5pPr marL="1482725" indent="-222250" algn="l" rtl="0" eaLnBrk="1" fontAlgn="base" hangingPunct="1">
        <a:lnSpc>
          <a:spcPct val="90000"/>
        </a:lnSpc>
        <a:spcBef>
          <a:spcPts val="600"/>
        </a:spcBef>
        <a:spcAft>
          <a:spcPct val="0"/>
        </a:spcAft>
        <a:buClr>
          <a:schemeClr val="tx1"/>
        </a:buClr>
        <a:buFont typeface="Arial"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3" orient="horz" pos="2160" userDrawn="1">
          <p15:clr>
            <a:srgbClr val="F26B43"/>
          </p15:clr>
        </p15:guide>
        <p15:guide id="4" pos="192" userDrawn="1">
          <p15:clr>
            <a:srgbClr val="F26B43"/>
          </p15:clr>
        </p15:guide>
        <p15:guide id="5" pos="7464" userDrawn="1">
          <p15:clr>
            <a:srgbClr val="F26B43"/>
          </p15:clr>
        </p15:guide>
        <p15:guide id="6" orient="horz" pos="192" userDrawn="1">
          <p15:clr>
            <a:srgbClr val="F26B43"/>
          </p15:clr>
        </p15:guide>
        <p15:guide id="8" orient="horz" pos="912" userDrawn="1">
          <p15:clr>
            <a:srgbClr val="F26B43"/>
          </p15:clr>
        </p15:guide>
        <p15:guide id="9" orient="horz" pos="72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1.jp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hyperlink" Target="https://petreldata.net/exalearn/projects/cosmoflow/" TargetMode="External"/><Relationship Id="rId2" Type="http://schemas.openxmlformats.org/officeDocument/2006/relationships/hyperlink" Target="https://portal.nersc.gov/project/m3363" TargetMode="Externa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hyperlink" Target="https://bitbucket.org/balewski/cosmoflow/src/master" TargetMode="External"/><Relationship Id="rId4" Type="http://schemas.openxmlformats.org/officeDocument/2006/relationships/hyperlink" Target="https://github.com/pzharrington/ExaGAN"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18.emf"/><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9.emf"/><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0.emf"/><Relationship Id="rId5" Type="http://schemas.openxmlformats.org/officeDocument/2006/relationships/hyperlink" Target="https://portal.nersc.gov/project/m3363/cosmoUniverse_2019_05_4parE" TargetMode="External"/><Relationship Id="rId4" Type="http://schemas.openxmlformats.org/officeDocument/2006/relationships/hyperlink" Target="https://petreldata.net/exalearn/" TargetMode="External"/><Relationship Id="rId9" Type="http://schemas.openxmlformats.org/officeDocument/2006/relationships/image" Target="../media/image22.svg"/></Relationships>
</file>

<file path=ppt/slides/_rels/slide16.xml.rels><?xml version="1.0" encoding="UTF-8" standalone="yes"?>
<Relationships xmlns="http://schemas.openxmlformats.org/package/2006/relationships"><Relationship Id="rId3" Type="http://schemas.openxmlformats.org/officeDocument/2006/relationships/hyperlink" Target="https://www.techleer.com/articles/203-machine-learning-algorithm-backbone-of-emerging-technologies/" TargetMode="External"/><Relationship Id="rId2" Type="http://schemas.openxmlformats.org/officeDocument/2006/relationships/image" Target="../media/image23.jp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svg"/><Relationship Id="rId12"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svg"/><Relationship Id="rId9" Type="http://schemas.openxmlformats.org/officeDocument/2006/relationships/image" Target="../media/image36.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jpeg"/><Relationship Id="rId7"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jpeg"/></Relationships>
</file>

<file path=ppt/slides/_rels/slide23.xml.rels><?xml version="1.0" encoding="UTF-8" standalone="yes"?>
<Relationships xmlns="http://schemas.openxmlformats.org/package/2006/relationships"><Relationship Id="rId8" Type="http://schemas.openxmlformats.org/officeDocument/2006/relationships/image" Target="../media/image51.tiff"/><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54.emf"/></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57.tiff"/><Relationship Id="rId4" Type="http://schemas.openxmlformats.org/officeDocument/2006/relationships/image" Target="../media/image56.tiff"/></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57.tiff"/><Relationship Id="rId5" Type="http://schemas.openxmlformats.org/officeDocument/2006/relationships/image" Target="../media/image58.jpg"/><Relationship Id="rId4" Type="http://schemas.openxmlformats.org/officeDocument/2006/relationships/image" Target="../media/image56.tiff"/></Relationships>
</file>

<file path=ppt/slides/_rels/slide2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20.png"/><Relationship Id="rId7" Type="http://schemas.openxmlformats.org/officeDocument/2006/relationships/diagramColors" Target="../diagrams/colors1.xm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61.tiff"/><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63.tiff"/><Relationship Id="rId4" Type="http://schemas.openxmlformats.org/officeDocument/2006/relationships/image" Target="../media/image62.tiff"/></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6.xml"/><Relationship Id="rId5" Type="http://schemas.openxmlformats.org/officeDocument/2006/relationships/image" Target="../media/image67.png"/><Relationship Id="rId4" Type="http://schemas.openxmlformats.org/officeDocument/2006/relationships/image" Target="../media/image66.png"/></Relationships>
</file>

<file path=ppt/slides/_rels/slide3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A1FB4-0E69-4D20-9888-20576C1A444E}"/>
              </a:ext>
            </a:extLst>
          </p:cNvPr>
          <p:cNvSpPr>
            <a:spLocks noGrp="1"/>
          </p:cNvSpPr>
          <p:nvPr>
            <p:ph type="ctrTitle"/>
          </p:nvPr>
        </p:nvSpPr>
        <p:spPr>
          <a:xfrm>
            <a:off x="190499" y="100853"/>
            <a:ext cx="8953501" cy="2489947"/>
          </a:xfrm>
        </p:spPr>
        <p:txBody>
          <a:bodyPr/>
          <a:lstStyle/>
          <a:p>
            <a:r>
              <a:rPr lang="en-US" dirty="0"/>
              <a:t>ExaLearn: Co-design Center for Exascale Machine Learning Technologies</a:t>
            </a:r>
          </a:p>
        </p:txBody>
      </p:sp>
      <p:sp>
        <p:nvSpPr>
          <p:cNvPr id="3" name="Subtitle 2">
            <a:extLst>
              <a:ext uri="{FF2B5EF4-FFF2-40B4-BE49-F238E27FC236}">
                <a16:creationId xmlns:a16="http://schemas.microsoft.com/office/drawing/2014/main" id="{744F2077-8413-4A8D-98B3-B361ACFE4995}"/>
              </a:ext>
            </a:extLst>
          </p:cNvPr>
          <p:cNvSpPr>
            <a:spLocks noGrp="1"/>
          </p:cNvSpPr>
          <p:nvPr>
            <p:ph type="subTitle" idx="1"/>
          </p:nvPr>
        </p:nvSpPr>
        <p:spPr/>
        <p:txBody>
          <a:bodyPr/>
          <a:lstStyle/>
          <a:p>
            <a:r>
              <a:rPr lang="en-US" dirty="0"/>
              <a:t>Annual Review</a:t>
            </a:r>
          </a:p>
          <a:p>
            <a:r>
              <a:rPr lang="en-US" dirty="0"/>
              <a:t>September 19, 2019</a:t>
            </a:r>
          </a:p>
          <a:p>
            <a:endParaRPr lang="en-US" dirty="0"/>
          </a:p>
          <a:p>
            <a:endParaRPr lang="en-US" dirty="0"/>
          </a:p>
        </p:txBody>
      </p:sp>
      <p:sp>
        <p:nvSpPr>
          <p:cNvPr id="4" name="Rectangle 3">
            <a:extLst>
              <a:ext uri="{FF2B5EF4-FFF2-40B4-BE49-F238E27FC236}">
                <a16:creationId xmlns:a16="http://schemas.microsoft.com/office/drawing/2014/main" id="{04A26469-AFB9-BB4E-B043-F98AB2697720}"/>
              </a:ext>
            </a:extLst>
          </p:cNvPr>
          <p:cNvSpPr/>
          <p:nvPr/>
        </p:nvSpPr>
        <p:spPr>
          <a:xfrm>
            <a:off x="4225446" y="3571291"/>
            <a:ext cx="7623653" cy="3016210"/>
          </a:xfrm>
          <a:prstGeom prst="rect">
            <a:avLst/>
          </a:prstGeom>
        </p:spPr>
        <p:txBody>
          <a:bodyPr wrap="square">
            <a:spAutoFit/>
          </a:bodyPr>
          <a:lstStyle/>
          <a:p>
            <a:pPr>
              <a:spcBef>
                <a:spcPts val="2400"/>
              </a:spcBef>
            </a:pPr>
            <a:r>
              <a:rPr lang="en-US" sz="2000" dirty="0"/>
              <a:t>Project PI: </a:t>
            </a:r>
            <a:r>
              <a:rPr lang="en-US" sz="2000" dirty="0">
                <a:solidFill>
                  <a:srgbClr val="FF0000"/>
                </a:solidFill>
              </a:rPr>
              <a:t>Francis J. Alexander, Brookhaven Lab</a:t>
            </a:r>
            <a:br>
              <a:rPr lang="en-US" sz="2000" dirty="0">
                <a:solidFill>
                  <a:srgbClr val="FF0000"/>
                </a:solidFill>
              </a:rPr>
            </a:br>
            <a:r>
              <a:rPr lang="en-US" sz="2000" dirty="0"/>
              <a:t>Partner PIs and Institutions:</a:t>
            </a:r>
          </a:p>
          <a:p>
            <a:pPr marL="920750" indent="-336550">
              <a:spcBef>
                <a:spcPts val="0"/>
              </a:spcBef>
              <a:buFont typeface="Wingdings" pitchFamily="2" charset="2"/>
              <a:buChar char="§"/>
            </a:pPr>
            <a:r>
              <a:rPr lang="en-US" dirty="0">
                <a:solidFill>
                  <a:srgbClr val="FF0000"/>
                </a:solidFill>
              </a:rPr>
              <a:t>Ian Foster, ANL</a:t>
            </a:r>
          </a:p>
          <a:p>
            <a:pPr marL="920750" indent="-336550">
              <a:spcBef>
                <a:spcPts val="0"/>
              </a:spcBef>
              <a:buFont typeface="Wingdings" pitchFamily="2" charset="2"/>
              <a:buChar char="§"/>
            </a:pPr>
            <a:r>
              <a:rPr lang="en-US" dirty="0"/>
              <a:t>Aric Hagberg, LANL</a:t>
            </a:r>
          </a:p>
          <a:p>
            <a:pPr marL="920750" indent="-336550">
              <a:spcBef>
                <a:spcPts val="0"/>
              </a:spcBef>
              <a:buFont typeface="Wingdings" pitchFamily="2" charset="2"/>
              <a:buChar char="§"/>
            </a:pPr>
            <a:r>
              <a:rPr lang="en-US" dirty="0"/>
              <a:t>Peter Nugent, LBNL</a:t>
            </a:r>
          </a:p>
          <a:p>
            <a:pPr marL="920750" indent="-336550">
              <a:spcBef>
                <a:spcPts val="0"/>
              </a:spcBef>
              <a:buFont typeface="Wingdings" pitchFamily="2" charset="2"/>
              <a:buChar char="§"/>
            </a:pPr>
            <a:r>
              <a:rPr lang="en-US" dirty="0">
                <a:solidFill>
                  <a:srgbClr val="FF0000"/>
                </a:solidFill>
              </a:rPr>
              <a:t>Brian Van Essen, LLNL</a:t>
            </a:r>
          </a:p>
          <a:p>
            <a:pPr marL="920750" indent="-336550">
              <a:spcBef>
                <a:spcPts val="0"/>
              </a:spcBef>
              <a:buFont typeface="Wingdings" pitchFamily="2" charset="2"/>
              <a:buChar char="§"/>
            </a:pPr>
            <a:r>
              <a:rPr lang="en-US" dirty="0"/>
              <a:t>David Womble, ORNL</a:t>
            </a:r>
          </a:p>
          <a:p>
            <a:pPr marL="920750" indent="-336550">
              <a:spcBef>
                <a:spcPts val="0"/>
              </a:spcBef>
              <a:buFont typeface="Wingdings" pitchFamily="2" charset="2"/>
              <a:buChar char="§"/>
            </a:pPr>
            <a:r>
              <a:rPr lang="en-US" dirty="0"/>
              <a:t>James A. Ang, PNNL</a:t>
            </a:r>
          </a:p>
          <a:p>
            <a:pPr marL="920750" indent="-336550">
              <a:spcBef>
                <a:spcPts val="0"/>
              </a:spcBef>
              <a:buFont typeface="Wingdings" pitchFamily="2" charset="2"/>
              <a:buChar char="§"/>
            </a:pPr>
            <a:r>
              <a:rPr lang="en-US" dirty="0"/>
              <a:t>Michael Wolf, SNL</a:t>
            </a:r>
            <a:br>
              <a:rPr lang="en-US" dirty="0"/>
            </a:br>
            <a:endParaRPr lang="en-US" sz="2400" dirty="0"/>
          </a:p>
        </p:txBody>
      </p:sp>
    </p:spTree>
    <p:extLst>
      <p:ext uri="{BB962C8B-B14F-4D97-AF65-F5344CB8AC3E}">
        <p14:creationId xmlns:p14="http://schemas.microsoft.com/office/powerpoint/2010/main" val="3868129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78A6B-A0DC-2C46-B702-76D9916715A6}"/>
              </a:ext>
            </a:extLst>
          </p:cNvPr>
          <p:cNvSpPr>
            <a:spLocks noGrp="1"/>
          </p:cNvSpPr>
          <p:nvPr>
            <p:ph type="title"/>
          </p:nvPr>
        </p:nvSpPr>
        <p:spPr/>
        <p:txBody>
          <a:bodyPr/>
          <a:lstStyle/>
          <a:p>
            <a:r>
              <a:rPr lang="en-US" b="1" dirty="0"/>
              <a:t>Surrogates</a:t>
            </a:r>
            <a:r>
              <a:rPr lang="en-US" dirty="0"/>
              <a:t>: Realistic Simulations on the Cheap</a:t>
            </a:r>
          </a:p>
        </p:txBody>
      </p:sp>
      <p:sp>
        <p:nvSpPr>
          <p:cNvPr id="3" name="Content Placeholder 2">
            <a:extLst>
              <a:ext uri="{FF2B5EF4-FFF2-40B4-BE49-F238E27FC236}">
                <a16:creationId xmlns:a16="http://schemas.microsoft.com/office/drawing/2014/main" id="{23FED539-BBE9-8E40-BC9B-618529E8E9E5}"/>
              </a:ext>
            </a:extLst>
          </p:cNvPr>
          <p:cNvSpPr>
            <a:spLocks noGrp="1"/>
          </p:cNvSpPr>
          <p:nvPr>
            <p:ph idx="1"/>
          </p:nvPr>
        </p:nvSpPr>
        <p:spPr>
          <a:xfrm>
            <a:off x="190500" y="1450071"/>
            <a:ext cx="11658600" cy="5028173"/>
          </a:xfrm>
        </p:spPr>
        <p:txBody>
          <a:bodyPr>
            <a:normAutofit fontScale="92500" lnSpcReduction="20000"/>
          </a:bodyPr>
          <a:lstStyle/>
          <a:p>
            <a:r>
              <a:rPr lang="en-US" b="1" dirty="0"/>
              <a:t>Challenge and Importance</a:t>
            </a:r>
            <a:r>
              <a:rPr lang="en-US" dirty="0"/>
              <a:t>: Many DOE simulation efforts could benefit </a:t>
            </a:r>
            <a:br>
              <a:rPr lang="en-US" dirty="0"/>
            </a:br>
            <a:r>
              <a:rPr lang="en-US" dirty="0"/>
              <a:t>from having realistic surrogate models in place of computationally expensive </a:t>
            </a:r>
            <a:br>
              <a:rPr lang="en-US" dirty="0"/>
            </a:br>
            <a:r>
              <a:rPr lang="en-US" dirty="0"/>
              <a:t>simulations. These can be used to quickly flesh out parameter space, help </a:t>
            </a:r>
            <a:br>
              <a:rPr lang="en-US" dirty="0"/>
            </a:br>
            <a:r>
              <a:rPr lang="en-US" dirty="0"/>
              <a:t>with real-time decision making and experimental design, and determine </a:t>
            </a:r>
            <a:br>
              <a:rPr lang="en-US" dirty="0"/>
            </a:br>
            <a:r>
              <a:rPr lang="en-US" dirty="0"/>
              <a:t>the best areas to perform additional simulations. We are targeting large-scale structure simulations of the universe. As the field is well developed, the scale can easily be ramped up to an exascale ML challenge, and the field is robust enough to explore systematics at the sub-percent level. </a:t>
            </a:r>
          </a:p>
          <a:p>
            <a:r>
              <a:rPr lang="en-US" b="1" dirty="0"/>
              <a:t>ML impact</a:t>
            </a:r>
            <a:r>
              <a:rPr lang="en-US" dirty="0"/>
              <a:t>: Neural-networks-based generative models can make reliable surrogate models of expensive simulations for data augmentation purposes. Such surrogate models can be used to aid in cosmological analysis to reduce systematic uncertainties in observations.</a:t>
            </a:r>
          </a:p>
          <a:p>
            <a:pPr lvl="0"/>
            <a:r>
              <a:rPr lang="en-US" b="1" dirty="0"/>
              <a:t>Timeliness</a:t>
            </a:r>
            <a:r>
              <a:rPr lang="en-US" dirty="0"/>
              <a:t>: The ExaSky </a:t>
            </a:r>
            <a:r>
              <a:rPr lang="en-US"/>
              <a:t>application project </a:t>
            </a:r>
            <a:r>
              <a:rPr lang="en-US" dirty="0"/>
              <a:t>is producing the largest LSS simulations now, the DESI experiment starts next year, and LSST takes its first science images in 2021.</a:t>
            </a:r>
          </a:p>
          <a:p>
            <a:pPr lvl="0"/>
            <a:r>
              <a:rPr lang="en-US" b="1" dirty="0"/>
              <a:t>Urgency</a:t>
            </a:r>
            <a:r>
              <a:rPr lang="en-US" dirty="0"/>
              <a:t>: All cosmological measurements today are limited by systematics, not statistics. To reduce these uncertainties and make the most of these future experiments, thousands (if not millions) of exascale-sized simulations will need to be carried out. Surrogate models are a viable path forward to  achieve this goal—but only if their limitations are fully understood.</a:t>
            </a:r>
          </a:p>
          <a:p>
            <a:pPr lvl="0"/>
            <a:r>
              <a:rPr lang="en-US" b="1" dirty="0"/>
              <a:t>Benefit to ECP-Large DOE Experiments</a:t>
            </a:r>
            <a:r>
              <a:rPr lang="en-US" dirty="0"/>
              <a:t>: Once demonstrated, this software framework can be easily adapted to other fields and simulation areas, such as combustion.</a:t>
            </a:r>
          </a:p>
          <a:p>
            <a:endParaRPr lang="en-US" dirty="0"/>
          </a:p>
        </p:txBody>
      </p:sp>
      <p:pic>
        <p:nvPicPr>
          <p:cNvPr id="6" name="Picture 5"/>
          <p:cNvPicPr>
            <a:picLocks noChangeAspect="1"/>
          </p:cNvPicPr>
          <p:nvPr/>
        </p:nvPicPr>
        <p:blipFill>
          <a:blip r:embed="rId2"/>
          <a:stretch>
            <a:fillRect/>
          </a:stretch>
        </p:blipFill>
        <p:spPr>
          <a:xfrm>
            <a:off x="8869501" y="304800"/>
            <a:ext cx="2821578" cy="1828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96042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5EA39-3A24-7B47-A16A-D1A891896F6D}"/>
              </a:ext>
            </a:extLst>
          </p:cNvPr>
          <p:cNvSpPr>
            <a:spLocks noGrp="1"/>
          </p:cNvSpPr>
          <p:nvPr>
            <p:ph type="title"/>
          </p:nvPr>
        </p:nvSpPr>
        <p:spPr/>
        <p:txBody>
          <a:bodyPr/>
          <a:lstStyle/>
          <a:p>
            <a:r>
              <a:rPr lang="en-US" dirty="0"/>
              <a:t>GANs and Cosmology</a:t>
            </a:r>
          </a:p>
        </p:txBody>
      </p:sp>
      <p:sp>
        <p:nvSpPr>
          <p:cNvPr id="3" name="Content Placeholder 2">
            <a:extLst>
              <a:ext uri="{FF2B5EF4-FFF2-40B4-BE49-F238E27FC236}">
                <a16:creationId xmlns:a16="http://schemas.microsoft.com/office/drawing/2014/main" id="{6AF7B8B6-6C8A-9D49-A46E-64E04F9DBBC6}"/>
              </a:ext>
            </a:extLst>
          </p:cNvPr>
          <p:cNvSpPr>
            <a:spLocks noGrp="1"/>
          </p:cNvSpPr>
          <p:nvPr>
            <p:ph idx="1"/>
          </p:nvPr>
        </p:nvSpPr>
        <p:spPr>
          <a:xfrm>
            <a:off x="190500" y="1084943"/>
            <a:ext cx="11658600" cy="5112657"/>
          </a:xfrm>
        </p:spPr>
        <p:txBody>
          <a:bodyPr>
            <a:normAutofit fontScale="92500" lnSpcReduction="10000"/>
          </a:bodyPr>
          <a:lstStyle/>
          <a:p>
            <a:pPr marL="0" indent="0">
              <a:buNone/>
            </a:pPr>
            <a:r>
              <a:rPr lang="en-US" sz="1800" b="1" dirty="0"/>
              <a:t>Exascale in Size</a:t>
            </a:r>
          </a:p>
          <a:p>
            <a:r>
              <a:rPr lang="en-US" sz="1800" dirty="0"/>
              <a:t>Our surrogate model is based on the Generative Adversarial Networks (ExaGAN, formerly CosmoGAN) framework, and we are experimenting with Variational Autoencoders (VAE). Both models will eventually need hyperparameter tuning at exascale to extend to larger maps and build conditional generative models.</a:t>
            </a:r>
          </a:p>
          <a:p>
            <a:r>
              <a:rPr lang="en-US" sz="1800" dirty="0"/>
              <a:t>For complex conditional models on large maps (currently 512</a:t>
            </a:r>
            <a:r>
              <a:rPr lang="en-US" sz="1800" baseline="30000" dirty="0"/>
              <a:t>2</a:t>
            </a:r>
            <a:r>
              <a:rPr lang="en-US" sz="1800" dirty="0"/>
              <a:t> and intent to go to 1024</a:t>
            </a:r>
            <a:r>
              <a:rPr lang="en-US" sz="1800" baseline="30000" dirty="0"/>
              <a:t>3</a:t>
            </a:r>
            <a:r>
              <a:rPr lang="en-US" sz="1800" dirty="0"/>
              <a:t>), we expect to use intra-node model parallelism (up to a few GPUs) and inter-node data parallelism (10s-100s of nodes) for faster experimentation during algorithm development and final model training. When such models’ hyperparameters are being tuned, they will need thousands of nodes. </a:t>
            </a:r>
          </a:p>
          <a:p>
            <a:r>
              <a:rPr lang="en-US" sz="1800" dirty="0"/>
              <a:t>After training, when applied to generation, this GAN/VAE approach would be coupled with large-scale cosmology applications running on exascale machines (e.g., ExaSky apps HACC and Nyx). </a:t>
            </a:r>
          </a:p>
          <a:p>
            <a:r>
              <a:rPr lang="en-US" sz="1800" dirty="0"/>
              <a:t>We test the robustness and accuracy of this approach with an ExaLearn-developed regression code (</a:t>
            </a:r>
            <a:r>
              <a:rPr lang="en-US" sz="1800" b="1" dirty="0"/>
              <a:t>CosmoFlow</a:t>
            </a:r>
            <a:r>
              <a:rPr lang="en-US" sz="1800" dirty="0"/>
              <a:t>).</a:t>
            </a:r>
          </a:p>
          <a:p>
            <a:r>
              <a:rPr lang="en-US" sz="1800" dirty="0"/>
              <a:t>As part of the ExaLearn 1.0 release, we have published the </a:t>
            </a:r>
            <a:br>
              <a:rPr lang="en-US" sz="1800" dirty="0"/>
            </a:br>
            <a:r>
              <a:rPr lang="en-US" sz="1800" dirty="0"/>
              <a:t>3D spatially distributed convolution optimizations within the </a:t>
            </a:r>
            <a:br>
              <a:rPr lang="en-US" sz="1800" dirty="0"/>
            </a:br>
            <a:r>
              <a:rPr lang="en-US" sz="1800" dirty="0"/>
              <a:t>LBANN framework</a:t>
            </a:r>
          </a:p>
          <a:p>
            <a:pPr lvl="1"/>
            <a:r>
              <a:rPr lang="en-US" dirty="0"/>
              <a:t>Builds on the existing DistConv extension</a:t>
            </a:r>
          </a:p>
          <a:p>
            <a:pPr lvl="1"/>
            <a:r>
              <a:rPr lang="en-US" dirty="0"/>
              <a:t>Includes early phase optimizations for parallelizing I/O for </a:t>
            </a:r>
            <a:br>
              <a:rPr lang="en-US" dirty="0"/>
            </a:br>
            <a:r>
              <a:rPr lang="en-US" dirty="0"/>
              <a:t>large samples</a:t>
            </a:r>
          </a:p>
        </p:txBody>
      </p:sp>
      <p:grpSp>
        <p:nvGrpSpPr>
          <p:cNvPr id="4" name="Group 3"/>
          <p:cNvGrpSpPr>
            <a:grpSpLocks noChangeAspect="1"/>
          </p:cNvGrpSpPr>
          <p:nvPr/>
        </p:nvGrpSpPr>
        <p:grpSpPr>
          <a:xfrm>
            <a:off x="6834415" y="4438558"/>
            <a:ext cx="4572000" cy="2189425"/>
            <a:chOff x="5281789" y="1431700"/>
            <a:chExt cx="3862211" cy="3017160"/>
          </a:xfrm>
        </p:grpSpPr>
        <p:pic>
          <p:nvPicPr>
            <p:cNvPr id="5" name="Shape 83"/>
            <p:cNvPicPr preferRelativeResize="0"/>
            <p:nvPr/>
          </p:nvPicPr>
          <p:blipFill rotWithShape="1">
            <a:blip r:embed="rId3">
              <a:alphaModFix/>
            </a:blip>
            <a:srcRect t="38658" r="60651" b="2027"/>
            <a:stretch/>
          </p:blipFill>
          <p:spPr>
            <a:xfrm>
              <a:off x="5417124" y="2523706"/>
              <a:ext cx="1782336" cy="1925154"/>
            </a:xfrm>
            <a:prstGeom prst="rect">
              <a:avLst/>
            </a:prstGeom>
            <a:noFill/>
            <a:ln>
              <a:noFill/>
            </a:ln>
          </p:spPr>
        </p:pic>
        <p:sp>
          <p:nvSpPr>
            <p:cNvPr id="6" name="Rectangle 5"/>
            <p:cNvSpPr/>
            <p:nvPr/>
          </p:nvSpPr>
          <p:spPr>
            <a:xfrm>
              <a:off x="5281789" y="1443406"/>
              <a:ext cx="1577072" cy="369332"/>
            </a:xfrm>
            <a:prstGeom prst="rect">
              <a:avLst/>
            </a:prstGeom>
          </p:spPr>
          <p:txBody>
            <a:bodyPr wrap="square">
              <a:spAutoFit/>
            </a:bodyPr>
            <a:lstStyle/>
            <a:p>
              <a:r>
                <a:rPr lang="en-US" dirty="0"/>
                <a:t>Ω</a:t>
              </a:r>
              <a:r>
                <a:rPr lang="en-US" baseline="-25000" dirty="0"/>
                <a:t>Λ</a:t>
              </a:r>
              <a:r>
                <a:rPr lang="en-US" dirty="0"/>
                <a:t> Ω</a:t>
              </a:r>
              <a:r>
                <a:rPr lang="en-US" baseline="-25000" dirty="0"/>
                <a:t>M</a:t>
              </a:r>
              <a:r>
                <a:rPr lang="en-US" dirty="0"/>
                <a:t> </a:t>
              </a:r>
              <a:r>
                <a:rPr lang="el-GR" dirty="0"/>
                <a:t>σ8</a:t>
              </a:r>
              <a:r>
                <a:rPr lang="en-US" dirty="0"/>
                <a:t>…</a:t>
              </a:r>
            </a:p>
          </p:txBody>
        </p:sp>
        <p:cxnSp>
          <p:nvCxnSpPr>
            <p:cNvPr id="7" name="Elbow Connector 6"/>
            <p:cNvCxnSpPr/>
            <p:nvPr/>
          </p:nvCxnSpPr>
          <p:spPr>
            <a:xfrm>
              <a:off x="5737627" y="2238002"/>
              <a:ext cx="904981" cy="882135"/>
            </a:xfrm>
            <a:prstGeom prst="bentConnector3">
              <a:avLst>
                <a:gd name="adj1" fmla="val 50000"/>
              </a:avLst>
            </a:prstGeom>
            <a:ln>
              <a:prstDash val="dash"/>
              <a:tailEnd type="arrow"/>
            </a:ln>
          </p:spPr>
          <p:style>
            <a:lnRef idx="2">
              <a:schemeClr val="accent1"/>
            </a:lnRef>
            <a:fillRef idx="0">
              <a:schemeClr val="accent1"/>
            </a:fillRef>
            <a:effectRef idx="1">
              <a:schemeClr val="accent1"/>
            </a:effectRef>
            <a:fontRef idx="minor">
              <a:schemeClr val="tx1"/>
            </a:fontRef>
          </p:style>
        </p:cxnSp>
        <p:pic>
          <p:nvPicPr>
            <p:cNvPr id="8"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459" t="47173" r="67178" b="4120"/>
            <a:stretch/>
          </p:blipFill>
          <p:spPr bwMode="auto">
            <a:xfrm>
              <a:off x="7736373" y="2391485"/>
              <a:ext cx="1407627" cy="131811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6034" y="1431700"/>
              <a:ext cx="1250905" cy="1250905"/>
            </a:xfrm>
            <a:prstGeom prst="rect">
              <a:avLst/>
            </a:prstGeom>
          </p:spPr>
        </p:pic>
        <p:cxnSp>
          <p:nvCxnSpPr>
            <p:cNvPr id="10" name="Straight Arrow Connector 9"/>
            <p:cNvCxnSpPr/>
            <p:nvPr/>
          </p:nvCxnSpPr>
          <p:spPr>
            <a:xfrm>
              <a:off x="5557179" y="1981281"/>
              <a:ext cx="50840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5" idx="3"/>
              <a:endCxn id="8" idx="1"/>
            </p:cNvCxnSpPr>
            <p:nvPr/>
          </p:nvCxnSpPr>
          <p:spPr>
            <a:xfrm flipV="1">
              <a:off x="7199460" y="3050543"/>
              <a:ext cx="536913" cy="4357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7383003" y="2152655"/>
              <a:ext cx="353370" cy="5299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007591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06FC3D-C614-614F-B086-83F747B81E60}"/>
              </a:ext>
            </a:extLst>
          </p:cNvPr>
          <p:cNvSpPr>
            <a:spLocks noGrp="1"/>
          </p:cNvSpPr>
          <p:nvPr>
            <p:ph idx="1"/>
          </p:nvPr>
        </p:nvSpPr>
        <p:spPr/>
        <p:txBody>
          <a:bodyPr>
            <a:normAutofit/>
          </a:bodyPr>
          <a:lstStyle/>
          <a:p>
            <a:pPr marL="0" indent="0">
              <a:buNone/>
            </a:pPr>
            <a:r>
              <a:rPr lang="en-US" dirty="0"/>
              <a:t>Simulation ML approaches have been attempted at full-machine scale on Summit and Cori with the ExaLearn CosmoFlow software running stably at 2400 nodes on Summit.</a:t>
            </a:r>
          </a:p>
          <a:p>
            <a:pPr marL="0" indent="0">
              <a:buNone/>
            </a:pPr>
            <a:r>
              <a:rPr lang="en-US" dirty="0"/>
              <a:t>All data are available at: 	</a:t>
            </a:r>
            <a:r>
              <a:rPr lang="en-US" dirty="0">
                <a:solidFill>
                  <a:srgbClr val="0070C0"/>
                </a:solidFill>
                <a:hlinkClick r:id="rId2">
                  <a:extLst>
                    <a:ext uri="{A12FA001-AC4F-418D-AE19-62706E023703}">
                      <ahyp:hlinkClr xmlns:ahyp="http://schemas.microsoft.com/office/drawing/2018/hyperlinkcolor" val="tx"/>
                    </a:ext>
                  </a:extLst>
                </a:hlinkClick>
              </a:rPr>
              <a:t>https://portal.nersc.gov/project/m3363</a:t>
            </a:r>
            <a:endParaRPr lang="en-US" dirty="0">
              <a:solidFill>
                <a:srgbClr val="0070C0"/>
              </a:solidFill>
            </a:endParaRPr>
          </a:p>
          <a:p>
            <a:pPr marL="0" indent="0">
              <a:buNone/>
            </a:pPr>
            <a:r>
              <a:rPr lang="en-US" dirty="0">
                <a:solidFill>
                  <a:srgbClr val="0070C0"/>
                </a:solidFill>
              </a:rPr>
              <a:t>				</a:t>
            </a:r>
            <a:r>
              <a:rPr lang="en-US" dirty="0">
                <a:solidFill>
                  <a:srgbClr val="0070C0"/>
                </a:solidFill>
                <a:hlinkClick r:id="rId3">
                  <a:extLst>
                    <a:ext uri="{A12FA001-AC4F-418D-AE19-62706E023703}">
                      <ahyp:hlinkClr xmlns:ahyp="http://schemas.microsoft.com/office/drawing/2018/hyperlinkcolor" val="tx"/>
                    </a:ext>
                  </a:extLst>
                </a:hlinkClick>
              </a:rPr>
              <a:t>https://petreldata.net/exalearn/projects/cosmoflow/</a:t>
            </a:r>
            <a:r>
              <a:rPr lang="en-US" dirty="0">
                <a:solidFill>
                  <a:srgbClr val="0070C0"/>
                </a:solidFill>
              </a:rPr>
              <a:t> </a:t>
            </a:r>
          </a:p>
          <a:p>
            <a:pPr marL="0" indent="0">
              <a:buNone/>
            </a:pPr>
            <a:r>
              <a:rPr lang="en-US" dirty="0"/>
              <a:t>10,000 1 GB universes used to train our regression or GAN algorithms. </a:t>
            </a:r>
          </a:p>
          <a:p>
            <a:pPr marL="0" indent="0">
              <a:buNone/>
            </a:pPr>
            <a:r>
              <a:rPr lang="en-US" dirty="0"/>
              <a:t>Codes are available at:</a:t>
            </a:r>
          </a:p>
          <a:p>
            <a:pPr marL="0" indent="0">
              <a:buNone/>
            </a:pPr>
            <a:r>
              <a:rPr lang="en-US" b="1" dirty="0"/>
              <a:t>ExaGAN</a:t>
            </a:r>
            <a:r>
              <a:rPr lang="en-US" dirty="0"/>
              <a:t>: </a:t>
            </a:r>
            <a:r>
              <a:rPr lang="en-US" dirty="0">
                <a:solidFill>
                  <a:srgbClr val="0070C0"/>
                </a:solidFill>
                <a:hlinkClick r:id="rId4">
                  <a:extLst>
                    <a:ext uri="{A12FA001-AC4F-418D-AE19-62706E023703}">
                      <ahyp:hlinkClr xmlns:ahyp="http://schemas.microsoft.com/office/drawing/2018/hyperlinkcolor" val="tx"/>
                    </a:ext>
                  </a:extLst>
                </a:hlinkClick>
              </a:rPr>
              <a:t>https://github.com/pzharrington/ExaGAN</a:t>
            </a:r>
            <a:r>
              <a:rPr lang="en-US" dirty="0">
                <a:solidFill>
                  <a:srgbClr val="0070C0"/>
                </a:solidFill>
              </a:rPr>
              <a:t> </a:t>
            </a:r>
          </a:p>
          <a:p>
            <a:pPr marL="0" indent="0">
              <a:buNone/>
            </a:pPr>
            <a:r>
              <a:rPr lang="en-US" b="1" dirty="0"/>
              <a:t>CosmoFlow</a:t>
            </a:r>
            <a:r>
              <a:rPr lang="en-US" dirty="0"/>
              <a:t>: </a:t>
            </a:r>
            <a:r>
              <a:rPr lang="en-US" dirty="0">
                <a:solidFill>
                  <a:srgbClr val="0070C0"/>
                </a:solidFill>
                <a:hlinkClick r:id="rId5">
                  <a:extLst>
                    <a:ext uri="{A12FA001-AC4F-418D-AE19-62706E023703}">
                      <ahyp:hlinkClr xmlns:ahyp="http://schemas.microsoft.com/office/drawing/2018/hyperlinkcolor" val="tx"/>
                    </a:ext>
                  </a:extLst>
                </a:hlinkClick>
              </a:rPr>
              <a:t>https://bitbucket.org/balewski/cosmoflow/src/master</a:t>
            </a:r>
            <a:r>
              <a:rPr lang="en-US" dirty="0">
                <a:solidFill>
                  <a:srgbClr val="0070C0"/>
                </a:solidFill>
              </a:rPr>
              <a:t> </a:t>
            </a:r>
          </a:p>
          <a:p>
            <a:pPr marL="0" indent="0">
              <a:buNone/>
            </a:pPr>
            <a:endParaRPr lang="en-US" dirty="0"/>
          </a:p>
        </p:txBody>
      </p:sp>
      <p:pic>
        <p:nvPicPr>
          <p:cNvPr id="4"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94450" y="3755122"/>
            <a:ext cx="3657600" cy="213510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6" name="Title 5">
            <a:extLst>
              <a:ext uri="{FF2B5EF4-FFF2-40B4-BE49-F238E27FC236}">
                <a16:creationId xmlns:a16="http://schemas.microsoft.com/office/drawing/2014/main" id="{ABDDC243-C37B-4647-8A76-8731FD433AB1}"/>
              </a:ext>
            </a:extLst>
          </p:cNvPr>
          <p:cNvSpPr>
            <a:spLocks noGrp="1"/>
          </p:cNvSpPr>
          <p:nvPr>
            <p:ph type="title"/>
          </p:nvPr>
        </p:nvSpPr>
        <p:spPr/>
        <p:txBody>
          <a:bodyPr/>
          <a:lstStyle/>
          <a:p>
            <a:r>
              <a:rPr lang="en-US" dirty="0"/>
              <a:t>Current State</a:t>
            </a:r>
          </a:p>
        </p:txBody>
      </p:sp>
    </p:spTree>
    <p:extLst>
      <p:ext uri="{BB962C8B-B14F-4D97-AF65-F5344CB8AC3E}">
        <p14:creationId xmlns:p14="http://schemas.microsoft.com/office/powerpoint/2010/main" val="3345416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B2D24E-7990-6D4A-A7C9-4D3EFBF96323}"/>
              </a:ext>
            </a:extLst>
          </p:cNvPr>
          <p:cNvSpPr>
            <a:spLocks noGrp="1"/>
          </p:cNvSpPr>
          <p:nvPr>
            <p:ph type="title"/>
          </p:nvPr>
        </p:nvSpPr>
        <p:spPr/>
        <p:txBody>
          <a:bodyPr/>
          <a:lstStyle/>
          <a:p>
            <a:r>
              <a:rPr lang="en-US" dirty="0"/>
              <a:t>Training DNNs on Very Large Data Samples</a:t>
            </a:r>
          </a:p>
        </p:txBody>
      </p:sp>
      <p:sp>
        <p:nvSpPr>
          <p:cNvPr id="2" name="Content Placeholder 1">
            <a:extLst>
              <a:ext uri="{FF2B5EF4-FFF2-40B4-BE49-F238E27FC236}">
                <a16:creationId xmlns:a16="http://schemas.microsoft.com/office/drawing/2014/main" id="{963FDA6A-B9EF-A642-9D21-F7FB6989CC17}"/>
              </a:ext>
            </a:extLst>
          </p:cNvPr>
          <p:cNvSpPr>
            <a:spLocks noGrp="1"/>
          </p:cNvSpPr>
          <p:nvPr>
            <p:ph idx="1"/>
          </p:nvPr>
        </p:nvSpPr>
        <p:spPr>
          <a:xfrm>
            <a:off x="190500" y="1450072"/>
            <a:ext cx="8108330" cy="4610100"/>
          </a:xfrm>
        </p:spPr>
        <p:txBody>
          <a:bodyPr>
            <a:normAutofit/>
          </a:bodyPr>
          <a:lstStyle/>
          <a:p>
            <a:r>
              <a:rPr lang="en-US" dirty="0"/>
              <a:t>Sure, that should be possible as we have large-scale GPU machines!  </a:t>
            </a:r>
            <a:br>
              <a:rPr lang="en-US" dirty="0"/>
            </a:br>
            <a:endParaRPr lang="en-US" dirty="0"/>
          </a:p>
          <a:p>
            <a:r>
              <a:rPr lang="en-US" dirty="0"/>
              <a:t>Even a mini-batch with just one sample may require O(10) GB of memory</a:t>
            </a:r>
          </a:p>
          <a:p>
            <a:r>
              <a:rPr lang="en-US" dirty="0"/>
              <a:t>For example, cosmological data sets</a:t>
            </a:r>
          </a:p>
          <a:p>
            <a:pPr lvl="1"/>
            <a:r>
              <a:rPr lang="en-US" dirty="0"/>
              <a:t>512^3, 4 channels, 2 bytes per element </a:t>
            </a:r>
            <a:r>
              <a:rPr lang="en-US" dirty="0">
                <a:sym typeface="Wingdings" pitchFamily="2" charset="2"/>
              </a:rPr>
              <a:t> 1 GB per sample</a:t>
            </a:r>
          </a:p>
          <a:p>
            <a:pPr lvl="1"/>
            <a:r>
              <a:rPr lang="en-US" dirty="0"/>
              <a:t>A regression model for the 512^3 dataset does not fit to the GPU memory of Sierra</a:t>
            </a:r>
          </a:p>
          <a:p>
            <a:pPr lvl="1"/>
            <a:r>
              <a:rPr lang="en-US" dirty="0"/>
              <a:t>Splitting one sample into smaller disjoint samples can work around the memory pressure but discards long-range information</a:t>
            </a:r>
          </a:p>
        </p:txBody>
      </p:sp>
      <p:pic>
        <p:nvPicPr>
          <p:cNvPr id="5" name="Picture 4">
            <a:extLst>
              <a:ext uri="{FF2B5EF4-FFF2-40B4-BE49-F238E27FC236}">
                <a16:creationId xmlns:a16="http://schemas.microsoft.com/office/drawing/2014/main" id="{619EA17F-003F-A446-8935-371C5E0379F8}"/>
              </a:ext>
            </a:extLst>
          </p:cNvPr>
          <p:cNvPicPr>
            <a:picLocks noChangeAspect="1"/>
          </p:cNvPicPr>
          <p:nvPr/>
        </p:nvPicPr>
        <p:blipFill>
          <a:blip r:embed="rId3"/>
          <a:stretch>
            <a:fillRect/>
          </a:stretch>
        </p:blipFill>
        <p:spPr>
          <a:xfrm>
            <a:off x="8289793" y="457200"/>
            <a:ext cx="3461013" cy="2971800"/>
          </a:xfrm>
          <a:prstGeom prst="rect">
            <a:avLst/>
          </a:prstGeom>
        </p:spPr>
      </p:pic>
      <p:sp>
        <p:nvSpPr>
          <p:cNvPr id="6" name="TextBox 5">
            <a:extLst>
              <a:ext uri="{FF2B5EF4-FFF2-40B4-BE49-F238E27FC236}">
                <a16:creationId xmlns:a16="http://schemas.microsoft.com/office/drawing/2014/main" id="{FB83F18F-FABD-9346-83CF-0306E5CB6FAA}"/>
              </a:ext>
            </a:extLst>
          </p:cNvPr>
          <p:cNvSpPr txBox="1"/>
          <p:nvPr/>
        </p:nvSpPr>
        <p:spPr>
          <a:xfrm>
            <a:off x="304800" y="2078698"/>
            <a:ext cx="2358338" cy="400110"/>
          </a:xfrm>
          <a:prstGeom prst="rect">
            <a:avLst/>
          </a:prstGeom>
          <a:noFill/>
        </p:spPr>
        <p:txBody>
          <a:bodyPr wrap="none" rtlCol="0">
            <a:spAutoFit/>
          </a:bodyPr>
          <a:lstStyle/>
          <a:p>
            <a:r>
              <a:rPr lang="en-US" sz="2000" i="1" dirty="0">
                <a:solidFill>
                  <a:srgbClr val="FF0000"/>
                </a:solidFill>
                <a:sym typeface="Wingdings" pitchFamily="2" charset="2"/>
              </a:rPr>
              <a:t> Not actually true</a:t>
            </a:r>
            <a:endParaRPr lang="en-US" sz="2000" i="1" dirty="0">
              <a:solidFill>
                <a:srgbClr val="FF0000"/>
              </a:solidFill>
            </a:endParaRPr>
          </a:p>
        </p:txBody>
      </p:sp>
      <p:pic>
        <p:nvPicPr>
          <p:cNvPr id="9" name="Picture 8">
            <a:extLst>
              <a:ext uri="{FF2B5EF4-FFF2-40B4-BE49-F238E27FC236}">
                <a16:creationId xmlns:a16="http://schemas.microsoft.com/office/drawing/2014/main" id="{F327E042-F810-AA4E-B4E5-4F4DA5B84E8C}"/>
              </a:ext>
            </a:extLst>
          </p:cNvPr>
          <p:cNvPicPr>
            <a:picLocks noChangeAspect="1"/>
          </p:cNvPicPr>
          <p:nvPr/>
        </p:nvPicPr>
        <p:blipFill>
          <a:blip r:embed="rId4"/>
          <a:srcRect/>
          <a:stretch/>
        </p:blipFill>
        <p:spPr>
          <a:xfrm>
            <a:off x="8191499" y="3593064"/>
            <a:ext cx="3657601" cy="2743200"/>
          </a:xfrm>
          <a:prstGeom prst="rect">
            <a:avLst/>
          </a:prstGeom>
          <a:ln>
            <a:noFill/>
          </a:ln>
          <a:effectLst>
            <a:outerShdw blurRad="292100" dist="139700" dir="2700000" algn="tl" rotWithShape="0">
              <a:srgbClr val="333333">
                <a:alpha val="65000"/>
              </a:srgbClr>
            </a:outerShdw>
          </a:effectLst>
        </p:spPr>
      </p:pic>
      <p:sp>
        <p:nvSpPr>
          <p:cNvPr id="4" name="Rounded Rectangle 3">
            <a:extLst>
              <a:ext uri="{FF2B5EF4-FFF2-40B4-BE49-F238E27FC236}">
                <a16:creationId xmlns:a16="http://schemas.microsoft.com/office/drawing/2014/main" id="{EE7F5650-A59E-0E43-B77A-236CD80FFBB7}"/>
              </a:ext>
            </a:extLst>
          </p:cNvPr>
          <p:cNvSpPr/>
          <p:nvPr/>
        </p:nvSpPr>
        <p:spPr bwMode="auto">
          <a:xfrm>
            <a:off x="448040" y="4522555"/>
            <a:ext cx="7638319" cy="731520"/>
          </a:xfrm>
          <a:prstGeom prst="roundRect">
            <a:avLst/>
          </a:prstGeom>
          <a:noFill/>
          <a:ln w="38100">
            <a:solidFill>
              <a:srgbClr val="FF0000"/>
            </a:solidFill>
            <a:headEnd/>
            <a:tailEnd/>
          </a:ln>
        </p:spPr>
        <p:style>
          <a:lnRef idx="1">
            <a:schemeClr val="accent1"/>
          </a:lnRef>
          <a:fillRef idx="2">
            <a:schemeClr val="accent1"/>
          </a:fillRef>
          <a:effectRef idx="1">
            <a:schemeClr val="accent1"/>
          </a:effectRef>
          <a:fontRef idx="minor">
            <a:schemeClr val="dk1"/>
          </a:fontRef>
        </p:style>
        <p:txBody>
          <a:bodyPr rtlCol="0" anchor="b">
            <a:prstTxWarp prst="textNoShape">
              <a:avLst/>
            </a:prstTxWarp>
          </a:bodyPr>
          <a:lstStyle/>
          <a:p>
            <a:pPr algn="ctr">
              <a:spcBef>
                <a:spcPct val="0"/>
              </a:spcBef>
            </a:pPr>
            <a:endParaRPr lang="en-US" sz="1600" dirty="0">
              <a:solidFill>
                <a:srgbClr val="000000"/>
              </a:solidFill>
            </a:endParaRPr>
          </a:p>
        </p:txBody>
      </p:sp>
    </p:spTree>
    <p:extLst>
      <p:ext uri="{BB962C8B-B14F-4D97-AF65-F5344CB8AC3E}">
        <p14:creationId xmlns:p14="http://schemas.microsoft.com/office/powerpoint/2010/main" val="3100067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FB03B-4CE9-8141-975A-F5552A456AC0}"/>
              </a:ext>
            </a:extLst>
          </p:cNvPr>
          <p:cNvSpPr>
            <a:spLocks noGrp="1"/>
          </p:cNvSpPr>
          <p:nvPr>
            <p:ph type="title"/>
          </p:nvPr>
        </p:nvSpPr>
        <p:spPr>
          <a:xfrm>
            <a:off x="194833" y="233022"/>
            <a:ext cx="12656463" cy="909978"/>
          </a:xfrm>
        </p:spPr>
        <p:txBody>
          <a:bodyPr/>
          <a:lstStyle/>
          <a:p>
            <a:r>
              <a:rPr lang="en-US" dirty="0"/>
              <a:t>CosmoFlow: 3D Distributed Convolution for Surrogates</a:t>
            </a:r>
          </a:p>
        </p:txBody>
      </p:sp>
      <p:sp>
        <p:nvSpPr>
          <p:cNvPr id="6" name="Content Placeholder 5">
            <a:extLst>
              <a:ext uri="{FF2B5EF4-FFF2-40B4-BE49-F238E27FC236}">
                <a16:creationId xmlns:a16="http://schemas.microsoft.com/office/drawing/2014/main" id="{34F6A7C8-E695-EE4A-A963-657F46BCC656}"/>
              </a:ext>
            </a:extLst>
          </p:cNvPr>
          <p:cNvSpPr>
            <a:spLocks noGrp="1"/>
          </p:cNvSpPr>
          <p:nvPr>
            <p:ph idx="10"/>
          </p:nvPr>
        </p:nvSpPr>
        <p:spPr>
          <a:xfrm>
            <a:off x="5452080" y="1053699"/>
            <a:ext cx="5291328" cy="1611312"/>
          </a:xfrm>
        </p:spPr>
        <p:txBody>
          <a:bodyPr>
            <a:normAutofit/>
          </a:bodyPr>
          <a:lstStyle/>
          <a:p>
            <a:pPr>
              <a:spcAft>
                <a:spcPts val="0"/>
              </a:spcAft>
            </a:pPr>
            <a:r>
              <a:rPr lang="en-US" dirty="0"/>
              <a:t>111x speedup with 128 nodes</a:t>
            </a:r>
          </a:p>
          <a:p>
            <a:pPr lvl="1">
              <a:spcAft>
                <a:spcPts val="0"/>
              </a:spcAft>
            </a:pPr>
            <a:r>
              <a:rPr lang="en-US" dirty="0"/>
              <a:t>Exploit 2-way spatial + 2-way sample parallelism</a:t>
            </a:r>
          </a:p>
          <a:p>
            <a:pPr>
              <a:spcAft>
                <a:spcPts val="0"/>
              </a:spcAft>
            </a:pPr>
            <a:r>
              <a:rPr lang="en-US" dirty="0"/>
              <a:t>Reduce memory pressure</a:t>
            </a:r>
          </a:p>
        </p:txBody>
      </p:sp>
      <p:pic>
        <p:nvPicPr>
          <p:cNvPr id="7" name="Picture 6">
            <a:extLst>
              <a:ext uri="{FF2B5EF4-FFF2-40B4-BE49-F238E27FC236}">
                <a16:creationId xmlns:a16="http://schemas.microsoft.com/office/drawing/2014/main" id="{9CB4EED8-6F7F-9541-80C2-00EEE9D9FA6F}"/>
              </a:ext>
            </a:extLst>
          </p:cNvPr>
          <p:cNvPicPr>
            <a:picLocks noChangeAspect="1"/>
          </p:cNvPicPr>
          <p:nvPr/>
        </p:nvPicPr>
        <p:blipFill rotWithShape="1">
          <a:blip r:embed="rId3"/>
          <a:srcRect b="10007"/>
          <a:stretch/>
        </p:blipFill>
        <p:spPr>
          <a:xfrm>
            <a:off x="127043" y="2758916"/>
            <a:ext cx="7635240" cy="3442050"/>
          </a:xfrm>
          <a:prstGeom prst="rect">
            <a:avLst/>
          </a:prstGeom>
        </p:spPr>
      </p:pic>
      <p:pic>
        <p:nvPicPr>
          <p:cNvPr id="12" name="Picture 11">
            <a:extLst>
              <a:ext uri="{FF2B5EF4-FFF2-40B4-BE49-F238E27FC236}">
                <a16:creationId xmlns:a16="http://schemas.microsoft.com/office/drawing/2014/main" id="{F11EDF3D-F71B-1449-9486-45181136AADC}"/>
              </a:ext>
            </a:extLst>
          </p:cNvPr>
          <p:cNvPicPr>
            <a:picLocks noChangeAspect="1"/>
          </p:cNvPicPr>
          <p:nvPr/>
        </p:nvPicPr>
        <p:blipFill>
          <a:blip r:embed="rId4"/>
          <a:stretch>
            <a:fillRect/>
          </a:stretch>
        </p:blipFill>
        <p:spPr>
          <a:xfrm>
            <a:off x="9957217" y="1129860"/>
            <a:ext cx="2076608" cy="1783080"/>
          </a:xfrm>
          <a:prstGeom prst="rect">
            <a:avLst/>
          </a:prstGeom>
        </p:spPr>
      </p:pic>
      <p:pic>
        <p:nvPicPr>
          <p:cNvPr id="13" name="Picture 12">
            <a:extLst>
              <a:ext uri="{FF2B5EF4-FFF2-40B4-BE49-F238E27FC236}">
                <a16:creationId xmlns:a16="http://schemas.microsoft.com/office/drawing/2014/main" id="{20042656-9C1A-2E40-9942-13C6B4206B9D}"/>
              </a:ext>
            </a:extLst>
          </p:cNvPr>
          <p:cNvPicPr>
            <a:picLocks noChangeAspect="1"/>
          </p:cNvPicPr>
          <p:nvPr/>
        </p:nvPicPr>
        <p:blipFill>
          <a:blip r:embed="rId4"/>
          <a:stretch>
            <a:fillRect/>
          </a:stretch>
        </p:blipFill>
        <p:spPr>
          <a:xfrm>
            <a:off x="753297" y="5188066"/>
            <a:ext cx="1090040" cy="935964"/>
          </a:xfrm>
          <a:prstGeom prst="rect">
            <a:avLst/>
          </a:prstGeom>
        </p:spPr>
      </p:pic>
      <p:pic>
        <p:nvPicPr>
          <p:cNvPr id="18" name="Picture 17">
            <a:extLst>
              <a:ext uri="{FF2B5EF4-FFF2-40B4-BE49-F238E27FC236}">
                <a16:creationId xmlns:a16="http://schemas.microsoft.com/office/drawing/2014/main" id="{04533858-1811-7F44-8EF3-B41AB0744AD2}"/>
              </a:ext>
            </a:extLst>
          </p:cNvPr>
          <p:cNvPicPr>
            <a:picLocks noChangeAspect="1"/>
          </p:cNvPicPr>
          <p:nvPr/>
        </p:nvPicPr>
        <p:blipFill>
          <a:blip r:embed="rId4"/>
          <a:stretch>
            <a:fillRect/>
          </a:stretch>
        </p:blipFill>
        <p:spPr>
          <a:xfrm>
            <a:off x="2639083" y="5188066"/>
            <a:ext cx="1090040" cy="935964"/>
          </a:xfrm>
          <a:prstGeom prst="rect">
            <a:avLst/>
          </a:prstGeom>
        </p:spPr>
      </p:pic>
      <p:pic>
        <p:nvPicPr>
          <p:cNvPr id="19" name="Picture 18">
            <a:extLst>
              <a:ext uri="{FF2B5EF4-FFF2-40B4-BE49-F238E27FC236}">
                <a16:creationId xmlns:a16="http://schemas.microsoft.com/office/drawing/2014/main" id="{73115128-7647-4A47-A6FF-A28DEBFDC9B9}"/>
              </a:ext>
            </a:extLst>
          </p:cNvPr>
          <p:cNvPicPr>
            <a:picLocks noChangeAspect="1"/>
          </p:cNvPicPr>
          <p:nvPr/>
        </p:nvPicPr>
        <p:blipFill>
          <a:blip r:embed="rId4"/>
          <a:stretch>
            <a:fillRect/>
          </a:stretch>
        </p:blipFill>
        <p:spPr>
          <a:xfrm>
            <a:off x="4268309" y="5188066"/>
            <a:ext cx="1090040" cy="935964"/>
          </a:xfrm>
          <a:prstGeom prst="rect">
            <a:avLst/>
          </a:prstGeom>
        </p:spPr>
      </p:pic>
      <p:pic>
        <p:nvPicPr>
          <p:cNvPr id="20" name="Picture 19">
            <a:extLst>
              <a:ext uri="{FF2B5EF4-FFF2-40B4-BE49-F238E27FC236}">
                <a16:creationId xmlns:a16="http://schemas.microsoft.com/office/drawing/2014/main" id="{A8DDA179-59E0-A247-8FBC-F451F0384A13}"/>
              </a:ext>
            </a:extLst>
          </p:cNvPr>
          <p:cNvPicPr>
            <a:picLocks noChangeAspect="1"/>
          </p:cNvPicPr>
          <p:nvPr/>
        </p:nvPicPr>
        <p:blipFill>
          <a:blip r:embed="rId4"/>
          <a:stretch>
            <a:fillRect/>
          </a:stretch>
        </p:blipFill>
        <p:spPr>
          <a:xfrm>
            <a:off x="6130208" y="5188066"/>
            <a:ext cx="1090040" cy="935964"/>
          </a:xfrm>
          <a:prstGeom prst="rect">
            <a:avLst/>
          </a:prstGeom>
        </p:spPr>
      </p:pic>
      <p:sp>
        <p:nvSpPr>
          <p:cNvPr id="24" name="Freeform 23">
            <a:extLst>
              <a:ext uri="{FF2B5EF4-FFF2-40B4-BE49-F238E27FC236}">
                <a16:creationId xmlns:a16="http://schemas.microsoft.com/office/drawing/2014/main" id="{157C63BE-1682-6145-8445-78F27DC2FCF3}"/>
              </a:ext>
            </a:extLst>
          </p:cNvPr>
          <p:cNvSpPr/>
          <p:nvPr/>
        </p:nvSpPr>
        <p:spPr bwMode="auto">
          <a:xfrm>
            <a:off x="4333052" y="5358714"/>
            <a:ext cx="974705" cy="421592"/>
          </a:xfrm>
          <a:custGeom>
            <a:avLst/>
            <a:gdLst>
              <a:gd name="connsiteX0" fmla="*/ 0 w 1936866"/>
              <a:gd name="connsiteY0" fmla="*/ 282633 h 1496291"/>
              <a:gd name="connsiteX1" fmla="*/ 8313 w 1936866"/>
              <a:gd name="connsiteY1" fmla="*/ 1105593 h 1496291"/>
              <a:gd name="connsiteX2" fmla="*/ 822960 w 1936866"/>
              <a:gd name="connsiteY2" fmla="*/ 1496291 h 1496291"/>
              <a:gd name="connsiteX3" fmla="*/ 1936866 w 1936866"/>
              <a:gd name="connsiteY3" fmla="*/ 1197033 h 1496291"/>
              <a:gd name="connsiteX4" fmla="*/ 1928553 w 1936866"/>
              <a:gd name="connsiteY4" fmla="*/ 415636 h 1496291"/>
              <a:gd name="connsiteX5" fmla="*/ 1113906 w 1936866"/>
              <a:gd name="connsiteY5" fmla="*/ 0 h 1496291"/>
              <a:gd name="connsiteX6" fmla="*/ 0 w 1936866"/>
              <a:gd name="connsiteY6" fmla="*/ 282633 h 1496291"/>
              <a:gd name="connsiteX0" fmla="*/ 0 w 1952706"/>
              <a:gd name="connsiteY0" fmla="*/ 523360 h 1496291"/>
              <a:gd name="connsiteX1" fmla="*/ 24153 w 1952706"/>
              <a:gd name="connsiteY1" fmla="*/ 1105593 h 1496291"/>
              <a:gd name="connsiteX2" fmla="*/ 838800 w 1952706"/>
              <a:gd name="connsiteY2" fmla="*/ 1496291 h 1496291"/>
              <a:gd name="connsiteX3" fmla="*/ 1952706 w 1952706"/>
              <a:gd name="connsiteY3" fmla="*/ 1197033 h 1496291"/>
              <a:gd name="connsiteX4" fmla="*/ 1944393 w 1952706"/>
              <a:gd name="connsiteY4" fmla="*/ 415636 h 1496291"/>
              <a:gd name="connsiteX5" fmla="*/ 1129746 w 1952706"/>
              <a:gd name="connsiteY5" fmla="*/ 0 h 1496291"/>
              <a:gd name="connsiteX6" fmla="*/ 0 w 1952706"/>
              <a:gd name="connsiteY6" fmla="*/ 523360 h 1496291"/>
              <a:gd name="connsiteX0" fmla="*/ 0 w 1952706"/>
              <a:gd name="connsiteY0" fmla="*/ 496612 h 1469543"/>
              <a:gd name="connsiteX1" fmla="*/ 24153 w 1952706"/>
              <a:gd name="connsiteY1" fmla="*/ 1078845 h 1469543"/>
              <a:gd name="connsiteX2" fmla="*/ 838800 w 1952706"/>
              <a:gd name="connsiteY2" fmla="*/ 1469543 h 1469543"/>
              <a:gd name="connsiteX3" fmla="*/ 1952706 w 1952706"/>
              <a:gd name="connsiteY3" fmla="*/ 1170285 h 1469543"/>
              <a:gd name="connsiteX4" fmla="*/ 1944393 w 1952706"/>
              <a:gd name="connsiteY4" fmla="*/ 388888 h 1469543"/>
              <a:gd name="connsiteX5" fmla="*/ 1177270 w 1952706"/>
              <a:gd name="connsiteY5" fmla="*/ 0 h 1469543"/>
              <a:gd name="connsiteX6" fmla="*/ 0 w 1952706"/>
              <a:gd name="connsiteY6" fmla="*/ 496612 h 1469543"/>
              <a:gd name="connsiteX0" fmla="*/ 0 w 1960235"/>
              <a:gd name="connsiteY0" fmla="*/ 496612 h 1469543"/>
              <a:gd name="connsiteX1" fmla="*/ 24153 w 1960235"/>
              <a:gd name="connsiteY1" fmla="*/ 1078845 h 1469543"/>
              <a:gd name="connsiteX2" fmla="*/ 838800 w 1960235"/>
              <a:gd name="connsiteY2" fmla="*/ 1469543 h 1469543"/>
              <a:gd name="connsiteX3" fmla="*/ 1952706 w 1960235"/>
              <a:gd name="connsiteY3" fmla="*/ 1170285 h 1469543"/>
              <a:gd name="connsiteX4" fmla="*/ 1960235 w 1960235"/>
              <a:gd name="connsiteY4" fmla="*/ 576120 h 1469543"/>
              <a:gd name="connsiteX5" fmla="*/ 1177270 w 1960235"/>
              <a:gd name="connsiteY5" fmla="*/ 0 h 1469543"/>
              <a:gd name="connsiteX6" fmla="*/ 0 w 1960235"/>
              <a:gd name="connsiteY6" fmla="*/ 496612 h 146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0235" h="1469543">
                <a:moveTo>
                  <a:pt x="0" y="496612"/>
                </a:moveTo>
                <a:lnTo>
                  <a:pt x="24153" y="1078845"/>
                </a:lnTo>
                <a:lnTo>
                  <a:pt x="838800" y="1469543"/>
                </a:lnTo>
                <a:lnTo>
                  <a:pt x="1952706" y="1170285"/>
                </a:lnTo>
                <a:cubicBezTo>
                  <a:pt x="1955216" y="972230"/>
                  <a:pt x="1957725" y="774175"/>
                  <a:pt x="1960235" y="576120"/>
                </a:cubicBezTo>
                <a:lnTo>
                  <a:pt x="1177270" y="0"/>
                </a:lnTo>
                <a:lnTo>
                  <a:pt x="0" y="496612"/>
                </a:lnTo>
                <a:close/>
              </a:path>
            </a:pathLst>
          </a:custGeom>
          <a:solidFill>
            <a:schemeClr val="accent2">
              <a:alpha val="63529"/>
            </a:schemeClr>
          </a:solidFill>
          <a:ln>
            <a:noFill/>
            <a:headEnd/>
            <a:tailEnd/>
          </a:ln>
        </p:spPr>
        <p:style>
          <a:lnRef idx="1">
            <a:schemeClr val="accent1"/>
          </a:lnRef>
          <a:fillRef idx="2">
            <a:schemeClr val="accent1"/>
          </a:fillRef>
          <a:effectRef idx="1">
            <a:schemeClr val="accent1"/>
          </a:effectRef>
          <a:fontRef idx="minor">
            <a:schemeClr val="dk1"/>
          </a:fontRef>
        </p:style>
        <p:txBody>
          <a:bodyPr rtlCol="0" anchor="b">
            <a:prstTxWarp prst="textNoShape">
              <a:avLst/>
            </a:prstTxWarp>
          </a:bodyPr>
          <a:lstStyle/>
          <a:p>
            <a:pPr algn="ctr">
              <a:spcBef>
                <a:spcPct val="0"/>
              </a:spcBef>
            </a:pPr>
            <a:endParaRPr lang="en-US" sz="1600" dirty="0">
              <a:solidFill>
                <a:srgbClr val="000000"/>
              </a:solidFill>
            </a:endParaRPr>
          </a:p>
        </p:txBody>
      </p:sp>
      <p:sp>
        <p:nvSpPr>
          <p:cNvPr id="26" name="Freeform 25">
            <a:extLst>
              <a:ext uri="{FF2B5EF4-FFF2-40B4-BE49-F238E27FC236}">
                <a16:creationId xmlns:a16="http://schemas.microsoft.com/office/drawing/2014/main" id="{15FB9EE2-C6EC-7540-89F9-0463007B7271}"/>
              </a:ext>
            </a:extLst>
          </p:cNvPr>
          <p:cNvSpPr/>
          <p:nvPr/>
        </p:nvSpPr>
        <p:spPr bwMode="auto">
          <a:xfrm>
            <a:off x="6184078" y="5201362"/>
            <a:ext cx="961003" cy="483429"/>
          </a:xfrm>
          <a:custGeom>
            <a:avLst/>
            <a:gdLst>
              <a:gd name="connsiteX0" fmla="*/ 590204 w 1014153"/>
              <a:gd name="connsiteY0" fmla="*/ 0 h 523702"/>
              <a:gd name="connsiteX1" fmla="*/ 0 w 1014153"/>
              <a:gd name="connsiteY1" fmla="*/ 174567 h 523702"/>
              <a:gd name="connsiteX2" fmla="*/ 8313 w 1014153"/>
              <a:gd name="connsiteY2" fmla="*/ 365760 h 523702"/>
              <a:gd name="connsiteX3" fmla="*/ 415637 w 1014153"/>
              <a:gd name="connsiteY3" fmla="*/ 523702 h 523702"/>
              <a:gd name="connsiteX4" fmla="*/ 1014153 w 1014153"/>
              <a:gd name="connsiteY4" fmla="*/ 382386 h 523702"/>
              <a:gd name="connsiteX5" fmla="*/ 1005840 w 1014153"/>
              <a:gd name="connsiteY5" fmla="*/ 216131 h 523702"/>
              <a:gd name="connsiteX6" fmla="*/ 590204 w 1014153"/>
              <a:gd name="connsiteY6" fmla="*/ 0 h 523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153" h="523702">
                <a:moveTo>
                  <a:pt x="590204" y="0"/>
                </a:moveTo>
                <a:lnTo>
                  <a:pt x="0" y="174567"/>
                </a:lnTo>
                <a:lnTo>
                  <a:pt x="8313" y="365760"/>
                </a:lnTo>
                <a:lnTo>
                  <a:pt x="415637" y="523702"/>
                </a:lnTo>
                <a:lnTo>
                  <a:pt x="1014153" y="382386"/>
                </a:lnTo>
                <a:lnTo>
                  <a:pt x="1005840" y="216131"/>
                </a:lnTo>
                <a:lnTo>
                  <a:pt x="590204" y="0"/>
                </a:lnTo>
                <a:close/>
              </a:path>
            </a:pathLst>
          </a:custGeom>
          <a:solidFill>
            <a:srgbClr val="C0504D">
              <a:alpha val="61176"/>
            </a:srgbClr>
          </a:solidFill>
          <a:ln>
            <a:noFill/>
            <a:headEnd/>
            <a:tailEnd/>
          </a:ln>
        </p:spPr>
        <p:style>
          <a:lnRef idx="1">
            <a:schemeClr val="accent1"/>
          </a:lnRef>
          <a:fillRef idx="2">
            <a:schemeClr val="accent1"/>
          </a:fillRef>
          <a:effectRef idx="1">
            <a:schemeClr val="accent1"/>
          </a:effectRef>
          <a:fontRef idx="minor">
            <a:schemeClr val="dk1"/>
          </a:fontRef>
        </p:style>
        <p:txBody>
          <a:bodyPr rtlCol="0" anchor="b">
            <a:prstTxWarp prst="textNoShape">
              <a:avLst/>
            </a:prstTxWarp>
          </a:bodyPr>
          <a:lstStyle/>
          <a:p>
            <a:pPr algn="ctr">
              <a:spcBef>
                <a:spcPct val="0"/>
              </a:spcBef>
            </a:pPr>
            <a:endParaRPr lang="en-US" sz="1600" dirty="0">
              <a:solidFill>
                <a:srgbClr val="000000"/>
              </a:solidFill>
            </a:endParaRPr>
          </a:p>
        </p:txBody>
      </p:sp>
      <p:sp>
        <p:nvSpPr>
          <p:cNvPr id="28" name="Freeform 27">
            <a:extLst>
              <a:ext uri="{FF2B5EF4-FFF2-40B4-BE49-F238E27FC236}">
                <a16:creationId xmlns:a16="http://schemas.microsoft.com/office/drawing/2014/main" id="{647C3432-5450-C74C-AF54-90EF4B375BDD}"/>
              </a:ext>
            </a:extLst>
          </p:cNvPr>
          <p:cNvSpPr/>
          <p:nvPr/>
        </p:nvSpPr>
        <p:spPr bwMode="auto">
          <a:xfrm>
            <a:off x="2705984" y="5529871"/>
            <a:ext cx="984634" cy="422041"/>
          </a:xfrm>
          <a:custGeom>
            <a:avLst/>
            <a:gdLst>
              <a:gd name="connsiteX0" fmla="*/ 8313 w 1039091"/>
              <a:gd name="connsiteY0" fmla="*/ 241070 h 457200"/>
              <a:gd name="connsiteX1" fmla="*/ 465513 w 1039091"/>
              <a:gd name="connsiteY1" fmla="*/ 457200 h 457200"/>
              <a:gd name="connsiteX2" fmla="*/ 1039091 w 1039091"/>
              <a:gd name="connsiteY2" fmla="*/ 307571 h 457200"/>
              <a:gd name="connsiteX3" fmla="*/ 1039091 w 1039091"/>
              <a:gd name="connsiteY3" fmla="*/ 174568 h 457200"/>
              <a:gd name="connsiteX4" fmla="*/ 615142 w 1039091"/>
              <a:gd name="connsiteY4" fmla="*/ 0 h 457200"/>
              <a:gd name="connsiteX5" fmla="*/ 0 w 1039091"/>
              <a:gd name="connsiteY5" fmla="*/ 149630 h 457200"/>
              <a:gd name="connsiteX6" fmla="*/ 8313 w 1039091"/>
              <a:gd name="connsiteY6" fmla="*/ 24107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9091" h="457200">
                <a:moveTo>
                  <a:pt x="8313" y="241070"/>
                </a:moveTo>
                <a:lnTo>
                  <a:pt x="465513" y="457200"/>
                </a:lnTo>
                <a:lnTo>
                  <a:pt x="1039091" y="307571"/>
                </a:lnTo>
                <a:lnTo>
                  <a:pt x="1039091" y="174568"/>
                </a:lnTo>
                <a:lnTo>
                  <a:pt x="615142" y="0"/>
                </a:lnTo>
                <a:lnTo>
                  <a:pt x="0" y="149630"/>
                </a:lnTo>
                <a:lnTo>
                  <a:pt x="8313" y="241070"/>
                </a:lnTo>
                <a:close/>
              </a:path>
            </a:pathLst>
          </a:custGeom>
          <a:solidFill>
            <a:srgbClr val="C0504D">
              <a:alpha val="63137"/>
            </a:srgbClr>
          </a:solidFill>
          <a:ln>
            <a:noFill/>
            <a:headEnd/>
            <a:tailEnd/>
          </a:ln>
        </p:spPr>
        <p:style>
          <a:lnRef idx="1">
            <a:schemeClr val="accent1"/>
          </a:lnRef>
          <a:fillRef idx="2">
            <a:schemeClr val="accent1"/>
          </a:fillRef>
          <a:effectRef idx="1">
            <a:schemeClr val="accent1"/>
          </a:effectRef>
          <a:fontRef idx="minor">
            <a:schemeClr val="dk1"/>
          </a:fontRef>
        </p:style>
        <p:txBody>
          <a:bodyPr rtlCol="0" anchor="b">
            <a:prstTxWarp prst="textNoShape">
              <a:avLst/>
            </a:prstTxWarp>
          </a:bodyPr>
          <a:lstStyle/>
          <a:p>
            <a:pPr algn="ctr">
              <a:spcBef>
                <a:spcPct val="0"/>
              </a:spcBef>
            </a:pPr>
            <a:endParaRPr lang="en-US" sz="1600" dirty="0">
              <a:solidFill>
                <a:srgbClr val="000000"/>
              </a:solidFill>
            </a:endParaRPr>
          </a:p>
        </p:txBody>
      </p:sp>
      <p:sp>
        <p:nvSpPr>
          <p:cNvPr id="29" name="Freeform 28">
            <a:extLst>
              <a:ext uri="{FF2B5EF4-FFF2-40B4-BE49-F238E27FC236}">
                <a16:creationId xmlns:a16="http://schemas.microsoft.com/office/drawing/2014/main" id="{355F1AE2-3770-BE4B-AABC-0C0E975A288B}"/>
              </a:ext>
            </a:extLst>
          </p:cNvPr>
          <p:cNvSpPr/>
          <p:nvPr/>
        </p:nvSpPr>
        <p:spPr bwMode="auto">
          <a:xfrm>
            <a:off x="831281" y="5629977"/>
            <a:ext cx="961003" cy="445063"/>
          </a:xfrm>
          <a:custGeom>
            <a:avLst/>
            <a:gdLst>
              <a:gd name="connsiteX0" fmla="*/ 8313 w 1014153"/>
              <a:gd name="connsiteY0" fmla="*/ 257695 h 482139"/>
              <a:gd name="connsiteX1" fmla="*/ 448887 w 1014153"/>
              <a:gd name="connsiteY1" fmla="*/ 482139 h 482139"/>
              <a:gd name="connsiteX2" fmla="*/ 1014153 w 1014153"/>
              <a:gd name="connsiteY2" fmla="*/ 315884 h 482139"/>
              <a:gd name="connsiteX3" fmla="*/ 1014153 w 1014153"/>
              <a:gd name="connsiteY3" fmla="*/ 191193 h 482139"/>
              <a:gd name="connsiteX4" fmla="*/ 598516 w 1014153"/>
              <a:gd name="connsiteY4" fmla="*/ 0 h 482139"/>
              <a:gd name="connsiteX5" fmla="*/ 0 w 1014153"/>
              <a:gd name="connsiteY5" fmla="*/ 149629 h 482139"/>
              <a:gd name="connsiteX6" fmla="*/ 8313 w 1014153"/>
              <a:gd name="connsiteY6" fmla="*/ 257695 h 48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153" h="482139">
                <a:moveTo>
                  <a:pt x="8313" y="257695"/>
                </a:moveTo>
                <a:lnTo>
                  <a:pt x="448887" y="482139"/>
                </a:lnTo>
                <a:lnTo>
                  <a:pt x="1014153" y="315884"/>
                </a:lnTo>
                <a:lnTo>
                  <a:pt x="1014153" y="191193"/>
                </a:lnTo>
                <a:lnTo>
                  <a:pt x="598516" y="0"/>
                </a:lnTo>
                <a:lnTo>
                  <a:pt x="0" y="149629"/>
                </a:lnTo>
                <a:lnTo>
                  <a:pt x="8313" y="257695"/>
                </a:lnTo>
                <a:close/>
              </a:path>
            </a:pathLst>
          </a:custGeom>
          <a:solidFill>
            <a:srgbClr val="C0504D">
              <a:alpha val="65490"/>
            </a:srgbClr>
          </a:solidFill>
          <a:ln>
            <a:noFill/>
            <a:headEnd/>
            <a:tailEnd/>
          </a:ln>
        </p:spPr>
        <p:style>
          <a:lnRef idx="1">
            <a:schemeClr val="accent1"/>
          </a:lnRef>
          <a:fillRef idx="2">
            <a:schemeClr val="accent1"/>
          </a:fillRef>
          <a:effectRef idx="1">
            <a:schemeClr val="accent1"/>
          </a:effectRef>
          <a:fontRef idx="minor">
            <a:schemeClr val="dk1"/>
          </a:fontRef>
        </p:style>
        <p:txBody>
          <a:bodyPr rtlCol="0" anchor="b">
            <a:prstTxWarp prst="textNoShape">
              <a:avLst/>
            </a:prstTxWarp>
          </a:bodyPr>
          <a:lstStyle/>
          <a:p>
            <a:pPr algn="ctr">
              <a:spcBef>
                <a:spcPct val="0"/>
              </a:spcBef>
            </a:pPr>
            <a:endParaRPr lang="en-US" sz="1600" dirty="0">
              <a:solidFill>
                <a:srgbClr val="000000"/>
              </a:solidFill>
            </a:endParaRPr>
          </a:p>
        </p:txBody>
      </p:sp>
      <p:sp>
        <p:nvSpPr>
          <p:cNvPr id="5" name="Content Placeholder 4">
            <a:extLst>
              <a:ext uri="{FF2B5EF4-FFF2-40B4-BE49-F238E27FC236}">
                <a16:creationId xmlns:a16="http://schemas.microsoft.com/office/drawing/2014/main" id="{ECBA696E-F64D-C542-8347-639EF2ED6558}"/>
              </a:ext>
            </a:extLst>
          </p:cNvPr>
          <p:cNvSpPr>
            <a:spLocks noGrp="1"/>
          </p:cNvSpPr>
          <p:nvPr>
            <p:ph idx="1"/>
          </p:nvPr>
        </p:nvSpPr>
        <p:spPr>
          <a:xfrm>
            <a:off x="229069" y="1054450"/>
            <a:ext cx="6000416" cy="1770338"/>
          </a:xfrm>
        </p:spPr>
        <p:txBody>
          <a:bodyPr/>
          <a:lstStyle/>
          <a:p>
            <a:pPr defTabSz="914400">
              <a:spcAft>
                <a:spcPts val="0"/>
              </a:spcAft>
            </a:pPr>
            <a:r>
              <a:rPr lang="en-US" dirty="0"/>
              <a:t>Key idea: Convolution is like a stencil</a:t>
            </a:r>
          </a:p>
          <a:p>
            <a:pPr lvl="1" defTabSz="914400">
              <a:spcAft>
                <a:spcPts val="0"/>
              </a:spcAft>
            </a:pPr>
            <a:r>
              <a:rPr lang="en-US" dirty="0"/>
              <a:t>Static compute graph</a:t>
            </a:r>
          </a:p>
          <a:p>
            <a:pPr lvl="1" defTabSz="914400">
              <a:spcAft>
                <a:spcPts val="0"/>
              </a:spcAft>
            </a:pPr>
            <a:r>
              <a:rPr lang="en-US" dirty="0"/>
              <a:t>Partition data spatially</a:t>
            </a:r>
          </a:p>
          <a:p>
            <a:pPr lvl="1" defTabSz="914400">
              <a:spcAft>
                <a:spcPts val="0"/>
              </a:spcAft>
            </a:pPr>
            <a:r>
              <a:rPr lang="en-US" dirty="0"/>
              <a:t>Halo exchange provides strong scaling</a:t>
            </a:r>
          </a:p>
          <a:p>
            <a:pPr>
              <a:spcAft>
                <a:spcPts val="0"/>
              </a:spcAft>
            </a:pPr>
            <a:endParaRPr lang="en-US" sz="2400" dirty="0"/>
          </a:p>
        </p:txBody>
      </p:sp>
      <p:pic>
        <p:nvPicPr>
          <p:cNvPr id="17" name="Picture 16">
            <a:extLst>
              <a:ext uri="{FF2B5EF4-FFF2-40B4-BE49-F238E27FC236}">
                <a16:creationId xmlns:a16="http://schemas.microsoft.com/office/drawing/2014/main" id="{74E7DFEF-FAEA-8F47-8350-B1C9899EDD54}"/>
              </a:ext>
            </a:extLst>
          </p:cNvPr>
          <p:cNvPicPr>
            <a:picLocks noChangeAspect="1"/>
          </p:cNvPicPr>
          <p:nvPr/>
        </p:nvPicPr>
        <p:blipFill>
          <a:blip r:embed="rId5"/>
          <a:stretch>
            <a:fillRect/>
          </a:stretch>
        </p:blipFill>
        <p:spPr>
          <a:xfrm>
            <a:off x="8046115" y="3073930"/>
            <a:ext cx="3886200" cy="3222102"/>
          </a:xfrm>
          <a:prstGeom prst="rect">
            <a:avLst/>
          </a:prstGeom>
          <a:solidFill>
            <a:schemeClr val="bg1"/>
          </a:solidFill>
        </p:spPr>
      </p:pic>
    </p:spTree>
    <p:extLst>
      <p:ext uri="{BB962C8B-B14F-4D97-AF65-F5344CB8AC3E}">
        <p14:creationId xmlns:p14="http://schemas.microsoft.com/office/powerpoint/2010/main" val="2874296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26" grpId="0" animBg="1"/>
      <p:bldP spid="28" grpId="0" animBg="1"/>
      <p:bldP spid="2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F19A00-DFAB-CE47-8027-FAA411E4412B}"/>
              </a:ext>
            </a:extLst>
          </p:cNvPr>
          <p:cNvSpPr>
            <a:spLocks noGrp="1"/>
          </p:cNvSpPr>
          <p:nvPr>
            <p:ph type="title"/>
          </p:nvPr>
        </p:nvSpPr>
        <p:spPr/>
        <p:txBody>
          <a:bodyPr/>
          <a:lstStyle/>
          <a:p>
            <a:pPr>
              <a:tabLst>
                <a:tab pos="3810000" algn="l"/>
              </a:tabLst>
            </a:pPr>
            <a:r>
              <a:rPr lang="en-US" dirty="0"/>
              <a:t>Scalable Deep Learning Provides 10x Improved Prediction Accuracy with Large Samples</a:t>
            </a:r>
          </a:p>
        </p:txBody>
      </p:sp>
      <p:pic>
        <p:nvPicPr>
          <p:cNvPr id="7" name="Picture 6">
            <a:extLst>
              <a:ext uri="{FF2B5EF4-FFF2-40B4-BE49-F238E27FC236}">
                <a16:creationId xmlns:a16="http://schemas.microsoft.com/office/drawing/2014/main" id="{F45A91CC-3887-6A48-A870-E4B2F524FCB8}"/>
              </a:ext>
            </a:extLst>
          </p:cNvPr>
          <p:cNvPicPr>
            <a:picLocks noChangeAspect="1"/>
          </p:cNvPicPr>
          <p:nvPr/>
        </p:nvPicPr>
        <p:blipFill rotWithShape="1">
          <a:blip r:embed="rId3"/>
          <a:srcRect l="2650" r="4581"/>
          <a:stretch/>
        </p:blipFill>
        <p:spPr>
          <a:xfrm>
            <a:off x="8471501" y="1373656"/>
            <a:ext cx="3600000" cy="3326250"/>
          </a:xfrm>
          <a:prstGeom prst="rect">
            <a:avLst/>
          </a:prstGeom>
        </p:spPr>
      </p:pic>
      <p:sp>
        <p:nvSpPr>
          <p:cNvPr id="8" name="TextBox 7">
            <a:extLst>
              <a:ext uri="{FF2B5EF4-FFF2-40B4-BE49-F238E27FC236}">
                <a16:creationId xmlns:a16="http://schemas.microsoft.com/office/drawing/2014/main" id="{37021C2A-D6BC-7E40-831A-3FE115327511}"/>
              </a:ext>
            </a:extLst>
          </p:cNvPr>
          <p:cNvSpPr txBox="1"/>
          <p:nvPr/>
        </p:nvSpPr>
        <p:spPr>
          <a:xfrm>
            <a:off x="5233241" y="4906772"/>
            <a:ext cx="6615859" cy="1661993"/>
          </a:xfrm>
          <a:prstGeom prst="rect">
            <a:avLst/>
          </a:prstGeom>
          <a:noFill/>
        </p:spPr>
        <p:txBody>
          <a:bodyPr wrap="square" rtlCol="0">
            <a:spAutoFit/>
          </a:bodyPr>
          <a:lstStyle/>
          <a:p>
            <a:pPr marL="285750" indent="-285750">
              <a:buFont typeface="Arial" panose="020B0604020202020204" pitchFamily="34" charset="0"/>
              <a:buChar char="•"/>
            </a:pPr>
            <a:r>
              <a:rPr lang="en-US" dirty="0"/>
              <a:t>Data set: cosmoUniverse_2019_05_4pare</a:t>
            </a:r>
          </a:p>
          <a:p>
            <a:pPr marL="742950" lvl="1" indent="-285750">
              <a:buFont typeface="Arial" panose="020B0604020202020204" pitchFamily="34" charset="0"/>
              <a:buChar char="•"/>
            </a:pPr>
            <a:r>
              <a:rPr lang="en-US" sz="1600" dirty="0">
                <a:hlinkClick r:id="rId4"/>
              </a:rPr>
              <a:t>https://petreldata.net/exalearn/</a:t>
            </a:r>
            <a:r>
              <a:rPr lang="en-US" sz="1600" dirty="0"/>
              <a:t> </a:t>
            </a:r>
          </a:p>
          <a:p>
            <a:pPr marL="742950" lvl="1" indent="-285750">
              <a:buFont typeface="Arial" panose="020B0604020202020204" pitchFamily="34" charset="0"/>
              <a:buChar char="•"/>
            </a:pPr>
            <a:r>
              <a:rPr lang="en-US" sz="1600" dirty="0">
                <a:hlinkClick r:id="rId5"/>
              </a:rPr>
              <a:t>https://portal.nersc.gov/project/m3363/cosmoUniverse_2019_05_4parE</a:t>
            </a:r>
            <a:endParaRPr lang="en-US" sz="1600" dirty="0"/>
          </a:p>
          <a:p>
            <a:pPr marL="285750" indent="-285750">
              <a:buFont typeface="Arial" panose="020B0604020202020204" pitchFamily="34" charset="0"/>
              <a:buChar char="•"/>
            </a:pPr>
            <a:r>
              <a:rPr lang="en-US" dirty="0"/>
              <a:t>CosmoFlow model [Mathuriya18] + batchnorm</a:t>
            </a:r>
          </a:p>
          <a:p>
            <a:pPr marL="285750" indent="-285750">
              <a:buFont typeface="Arial" panose="020B0604020202020204" pitchFamily="34" charset="0"/>
              <a:buChar char="•"/>
            </a:pPr>
            <a:r>
              <a:rPr lang="en-US" dirty="0"/>
              <a:t>Prediction of Omega_m</a:t>
            </a:r>
          </a:p>
        </p:txBody>
      </p:sp>
      <p:pic>
        <p:nvPicPr>
          <p:cNvPr id="6" name="Picture 5">
            <a:extLst>
              <a:ext uri="{FF2B5EF4-FFF2-40B4-BE49-F238E27FC236}">
                <a16:creationId xmlns:a16="http://schemas.microsoft.com/office/drawing/2014/main" id="{6D2209BF-1594-0C41-B8F0-D5B85AB8EAF7}"/>
              </a:ext>
            </a:extLst>
          </p:cNvPr>
          <p:cNvPicPr>
            <a:picLocks noChangeAspect="1"/>
          </p:cNvPicPr>
          <p:nvPr/>
        </p:nvPicPr>
        <p:blipFill rotWithShape="1">
          <a:blip r:embed="rId6"/>
          <a:srcRect l="2674" r="4845" b="1039"/>
          <a:stretch/>
        </p:blipFill>
        <p:spPr>
          <a:xfrm>
            <a:off x="4842673" y="1360001"/>
            <a:ext cx="3600000" cy="3329770"/>
          </a:xfrm>
          <a:prstGeom prst="rect">
            <a:avLst/>
          </a:prstGeom>
        </p:spPr>
      </p:pic>
      <p:sp>
        <p:nvSpPr>
          <p:cNvPr id="12" name="Preparation 11">
            <a:extLst>
              <a:ext uri="{FF2B5EF4-FFF2-40B4-BE49-F238E27FC236}">
                <a16:creationId xmlns:a16="http://schemas.microsoft.com/office/drawing/2014/main" id="{61B6CBDF-C91C-7D4A-8155-B33A45266DAC}"/>
              </a:ext>
            </a:extLst>
          </p:cNvPr>
          <p:cNvSpPr/>
          <p:nvPr/>
        </p:nvSpPr>
        <p:spPr bwMode="auto">
          <a:xfrm>
            <a:off x="356850" y="1389585"/>
            <a:ext cx="2780620" cy="738321"/>
          </a:xfrm>
          <a:prstGeom prst="flowChartPreparation">
            <a:avLst/>
          </a:prstGeom>
          <a:ln>
            <a:headEnd/>
            <a:tailEnd/>
          </a:ln>
        </p:spPr>
        <p:style>
          <a:lnRef idx="1">
            <a:schemeClr val="accent1"/>
          </a:lnRef>
          <a:fillRef idx="3">
            <a:schemeClr val="accent1"/>
          </a:fillRef>
          <a:effectRef idx="2">
            <a:schemeClr val="accent1"/>
          </a:effectRef>
          <a:fontRef idx="minor">
            <a:schemeClr val="lt1"/>
          </a:fontRef>
        </p:style>
        <p:txBody>
          <a:bodyPr rtlCol="0" anchor="ctr">
            <a:prstTxWarp prst="textNoShape">
              <a:avLst/>
            </a:prstTxWarp>
          </a:bodyPr>
          <a:lstStyle/>
          <a:p>
            <a:pPr algn="ctr">
              <a:spcBef>
                <a:spcPct val="0"/>
              </a:spcBef>
            </a:pPr>
            <a:r>
              <a:rPr lang="en-US" dirty="0">
                <a:solidFill>
                  <a:schemeClr val="bg1"/>
                </a:solidFill>
              </a:rPr>
              <a:t>Cosmological Simulation</a:t>
            </a:r>
          </a:p>
        </p:txBody>
      </p:sp>
      <p:grpSp>
        <p:nvGrpSpPr>
          <p:cNvPr id="19" name="Group 18">
            <a:extLst>
              <a:ext uri="{FF2B5EF4-FFF2-40B4-BE49-F238E27FC236}">
                <a16:creationId xmlns:a16="http://schemas.microsoft.com/office/drawing/2014/main" id="{FE6CFB19-21FB-384A-9554-93462CB37CC4}"/>
              </a:ext>
            </a:extLst>
          </p:cNvPr>
          <p:cNvGrpSpPr/>
          <p:nvPr/>
        </p:nvGrpSpPr>
        <p:grpSpPr>
          <a:xfrm>
            <a:off x="582993" y="2473129"/>
            <a:ext cx="2360005" cy="2125865"/>
            <a:chOff x="531636" y="2533895"/>
            <a:chExt cx="2360005" cy="2125865"/>
          </a:xfrm>
        </p:grpSpPr>
        <p:pic>
          <p:nvPicPr>
            <p:cNvPr id="11" name="Picture 10">
              <a:extLst>
                <a:ext uri="{FF2B5EF4-FFF2-40B4-BE49-F238E27FC236}">
                  <a16:creationId xmlns:a16="http://schemas.microsoft.com/office/drawing/2014/main" id="{482ECDB5-4784-124C-9683-918C5E3723AA}"/>
                </a:ext>
              </a:extLst>
            </p:cNvPr>
            <p:cNvPicPr>
              <a:picLocks noChangeAspect="1"/>
            </p:cNvPicPr>
            <p:nvPr/>
          </p:nvPicPr>
          <p:blipFill>
            <a:blip r:embed="rId7"/>
            <a:stretch>
              <a:fillRect/>
            </a:stretch>
          </p:blipFill>
          <p:spPr>
            <a:xfrm>
              <a:off x="688793" y="2533895"/>
              <a:ext cx="2045691" cy="1756533"/>
            </a:xfrm>
            <a:prstGeom prst="rect">
              <a:avLst/>
            </a:prstGeom>
          </p:spPr>
        </p:pic>
        <p:sp>
          <p:nvSpPr>
            <p:cNvPr id="14" name="TextBox 13">
              <a:extLst>
                <a:ext uri="{FF2B5EF4-FFF2-40B4-BE49-F238E27FC236}">
                  <a16:creationId xmlns:a16="http://schemas.microsoft.com/office/drawing/2014/main" id="{46886A67-1B79-C146-822B-08A7D6C17856}"/>
                </a:ext>
              </a:extLst>
            </p:cNvPr>
            <p:cNvSpPr txBox="1"/>
            <p:nvPr/>
          </p:nvSpPr>
          <p:spPr>
            <a:xfrm>
              <a:off x="531636" y="4290428"/>
              <a:ext cx="2360005" cy="369332"/>
            </a:xfrm>
            <a:prstGeom prst="rect">
              <a:avLst/>
            </a:prstGeom>
            <a:noFill/>
          </p:spPr>
          <p:txBody>
            <a:bodyPr wrap="none" rtlCol="0">
              <a:spAutoFit/>
            </a:bodyPr>
            <a:lstStyle/>
            <a:p>
              <a:r>
                <a:rPr lang="en-US" dirty="0"/>
                <a:t>512^3 training samples</a:t>
              </a:r>
            </a:p>
          </p:txBody>
        </p:sp>
      </p:grpSp>
      <p:grpSp>
        <p:nvGrpSpPr>
          <p:cNvPr id="20" name="Group 19">
            <a:extLst>
              <a:ext uri="{FF2B5EF4-FFF2-40B4-BE49-F238E27FC236}">
                <a16:creationId xmlns:a16="http://schemas.microsoft.com/office/drawing/2014/main" id="{77B4CE01-F569-4D40-BC39-81E54BA22FCE}"/>
              </a:ext>
            </a:extLst>
          </p:cNvPr>
          <p:cNvGrpSpPr/>
          <p:nvPr/>
        </p:nvGrpSpPr>
        <p:grpSpPr>
          <a:xfrm>
            <a:off x="388520" y="4944217"/>
            <a:ext cx="2748950" cy="1222494"/>
            <a:chOff x="395167" y="4944217"/>
            <a:chExt cx="2748950" cy="1222494"/>
          </a:xfrm>
        </p:grpSpPr>
        <p:sp>
          <p:nvSpPr>
            <p:cNvPr id="2" name="TextBox 1">
              <a:extLst>
                <a:ext uri="{FF2B5EF4-FFF2-40B4-BE49-F238E27FC236}">
                  <a16:creationId xmlns:a16="http://schemas.microsoft.com/office/drawing/2014/main" id="{75286B75-77E2-8A45-9732-48AA4433275D}"/>
                </a:ext>
              </a:extLst>
            </p:cNvPr>
            <p:cNvSpPr txBox="1"/>
            <p:nvPr/>
          </p:nvSpPr>
          <p:spPr>
            <a:xfrm>
              <a:off x="717642" y="5797379"/>
              <a:ext cx="2138727" cy="369332"/>
            </a:xfrm>
            <a:prstGeom prst="rect">
              <a:avLst/>
            </a:prstGeom>
            <a:noFill/>
          </p:spPr>
          <p:txBody>
            <a:bodyPr wrap="none" rtlCol="0">
              <a:spAutoFit/>
            </a:bodyPr>
            <a:lstStyle/>
            <a:p>
              <a:r>
                <a:rPr lang="en-US" dirty="0"/>
                <a:t>128^3 split samples  </a:t>
              </a:r>
            </a:p>
          </p:txBody>
        </p:sp>
        <p:grpSp>
          <p:nvGrpSpPr>
            <p:cNvPr id="18" name="Group 17">
              <a:extLst>
                <a:ext uri="{FF2B5EF4-FFF2-40B4-BE49-F238E27FC236}">
                  <a16:creationId xmlns:a16="http://schemas.microsoft.com/office/drawing/2014/main" id="{85F9B467-E3C5-7849-9078-8EF4C740DDAB}"/>
                </a:ext>
              </a:extLst>
            </p:cNvPr>
            <p:cNvGrpSpPr/>
            <p:nvPr/>
          </p:nvGrpSpPr>
          <p:grpSpPr>
            <a:xfrm>
              <a:off x="395167" y="4944217"/>
              <a:ext cx="2748950" cy="856012"/>
              <a:chOff x="395167" y="4944217"/>
              <a:chExt cx="2748950" cy="856012"/>
            </a:xfrm>
          </p:grpSpPr>
          <p:pic>
            <p:nvPicPr>
              <p:cNvPr id="53" name="Picture 52">
                <a:extLst>
                  <a:ext uri="{FF2B5EF4-FFF2-40B4-BE49-F238E27FC236}">
                    <a16:creationId xmlns:a16="http://schemas.microsoft.com/office/drawing/2014/main" id="{BF5BB010-C973-5B40-BBDA-17B50D06425F}"/>
                  </a:ext>
                </a:extLst>
              </p:cNvPr>
              <p:cNvPicPr>
                <a:picLocks noChangeAspect="1"/>
              </p:cNvPicPr>
              <p:nvPr/>
            </p:nvPicPr>
            <p:blipFill>
              <a:blip r:embed="rId7"/>
              <a:stretch>
                <a:fillRect/>
              </a:stretch>
            </p:blipFill>
            <p:spPr>
              <a:xfrm>
                <a:off x="395167" y="4944217"/>
                <a:ext cx="996930" cy="856012"/>
              </a:xfrm>
              <a:prstGeom prst="rect">
                <a:avLst/>
              </a:prstGeom>
            </p:spPr>
          </p:pic>
          <p:pic>
            <p:nvPicPr>
              <p:cNvPr id="120" name="Picture 119">
                <a:extLst>
                  <a:ext uri="{FF2B5EF4-FFF2-40B4-BE49-F238E27FC236}">
                    <a16:creationId xmlns:a16="http://schemas.microsoft.com/office/drawing/2014/main" id="{BF26C05E-9C4E-9D4D-B19A-7F1F648BAC10}"/>
                  </a:ext>
                </a:extLst>
              </p:cNvPr>
              <p:cNvPicPr>
                <a:picLocks noChangeAspect="1"/>
              </p:cNvPicPr>
              <p:nvPr/>
            </p:nvPicPr>
            <p:blipFill>
              <a:blip r:embed="rId7"/>
              <a:stretch>
                <a:fillRect/>
              </a:stretch>
            </p:blipFill>
            <p:spPr>
              <a:xfrm>
                <a:off x="2147187" y="4944217"/>
                <a:ext cx="996930" cy="856012"/>
              </a:xfrm>
              <a:prstGeom prst="rect">
                <a:avLst/>
              </a:prstGeom>
            </p:spPr>
          </p:pic>
          <p:pic>
            <p:nvPicPr>
              <p:cNvPr id="121" name="Picture 120">
                <a:extLst>
                  <a:ext uri="{FF2B5EF4-FFF2-40B4-BE49-F238E27FC236}">
                    <a16:creationId xmlns:a16="http://schemas.microsoft.com/office/drawing/2014/main" id="{6140D79B-5F7B-9744-8D62-F790B13DB33C}"/>
                  </a:ext>
                </a:extLst>
              </p:cNvPr>
              <p:cNvPicPr>
                <a:picLocks noChangeAspect="1"/>
              </p:cNvPicPr>
              <p:nvPr/>
            </p:nvPicPr>
            <p:blipFill>
              <a:blip r:embed="rId7"/>
              <a:stretch>
                <a:fillRect/>
              </a:stretch>
            </p:blipFill>
            <p:spPr>
              <a:xfrm>
                <a:off x="1271177" y="4944217"/>
                <a:ext cx="996930" cy="856012"/>
              </a:xfrm>
              <a:prstGeom prst="rect">
                <a:avLst/>
              </a:prstGeom>
            </p:spPr>
          </p:pic>
        </p:grpSp>
      </p:grpSp>
      <p:sp>
        <p:nvSpPr>
          <p:cNvPr id="17" name="Down Arrow 16">
            <a:extLst>
              <a:ext uri="{FF2B5EF4-FFF2-40B4-BE49-F238E27FC236}">
                <a16:creationId xmlns:a16="http://schemas.microsoft.com/office/drawing/2014/main" id="{EA41F31D-74E4-C641-AE33-EA1E27C2B3EC}"/>
              </a:ext>
            </a:extLst>
          </p:cNvPr>
          <p:cNvSpPr/>
          <p:nvPr/>
        </p:nvSpPr>
        <p:spPr bwMode="auto">
          <a:xfrm>
            <a:off x="1335322" y="2201246"/>
            <a:ext cx="855346" cy="222187"/>
          </a:xfrm>
          <a:prstGeom prst="downArrow">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lin ang="16200000" scaled="1"/>
            <a:tileRect/>
          </a:gradFill>
          <a:ln>
            <a:solidFill>
              <a:schemeClr val="accent1">
                <a:lumMod val="75000"/>
              </a:schemeClr>
            </a:solidFill>
            <a:headEnd/>
            <a:tailEnd/>
          </a:ln>
        </p:spPr>
        <p:style>
          <a:lnRef idx="1">
            <a:schemeClr val="accent1"/>
          </a:lnRef>
          <a:fillRef idx="2">
            <a:schemeClr val="accent1"/>
          </a:fillRef>
          <a:effectRef idx="1">
            <a:schemeClr val="accent1"/>
          </a:effectRef>
          <a:fontRef idx="minor">
            <a:schemeClr val="dk1"/>
          </a:fontRef>
        </p:style>
        <p:txBody>
          <a:bodyPr rtlCol="0" anchor="b">
            <a:prstTxWarp prst="textNoShape">
              <a:avLst/>
            </a:prstTxWarp>
          </a:bodyPr>
          <a:lstStyle/>
          <a:p>
            <a:pPr algn="ctr">
              <a:spcBef>
                <a:spcPct val="0"/>
              </a:spcBef>
            </a:pPr>
            <a:endParaRPr lang="en-US" sz="1600" dirty="0">
              <a:solidFill>
                <a:srgbClr val="000000"/>
              </a:solidFill>
            </a:endParaRPr>
          </a:p>
        </p:txBody>
      </p:sp>
      <p:sp>
        <p:nvSpPr>
          <p:cNvPr id="124" name="Down Arrow 123">
            <a:extLst>
              <a:ext uri="{FF2B5EF4-FFF2-40B4-BE49-F238E27FC236}">
                <a16:creationId xmlns:a16="http://schemas.microsoft.com/office/drawing/2014/main" id="{DD77388C-2EC1-2140-B738-59DE628CC254}"/>
              </a:ext>
            </a:extLst>
          </p:cNvPr>
          <p:cNvSpPr/>
          <p:nvPr/>
        </p:nvSpPr>
        <p:spPr bwMode="auto">
          <a:xfrm>
            <a:off x="1335322" y="4574885"/>
            <a:ext cx="855346" cy="246297"/>
          </a:xfrm>
          <a:prstGeom prst="downArrow">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lin ang="16200000" scaled="1"/>
            <a:tileRect/>
          </a:gradFill>
          <a:ln>
            <a:solidFill>
              <a:schemeClr val="accent1">
                <a:lumMod val="75000"/>
              </a:schemeClr>
            </a:solidFill>
            <a:headEnd/>
            <a:tailEnd/>
          </a:ln>
        </p:spPr>
        <p:style>
          <a:lnRef idx="1">
            <a:schemeClr val="accent1"/>
          </a:lnRef>
          <a:fillRef idx="2">
            <a:schemeClr val="accent1"/>
          </a:fillRef>
          <a:effectRef idx="1">
            <a:schemeClr val="accent1"/>
          </a:effectRef>
          <a:fontRef idx="minor">
            <a:schemeClr val="dk1"/>
          </a:fontRef>
        </p:style>
        <p:txBody>
          <a:bodyPr rtlCol="0" anchor="b">
            <a:prstTxWarp prst="textNoShape">
              <a:avLst/>
            </a:prstTxWarp>
          </a:bodyPr>
          <a:lstStyle/>
          <a:p>
            <a:pPr algn="ctr">
              <a:spcBef>
                <a:spcPct val="0"/>
              </a:spcBef>
            </a:pPr>
            <a:endParaRPr lang="en-US" sz="1600" dirty="0">
              <a:solidFill>
                <a:srgbClr val="000000"/>
              </a:solidFill>
            </a:endParaRPr>
          </a:p>
        </p:txBody>
      </p:sp>
      <p:pic>
        <p:nvPicPr>
          <p:cNvPr id="22" name="Graphic 21">
            <a:extLst>
              <a:ext uri="{FF2B5EF4-FFF2-40B4-BE49-F238E27FC236}">
                <a16:creationId xmlns:a16="http://schemas.microsoft.com/office/drawing/2014/main" id="{8E97D0CC-F960-B848-9DE7-469A19A411F9}"/>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43768" t="26992" r="39105" b="30846"/>
          <a:stretch/>
        </p:blipFill>
        <p:spPr>
          <a:xfrm>
            <a:off x="3565911" y="2390159"/>
            <a:ext cx="1410395" cy="1922470"/>
          </a:xfrm>
          <a:prstGeom prst="rect">
            <a:avLst/>
          </a:prstGeom>
        </p:spPr>
      </p:pic>
      <p:sp>
        <p:nvSpPr>
          <p:cNvPr id="23" name="Right Arrow 22">
            <a:extLst>
              <a:ext uri="{FF2B5EF4-FFF2-40B4-BE49-F238E27FC236}">
                <a16:creationId xmlns:a16="http://schemas.microsoft.com/office/drawing/2014/main" id="{B82B3ECC-CC82-0E46-B879-4BFDE6DD73E8}"/>
              </a:ext>
            </a:extLst>
          </p:cNvPr>
          <p:cNvSpPr/>
          <p:nvPr/>
        </p:nvSpPr>
        <p:spPr bwMode="auto">
          <a:xfrm>
            <a:off x="3208604" y="3030672"/>
            <a:ext cx="244197" cy="641445"/>
          </a:xfrm>
          <a:prstGeom prst="rightArrow">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lin ang="16200000" scaled="1"/>
            <a:tileRect/>
          </a:gradFill>
          <a:ln>
            <a:solidFill>
              <a:schemeClr val="accent1">
                <a:lumMod val="75000"/>
              </a:schemeClr>
            </a:solidFill>
            <a:headEnd/>
            <a:tailEnd/>
          </a:ln>
        </p:spPr>
        <p:style>
          <a:lnRef idx="1">
            <a:schemeClr val="accent1"/>
          </a:lnRef>
          <a:fillRef idx="2">
            <a:schemeClr val="accent1"/>
          </a:fillRef>
          <a:effectRef idx="1">
            <a:schemeClr val="accent1"/>
          </a:effectRef>
          <a:fontRef idx="minor">
            <a:schemeClr val="dk1"/>
          </a:fontRef>
        </p:style>
        <p:txBody>
          <a:bodyPr rtlCol="0" anchor="b">
            <a:prstTxWarp prst="textNoShape">
              <a:avLst/>
            </a:prstTxWarp>
          </a:bodyPr>
          <a:lstStyle/>
          <a:p>
            <a:pPr algn="ctr">
              <a:spcBef>
                <a:spcPct val="0"/>
              </a:spcBef>
            </a:pPr>
            <a:endParaRPr lang="en-US" sz="1600" dirty="0">
              <a:solidFill>
                <a:srgbClr val="000000"/>
              </a:solidFill>
            </a:endParaRPr>
          </a:p>
        </p:txBody>
      </p:sp>
      <p:pic>
        <p:nvPicPr>
          <p:cNvPr id="125" name="Graphic 124">
            <a:extLst>
              <a:ext uri="{FF2B5EF4-FFF2-40B4-BE49-F238E27FC236}">
                <a16:creationId xmlns:a16="http://schemas.microsoft.com/office/drawing/2014/main" id="{A539D396-599D-E040-B1C5-51F58C807D16}"/>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43768" t="26992" r="39105" b="30846"/>
          <a:stretch/>
        </p:blipFill>
        <p:spPr>
          <a:xfrm>
            <a:off x="3565911" y="4279380"/>
            <a:ext cx="1410395" cy="1922470"/>
          </a:xfrm>
          <a:prstGeom prst="rect">
            <a:avLst/>
          </a:prstGeom>
        </p:spPr>
      </p:pic>
      <p:sp>
        <p:nvSpPr>
          <p:cNvPr id="126" name="Right Arrow 125">
            <a:extLst>
              <a:ext uri="{FF2B5EF4-FFF2-40B4-BE49-F238E27FC236}">
                <a16:creationId xmlns:a16="http://schemas.microsoft.com/office/drawing/2014/main" id="{49A40B14-B33C-B346-97B3-E28035407C18}"/>
              </a:ext>
            </a:extLst>
          </p:cNvPr>
          <p:cNvSpPr/>
          <p:nvPr/>
        </p:nvSpPr>
        <p:spPr bwMode="auto">
          <a:xfrm>
            <a:off x="3208604" y="4977416"/>
            <a:ext cx="244197" cy="641445"/>
          </a:xfrm>
          <a:prstGeom prst="rightArrow">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lin ang="16200000" scaled="1"/>
            <a:tileRect/>
          </a:gradFill>
          <a:ln>
            <a:solidFill>
              <a:schemeClr val="accent1">
                <a:lumMod val="75000"/>
              </a:schemeClr>
            </a:solidFill>
            <a:headEnd/>
            <a:tailEnd/>
          </a:ln>
        </p:spPr>
        <p:style>
          <a:lnRef idx="1">
            <a:schemeClr val="accent1"/>
          </a:lnRef>
          <a:fillRef idx="2">
            <a:schemeClr val="accent1"/>
          </a:fillRef>
          <a:effectRef idx="1">
            <a:schemeClr val="accent1"/>
          </a:effectRef>
          <a:fontRef idx="minor">
            <a:schemeClr val="dk1"/>
          </a:fontRef>
        </p:style>
        <p:txBody>
          <a:bodyPr rtlCol="0" anchor="b">
            <a:prstTxWarp prst="textNoShape">
              <a:avLst/>
            </a:prstTxWarp>
          </a:bodyPr>
          <a:lstStyle/>
          <a:p>
            <a:pPr algn="ctr">
              <a:spcBef>
                <a:spcPct val="0"/>
              </a:spcBef>
            </a:pPr>
            <a:endParaRPr lang="en-US" sz="1600" dirty="0">
              <a:solidFill>
                <a:srgbClr val="000000"/>
              </a:solidFill>
            </a:endParaRPr>
          </a:p>
        </p:txBody>
      </p:sp>
      <p:sp>
        <p:nvSpPr>
          <p:cNvPr id="4" name="Rounded Rectangle 3">
            <a:extLst>
              <a:ext uri="{FF2B5EF4-FFF2-40B4-BE49-F238E27FC236}">
                <a16:creationId xmlns:a16="http://schemas.microsoft.com/office/drawing/2014/main" id="{2BE73D89-DF31-FF4E-870C-24CF4C8900C4}"/>
              </a:ext>
            </a:extLst>
          </p:cNvPr>
          <p:cNvSpPr/>
          <p:nvPr/>
        </p:nvSpPr>
        <p:spPr>
          <a:xfrm>
            <a:off x="2396411" y="2834640"/>
            <a:ext cx="7399178" cy="1188720"/>
          </a:xfrm>
          <a:prstGeom prst="roundRect">
            <a:avLst/>
          </a:prstGeom>
          <a:solidFill>
            <a:schemeClr val="tx2"/>
          </a:solidFill>
          <a:ln w="19050">
            <a:solidFill>
              <a:schemeClr val="accent1">
                <a:lumMod val="50000"/>
              </a:schemeClr>
            </a:solidFill>
            <a:miter lim="800000"/>
          </a:ln>
          <a:effectLst>
            <a:outerShdw blurRad="50800" dist="38100" dir="5400000" algn="t" rotWithShape="0">
              <a:prstClr val="black">
                <a:alpha val="40000"/>
              </a:prstClr>
            </a:outerShdw>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r>
              <a:rPr lang="en-US" dirty="0">
                <a:solidFill>
                  <a:schemeClr val="bg1"/>
                </a:solidFill>
              </a:rPr>
              <a:t>Scalable 3D distributed convolution is a game changer…</a:t>
            </a:r>
          </a:p>
          <a:p>
            <a:r>
              <a:rPr lang="en-US" dirty="0">
                <a:solidFill>
                  <a:schemeClr val="bg1"/>
                </a:solidFill>
              </a:rPr>
              <a:t>Every code in ECP using AMRx could take advantage of this:</a:t>
            </a:r>
          </a:p>
          <a:p>
            <a:pPr lvl="1"/>
            <a:r>
              <a:rPr lang="en-US" b="1" dirty="0">
                <a:solidFill>
                  <a:schemeClr val="bg1"/>
                </a:solidFill>
              </a:rPr>
              <a:t>Combustion</a:t>
            </a:r>
            <a:r>
              <a:rPr lang="en-US" dirty="0">
                <a:solidFill>
                  <a:schemeClr val="bg1"/>
                </a:solidFill>
              </a:rPr>
              <a:t>, </a:t>
            </a:r>
            <a:r>
              <a:rPr lang="en-US" b="1" dirty="0">
                <a:solidFill>
                  <a:schemeClr val="bg1"/>
                </a:solidFill>
              </a:rPr>
              <a:t>ExaSky</a:t>
            </a:r>
            <a:r>
              <a:rPr lang="en-US" dirty="0">
                <a:solidFill>
                  <a:schemeClr val="bg1"/>
                </a:solidFill>
              </a:rPr>
              <a:t>, and </a:t>
            </a:r>
            <a:r>
              <a:rPr lang="en-US" b="1" dirty="0">
                <a:solidFill>
                  <a:schemeClr val="bg1"/>
                </a:solidFill>
              </a:rPr>
              <a:t>ExaStar</a:t>
            </a:r>
            <a:r>
              <a:rPr lang="en-US" dirty="0">
                <a:solidFill>
                  <a:schemeClr val="bg1"/>
                </a:solidFill>
              </a:rPr>
              <a:t>…</a:t>
            </a:r>
          </a:p>
        </p:txBody>
      </p:sp>
    </p:spTree>
    <p:extLst>
      <p:ext uri="{BB962C8B-B14F-4D97-AF65-F5344CB8AC3E}">
        <p14:creationId xmlns:p14="http://schemas.microsoft.com/office/powerpoint/2010/main" val="2150138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dissolve">
                                      <p:cBhvr>
                                        <p:cTn id="3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animBg="1"/>
      <p:bldP spid="17" grpId="0" animBg="1"/>
      <p:bldP spid="124" grpId="0" animBg="1"/>
      <p:bldP spid="23" grpId="0" animBg="1"/>
      <p:bldP spid="126"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E67DDD1-1D57-7E4E-8216-EFE17054191F}"/>
              </a:ext>
            </a:extLst>
          </p:cNvPr>
          <p:cNvPicPr>
            <a:picLocks noGrp="1" noChangeAspect="1"/>
          </p:cNvPicPr>
          <p:nvPr>
            <p:ph idx="4294967295"/>
          </p:nvPr>
        </p:nvPicPr>
        <p:blipFill>
          <a:blip r:embed="rId2"/>
          <a:srcRect/>
          <a:stretch/>
        </p:blipFill>
        <p:spPr>
          <a:xfrm>
            <a:off x="318671" y="973891"/>
            <a:ext cx="5074920" cy="4260427"/>
          </a:xfrm>
        </p:spPr>
      </p:pic>
      <p:sp>
        <p:nvSpPr>
          <p:cNvPr id="6" name="TextBox 5">
            <a:extLst>
              <a:ext uri="{FF2B5EF4-FFF2-40B4-BE49-F238E27FC236}">
                <a16:creationId xmlns:a16="http://schemas.microsoft.com/office/drawing/2014/main" id="{7C337D09-D44C-F94E-A738-D51A5498ADFF}"/>
              </a:ext>
            </a:extLst>
          </p:cNvPr>
          <p:cNvSpPr txBox="1"/>
          <p:nvPr/>
        </p:nvSpPr>
        <p:spPr>
          <a:xfrm>
            <a:off x="379095" y="5535413"/>
            <a:ext cx="5350152" cy="674031"/>
          </a:xfrm>
          <a:prstGeom prst="rect">
            <a:avLst/>
          </a:prstGeom>
          <a:noFill/>
        </p:spPr>
        <p:txBody>
          <a:bodyPr wrap="square" rtlCol="0">
            <a:spAutoFit/>
          </a:bodyPr>
          <a:lstStyle/>
          <a:p>
            <a:pPr>
              <a:lnSpc>
                <a:spcPct val="90000"/>
              </a:lnSpc>
            </a:pPr>
            <a:r>
              <a:rPr lang="en-US" sz="1400" i="1" dirty="0">
                <a:latin typeface="Arial Narrow" panose="020B0604020202020204" pitchFamily="34" charset="0"/>
                <a:cs typeface="Arial Narrow" panose="020B0604020202020204" pitchFamily="34" charset="0"/>
              </a:rPr>
              <a:t>Image courtesy Vishakha Jha</a:t>
            </a:r>
            <a:br>
              <a:rPr lang="en-US" sz="1400" i="1" dirty="0">
                <a:latin typeface="Arial Narrow" panose="020B0604020202020204" pitchFamily="34" charset="0"/>
                <a:cs typeface="Arial Narrow" panose="020B0604020202020204" pitchFamily="34" charset="0"/>
              </a:rPr>
            </a:br>
            <a:r>
              <a:rPr lang="en-US" sz="1400" i="1" dirty="0">
                <a:solidFill>
                  <a:schemeClr val="accent1"/>
                </a:solidFill>
                <a:latin typeface="Arial Narrow" panose="020B0604020202020204" pitchFamily="34" charset="0"/>
                <a:cs typeface="Arial Narrow" panose="020B0604020202020204" pitchFamily="34" charset="0"/>
                <a:hlinkClick r:id="rId3">
                  <a:extLst>
                    <a:ext uri="{A12FA001-AC4F-418D-AE19-62706E023703}">
                      <ahyp:hlinkClr xmlns:ahyp="http://schemas.microsoft.com/office/drawing/2018/hyperlinkcolor" val="tx"/>
                    </a:ext>
                  </a:extLst>
                </a:hlinkClick>
              </a:rPr>
              <a:t>https://www.techleer.com/articles/203-machine-learning-algorithm-backbone-of-emerging-technologies/</a:t>
            </a:r>
            <a:r>
              <a:rPr lang="en-US" sz="1400" i="1" dirty="0">
                <a:solidFill>
                  <a:schemeClr val="accent1"/>
                </a:solidFill>
                <a:latin typeface="Arial Narrow" panose="020B0604020202020204" pitchFamily="34" charset="0"/>
                <a:cs typeface="Arial Narrow" panose="020B0604020202020204" pitchFamily="34" charset="0"/>
              </a:rPr>
              <a:t> </a:t>
            </a:r>
          </a:p>
        </p:txBody>
      </p:sp>
      <p:sp>
        <p:nvSpPr>
          <p:cNvPr id="7" name="TextBox 6">
            <a:extLst>
              <a:ext uri="{FF2B5EF4-FFF2-40B4-BE49-F238E27FC236}">
                <a16:creationId xmlns:a16="http://schemas.microsoft.com/office/drawing/2014/main" id="{469CCBF7-738B-8F45-B8AA-F918C7DD81FF}"/>
              </a:ext>
            </a:extLst>
          </p:cNvPr>
          <p:cNvSpPr txBox="1"/>
          <p:nvPr/>
        </p:nvSpPr>
        <p:spPr>
          <a:xfrm>
            <a:off x="5802797" y="4254660"/>
            <a:ext cx="6245907" cy="2557623"/>
          </a:xfrm>
          <a:prstGeom prst="rect">
            <a:avLst/>
          </a:prstGeom>
          <a:noFill/>
        </p:spPr>
        <p:txBody>
          <a:bodyPr wrap="square" rtlCol="0">
            <a:spAutoFit/>
          </a:bodyPr>
          <a:lstStyle/>
          <a:p>
            <a:pPr algn="l">
              <a:lnSpc>
                <a:spcPct val="90000"/>
              </a:lnSpc>
            </a:pPr>
            <a:r>
              <a:rPr lang="en-US" b="1" dirty="0">
                <a:latin typeface="+mn-lt"/>
              </a:rPr>
              <a:t>RL versus other ML</a:t>
            </a:r>
            <a:r>
              <a:rPr lang="en-US" dirty="0">
                <a:latin typeface="+mn-lt"/>
              </a:rPr>
              <a:t>:</a:t>
            </a:r>
            <a:endParaRPr lang="en-US" sz="1600" dirty="0">
              <a:latin typeface="+mn-lt"/>
            </a:endParaRPr>
          </a:p>
          <a:p>
            <a:pPr marL="285750" indent="-285750" algn="l">
              <a:lnSpc>
                <a:spcPct val="90000"/>
              </a:lnSpc>
              <a:buFont typeface="Arial" panose="020B0604020202020204" pitchFamily="34" charset="0"/>
              <a:buChar char="•"/>
            </a:pPr>
            <a:r>
              <a:rPr lang="en-US" sz="1600" dirty="0">
                <a:latin typeface="+mn-lt"/>
              </a:rPr>
              <a:t>Considers the whole uncertain environment, not specific situations or subproblems—realistic problem</a:t>
            </a:r>
          </a:p>
          <a:p>
            <a:pPr marL="285750" indent="-285750" algn="l">
              <a:lnSpc>
                <a:spcPct val="90000"/>
              </a:lnSpc>
              <a:buFont typeface="Arial" panose="020B0604020202020204" pitchFamily="34" charset="0"/>
              <a:buChar char="•"/>
            </a:pPr>
            <a:r>
              <a:rPr lang="en-US" sz="1600" dirty="0">
                <a:latin typeface="+mn-lt"/>
              </a:rPr>
              <a:t>Agent’s goal is to maximize reward</a:t>
            </a:r>
          </a:p>
          <a:p>
            <a:pPr marL="285750" indent="-285750" algn="l">
              <a:lnSpc>
                <a:spcPct val="90000"/>
              </a:lnSpc>
              <a:buFont typeface="Arial" panose="020B0604020202020204" pitchFamily="34" charset="0"/>
              <a:buChar char="•"/>
            </a:pPr>
            <a:r>
              <a:rPr lang="en-US" sz="1600" dirty="0">
                <a:latin typeface="+mn-lt"/>
              </a:rPr>
              <a:t>Many actions in environment are required to learn optimal policy</a:t>
            </a:r>
          </a:p>
          <a:p>
            <a:pPr marL="285750" indent="-285750" algn="l">
              <a:lnSpc>
                <a:spcPct val="90000"/>
              </a:lnSpc>
              <a:buFont typeface="Arial" panose="020B0604020202020204" pitchFamily="34" charset="0"/>
              <a:buChar char="•"/>
            </a:pPr>
            <a:r>
              <a:rPr lang="en-US" sz="1600" dirty="0">
                <a:latin typeface="+mn-lt"/>
              </a:rPr>
              <a:t>Need to maximize rewards not find hidden structure</a:t>
            </a:r>
          </a:p>
          <a:p>
            <a:pPr marL="285750" indent="-285750" algn="l">
              <a:lnSpc>
                <a:spcPct val="90000"/>
              </a:lnSpc>
              <a:buFont typeface="Arial" panose="020B0604020202020204" pitchFamily="34" charset="0"/>
              <a:buChar char="•"/>
            </a:pPr>
            <a:r>
              <a:rPr lang="en-US" sz="1600" dirty="0">
                <a:latin typeface="+mn-lt"/>
              </a:rPr>
              <a:t>Uses unlabeled training data (cheap and easy to store)</a:t>
            </a:r>
          </a:p>
          <a:p>
            <a:pPr marL="285750" indent="-285750" algn="l">
              <a:lnSpc>
                <a:spcPct val="90000"/>
              </a:lnSpc>
              <a:buFont typeface="Arial" panose="020B0604020202020204" pitchFamily="34" charset="0"/>
              <a:buChar char="•"/>
            </a:pPr>
            <a:r>
              <a:rPr lang="en-US" sz="1600" dirty="0">
                <a:latin typeface="+mn-lt"/>
              </a:rPr>
              <a:t>Suitable for problems that need prediction capability</a:t>
            </a:r>
          </a:p>
          <a:p>
            <a:pPr marL="285750" indent="-285750" algn="l">
              <a:lnSpc>
                <a:spcPct val="90000"/>
              </a:lnSpc>
              <a:buFont typeface="Arial" panose="020B0604020202020204" pitchFamily="34" charset="0"/>
              <a:buChar char="•"/>
            </a:pPr>
            <a:r>
              <a:rPr lang="en-US" sz="1600" dirty="0">
                <a:latin typeface="+mn-lt"/>
              </a:rPr>
              <a:t>Learning from interaction not from labelled data</a:t>
            </a:r>
          </a:p>
          <a:p>
            <a:pPr marL="285750" indent="-285750" algn="l">
              <a:lnSpc>
                <a:spcPct val="90000"/>
              </a:lnSpc>
              <a:buFont typeface="Arial" panose="020B0604020202020204" pitchFamily="34" charset="0"/>
              <a:buChar char="•"/>
            </a:pPr>
            <a:r>
              <a:rPr lang="en-US" sz="1600" dirty="0">
                <a:latin typeface="+mn-lt"/>
              </a:rPr>
              <a:t>Unique challenge for agent to explore versus exploit</a:t>
            </a:r>
          </a:p>
          <a:p>
            <a:pPr marL="285750" indent="-285750" algn="l">
              <a:lnSpc>
                <a:spcPct val="90000"/>
              </a:lnSpc>
              <a:buFont typeface="Arial" panose="020B0604020202020204" pitchFamily="34" charset="0"/>
              <a:buChar char="•"/>
            </a:pPr>
            <a:endParaRPr lang="en-US" sz="1600" dirty="0">
              <a:latin typeface="+mn-lt"/>
            </a:endParaRPr>
          </a:p>
        </p:txBody>
      </p:sp>
      <p:sp>
        <p:nvSpPr>
          <p:cNvPr id="8" name="Oval 7">
            <a:extLst>
              <a:ext uri="{FF2B5EF4-FFF2-40B4-BE49-F238E27FC236}">
                <a16:creationId xmlns:a16="http://schemas.microsoft.com/office/drawing/2014/main" id="{6AC3146C-AC6E-B14E-8061-1CFD15446515}"/>
              </a:ext>
            </a:extLst>
          </p:cNvPr>
          <p:cNvSpPr/>
          <p:nvPr/>
        </p:nvSpPr>
        <p:spPr>
          <a:xfrm>
            <a:off x="1890216" y="3701109"/>
            <a:ext cx="1931831" cy="1784131"/>
          </a:xfrm>
          <a:prstGeom prst="ellipse">
            <a:avLst/>
          </a:prstGeom>
          <a:noFill/>
          <a:ln w="57150">
            <a:solidFill>
              <a:srgbClr val="FF75E8"/>
            </a:solidFill>
            <a:prstDash val="dash"/>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dirty="0">
              <a:solidFill>
                <a:schemeClr val="tx1"/>
              </a:solidFill>
            </a:endParaRPr>
          </a:p>
        </p:txBody>
      </p:sp>
      <p:sp>
        <p:nvSpPr>
          <p:cNvPr id="9" name="TextBox 8">
            <a:extLst>
              <a:ext uri="{FF2B5EF4-FFF2-40B4-BE49-F238E27FC236}">
                <a16:creationId xmlns:a16="http://schemas.microsoft.com/office/drawing/2014/main" id="{DC66E168-9D7E-4C4A-B84C-39F57DE8055F}"/>
              </a:ext>
            </a:extLst>
          </p:cNvPr>
          <p:cNvSpPr txBox="1"/>
          <p:nvPr/>
        </p:nvSpPr>
        <p:spPr>
          <a:xfrm>
            <a:off x="5174009" y="874082"/>
            <a:ext cx="6675091" cy="1449628"/>
          </a:xfrm>
          <a:prstGeom prst="rect">
            <a:avLst/>
          </a:prstGeom>
          <a:noFill/>
        </p:spPr>
        <p:txBody>
          <a:bodyPr wrap="square" rtlCol="0">
            <a:spAutoFit/>
          </a:bodyPr>
          <a:lstStyle/>
          <a:p>
            <a:pPr algn="l">
              <a:lnSpc>
                <a:spcPct val="90000"/>
              </a:lnSpc>
            </a:pPr>
            <a:r>
              <a:rPr lang="en-US" b="1" dirty="0">
                <a:latin typeface="+mn-lt"/>
              </a:rPr>
              <a:t>Components of Reinforcement Learning</a:t>
            </a:r>
            <a:r>
              <a:rPr lang="en-US" dirty="0">
                <a:latin typeface="+mn-lt"/>
              </a:rPr>
              <a:t>:</a:t>
            </a:r>
          </a:p>
          <a:p>
            <a:pPr marL="285750" indent="-285750" algn="l">
              <a:lnSpc>
                <a:spcPct val="90000"/>
              </a:lnSpc>
              <a:buFont typeface="Arial" panose="020B0604020202020204" pitchFamily="34" charset="0"/>
              <a:buChar char="•"/>
            </a:pPr>
            <a:r>
              <a:rPr lang="en-US" sz="1600" dirty="0">
                <a:solidFill>
                  <a:srgbClr val="FF0000"/>
                </a:solidFill>
                <a:latin typeface="+mn-lt"/>
              </a:rPr>
              <a:t>Agent</a:t>
            </a:r>
            <a:r>
              <a:rPr lang="en-US" sz="1600" dirty="0">
                <a:latin typeface="+mn-lt"/>
              </a:rPr>
              <a:t>–sees observable environment states, has goals, chooses actions</a:t>
            </a:r>
          </a:p>
          <a:p>
            <a:pPr marL="285750" indent="-285750" algn="l">
              <a:lnSpc>
                <a:spcPct val="90000"/>
              </a:lnSpc>
              <a:buFont typeface="Arial" panose="020B0604020202020204" pitchFamily="34" charset="0"/>
              <a:buChar char="•"/>
            </a:pPr>
            <a:r>
              <a:rPr lang="en-US" sz="1600" dirty="0">
                <a:solidFill>
                  <a:srgbClr val="FF0000"/>
                </a:solidFill>
                <a:latin typeface="+mn-lt"/>
              </a:rPr>
              <a:t>Environment</a:t>
            </a:r>
            <a:r>
              <a:rPr lang="en-US" sz="1600" dirty="0">
                <a:latin typeface="+mn-lt"/>
              </a:rPr>
              <a:t>–everything outside agent, agent interacts with it</a:t>
            </a:r>
          </a:p>
          <a:p>
            <a:pPr marL="285750" indent="-285750" algn="l">
              <a:lnSpc>
                <a:spcPct val="90000"/>
              </a:lnSpc>
              <a:buFont typeface="Arial" panose="020B0604020202020204" pitchFamily="34" charset="0"/>
              <a:buChar char="•"/>
            </a:pPr>
            <a:r>
              <a:rPr lang="en-US" sz="1600" dirty="0">
                <a:solidFill>
                  <a:srgbClr val="FF0000"/>
                </a:solidFill>
                <a:latin typeface="+mn-lt"/>
              </a:rPr>
              <a:t>Policy</a:t>
            </a:r>
            <a:r>
              <a:rPr lang="en-US" sz="1600" dirty="0">
                <a:latin typeface="+mn-lt"/>
              </a:rPr>
              <a:t>–</a:t>
            </a:r>
            <a:r>
              <a:rPr lang="en-US" sz="1600" dirty="0"/>
              <a:t>p</a:t>
            </a:r>
            <a:r>
              <a:rPr lang="en-US" sz="1600" dirty="0">
                <a:latin typeface="+mn-lt"/>
              </a:rPr>
              <a:t>rovides actions to perform </a:t>
            </a:r>
          </a:p>
          <a:p>
            <a:pPr marL="285750" indent="-285750" algn="l">
              <a:lnSpc>
                <a:spcPct val="90000"/>
              </a:lnSpc>
              <a:buFont typeface="Arial" panose="020B0604020202020204" pitchFamily="34" charset="0"/>
              <a:buChar char="•"/>
            </a:pPr>
            <a:r>
              <a:rPr lang="en-US" sz="1600" dirty="0">
                <a:solidFill>
                  <a:srgbClr val="FF0000"/>
                </a:solidFill>
                <a:latin typeface="+mn-lt"/>
              </a:rPr>
              <a:t>Reward</a:t>
            </a:r>
            <a:r>
              <a:rPr lang="en-US" sz="1600" dirty="0">
                <a:latin typeface="+mn-lt"/>
              </a:rPr>
              <a:t>–goal of reinforcement learning problem, maximize</a:t>
            </a:r>
          </a:p>
        </p:txBody>
      </p:sp>
      <p:pic>
        <p:nvPicPr>
          <p:cNvPr id="11" name="Picture 10">
            <a:extLst>
              <a:ext uri="{FF2B5EF4-FFF2-40B4-BE49-F238E27FC236}">
                <a16:creationId xmlns:a16="http://schemas.microsoft.com/office/drawing/2014/main" id="{BC50C305-0B65-2F4C-AB51-DD8C5CF4C425}"/>
              </a:ext>
            </a:extLst>
          </p:cNvPr>
          <p:cNvPicPr>
            <a:picLocks noChangeAspect="1"/>
          </p:cNvPicPr>
          <p:nvPr/>
        </p:nvPicPr>
        <p:blipFill>
          <a:blip r:embed="rId4"/>
          <a:stretch>
            <a:fillRect/>
          </a:stretch>
        </p:blipFill>
        <p:spPr>
          <a:xfrm>
            <a:off x="5802797" y="2444336"/>
            <a:ext cx="4405565" cy="1691640"/>
          </a:xfrm>
          <a:prstGeom prst="rect">
            <a:avLst/>
          </a:prstGeom>
        </p:spPr>
      </p:pic>
      <p:sp>
        <p:nvSpPr>
          <p:cNvPr id="12" name="TextBox 11">
            <a:extLst>
              <a:ext uri="{FF2B5EF4-FFF2-40B4-BE49-F238E27FC236}">
                <a16:creationId xmlns:a16="http://schemas.microsoft.com/office/drawing/2014/main" id="{7F272AA3-A44A-AF45-B2EF-59FA633CBC33}"/>
              </a:ext>
            </a:extLst>
          </p:cNvPr>
          <p:cNvSpPr txBox="1"/>
          <p:nvPr/>
        </p:nvSpPr>
        <p:spPr>
          <a:xfrm>
            <a:off x="10208362" y="2856191"/>
            <a:ext cx="1198052" cy="867930"/>
          </a:xfrm>
          <a:prstGeom prst="rect">
            <a:avLst/>
          </a:prstGeom>
          <a:noFill/>
        </p:spPr>
        <p:txBody>
          <a:bodyPr wrap="square" rtlCol="0">
            <a:spAutoFit/>
          </a:bodyPr>
          <a:lstStyle/>
          <a:p>
            <a:pPr algn="l">
              <a:lnSpc>
                <a:spcPct val="90000"/>
              </a:lnSpc>
            </a:pPr>
            <a:r>
              <a:rPr lang="en-US" sz="1400" i="1" dirty="0">
                <a:latin typeface="Arial Narrow" panose="020B0604020202020204" pitchFamily="34" charset="0"/>
                <a:cs typeface="Arial Narrow" panose="020B0604020202020204" pitchFamily="34" charset="0"/>
              </a:rPr>
              <a:t>Image courtesy Sutton, Barto, Reinforcement Learning 2017</a:t>
            </a:r>
          </a:p>
        </p:txBody>
      </p:sp>
      <p:sp>
        <p:nvSpPr>
          <p:cNvPr id="4" name="Title 3">
            <a:extLst>
              <a:ext uri="{FF2B5EF4-FFF2-40B4-BE49-F238E27FC236}">
                <a16:creationId xmlns:a16="http://schemas.microsoft.com/office/drawing/2014/main" id="{0FB62096-5B6B-444C-B500-B9D81503FDF3}"/>
              </a:ext>
            </a:extLst>
          </p:cNvPr>
          <p:cNvSpPr>
            <a:spLocks noGrp="1"/>
          </p:cNvSpPr>
          <p:nvPr>
            <p:ph type="title"/>
          </p:nvPr>
        </p:nvSpPr>
        <p:spPr/>
        <p:txBody>
          <a:bodyPr/>
          <a:lstStyle/>
          <a:p>
            <a:r>
              <a:rPr lang="en-US" dirty="0"/>
              <a:t>Machine Learning for </a:t>
            </a:r>
            <a:r>
              <a:rPr lang="en-US" b="1" dirty="0"/>
              <a:t>Control</a:t>
            </a:r>
            <a:r>
              <a:rPr lang="en-US" dirty="0"/>
              <a:t>: Why Reinforcement Learning?</a:t>
            </a:r>
          </a:p>
        </p:txBody>
      </p:sp>
    </p:spTree>
    <p:extLst>
      <p:ext uri="{BB962C8B-B14F-4D97-AF65-F5344CB8AC3E}">
        <p14:creationId xmlns:p14="http://schemas.microsoft.com/office/powerpoint/2010/main" val="1471203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49BC699-806C-3B4F-AA1C-C2629BA4CBE9}"/>
              </a:ext>
            </a:extLst>
          </p:cNvPr>
          <p:cNvSpPr>
            <a:spLocks noGrp="1"/>
          </p:cNvSpPr>
          <p:nvPr>
            <p:ph idx="4294967295"/>
          </p:nvPr>
        </p:nvSpPr>
        <p:spPr>
          <a:xfrm>
            <a:off x="7278624" y="1143000"/>
            <a:ext cx="4526189" cy="5397500"/>
          </a:xfrm>
        </p:spPr>
        <p:txBody>
          <a:bodyPr>
            <a:normAutofit fontScale="92500" lnSpcReduction="10000"/>
          </a:bodyPr>
          <a:lstStyle/>
          <a:p>
            <a:pPr marL="0" indent="0">
              <a:buNone/>
            </a:pPr>
            <a:r>
              <a:rPr lang="en-US" b="1" dirty="0"/>
              <a:t>Reinforcement Learning algorithms used: </a:t>
            </a:r>
            <a:r>
              <a:rPr lang="en-US" dirty="0"/>
              <a:t>Focus on Model-Free RL (explicitly trial-and-error learners)</a:t>
            </a:r>
          </a:p>
          <a:p>
            <a:r>
              <a:rPr lang="en-US" b="1" dirty="0"/>
              <a:t>Value-Based Algorithms </a:t>
            </a:r>
            <a:r>
              <a:rPr lang="en-US" dirty="0"/>
              <a:t>(based on temporal difference learning, create deep networks to represent value/Q functions)</a:t>
            </a:r>
            <a:r>
              <a:rPr lang="en-US" b="1" dirty="0"/>
              <a:t>:</a:t>
            </a:r>
          </a:p>
          <a:p>
            <a:pPr lvl="1"/>
            <a:r>
              <a:rPr lang="en-US" dirty="0"/>
              <a:t>Using: Deep Q-network (DQN), Double Deep Q-network</a:t>
            </a:r>
          </a:p>
          <a:p>
            <a:pPr marL="0" indent="0">
              <a:buNone/>
            </a:pPr>
            <a:r>
              <a:rPr lang="en-US" b="1" dirty="0"/>
              <a:t>Policy Optimization Algorithms </a:t>
            </a:r>
            <a:r>
              <a:rPr lang="en-US" dirty="0"/>
              <a:t>(learn parameterized policy that can select actions without consulting a value function):</a:t>
            </a:r>
            <a:r>
              <a:rPr lang="en-US" b="1" dirty="0"/>
              <a:t> </a:t>
            </a:r>
          </a:p>
          <a:p>
            <a:pPr lvl="1"/>
            <a:r>
              <a:rPr lang="en-US" dirty="0"/>
              <a:t>Using: REINFORCE, Actor-Critic (AC), Advantage Actor-Critic (A2C) and Asynchronous Advantage Actor-Critic (A3C) for discrete and continuous action space.  Continuous is useful for our domain and complex problem.</a:t>
            </a:r>
          </a:p>
          <a:p>
            <a:pPr lvl="1"/>
            <a:r>
              <a:rPr lang="en-US" dirty="0"/>
              <a:t>Future: Deep Deterministic Policy Gradient (DDPG)</a:t>
            </a:r>
          </a:p>
        </p:txBody>
      </p:sp>
      <p:pic>
        <p:nvPicPr>
          <p:cNvPr id="5" name="Picture 4">
            <a:extLst>
              <a:ext uri="{FF2B5EF4-FFF2-40B4-BE49-F238E27FC236}">
                <a16:creationId xmlns:a16="http://schemas.microsoft.com/office/drawing/2014/main" id="{E5505C7C-569A-644E-988F-C20798F9DEA5}"/>
              </a:ext>
            </a:extLst>
          </p:cNvPr>
          <p:cNvPicPr>
            <a:picLocks noChangeAspect="1"/>
          </p:cNvPicPr>
          <p:nvPr/>
        </p:nvPicPr>
        <p:blipFill>
          <a:blip r:embed="rId2"/>
          <a:stretch>
            <a:fillRect/>
          </a:stretch>
        </p:blipFill>
        <p:spPr>
          <a:xfrm>
            <a:off x="192024" y="1242183"/>
            <a:ext cx="7086600" cy="4373633"/>
          </a:xfrm>
          <a:prstGeom prst="rect">
            <a:avLst/>
          </a:prstGeom>
        </p:spPr>
      </p:pic>
      <p:sp>
        <p:nvSpPr>
          <p:cNvPr id="4" name="Title 3">
            <a:extLst>
              <a:ext uri="{FF2B5EF4-FFF2-40B4-BE49-F238E27FC236}">
                <a16:creationId xmlns:a16="http://schemas.microsoft.com/office/drawing/2014/main" id="{F1A28BEE-798F-7341-A9AE-99F046D68712}"/>
              </a:ext>
            </a:extLst>
          </p:cNvPr>
          <p:cNvSpPr>
            <a:spLocks noGrp="1"/>
          </p:cNvSpPr>
          <p:nvPr>
            <p:ph type="title"/>
          </p:nvPr>
        </p:nvSpPr>
        <p:spPr/>
        <p:txBody>
          <a:bodyPr/>
          <a:lstStyle/>
          <a:p>
            <a:r>
              <a:rPr lang="en-US" dirty="0"/>
              <a:t>Developing Software for Various Reinforcement Learning Algorithms</a:t>
            </a:r>
          </a:p>
        </p:txBody>
      </p:sp>
    </p:spTree>
    <p:extLst>
      <p:ext uri="{BB962C8B-B14F-4D97-AF65-F5344CB8AC3E}">
        <p14:creationId xmlns:p14="http://schemas.microsoft.com/office/powerpoint/2010/main" val="14381068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6849BA-EABA-7C42-82F6-5D632EA33C62}"/>
              </a:ext>
            </a:extLst>
          </p:cNvPr>
          <p:cNvSpPr>
            <a:spLocks noGrp="1"/>
          </p:cNvSpPr>
          <p:nvPr>
            <p:ph idx="4294967295"/>
          </p:nvPr>
        </p:nvSpPr>
        <p:spPr>
          <a:xfrm>
            <a:off x="342900" y="798226"/>
            <a:ext cx="11506200" cy="3301681"/>
          </a:xfrm>
          <a:ln w="28575">
            <a:solidFill>
              <a:srgbClr val="29A1BD"/>
            </a:solidFill>
          </a:ln>
        </p:spPr>
        <p:txBody>
          <a:bodyPr>
            <a:noAutofit/>
          </a:bodyPr>
          <a:lstStyle/>
          <a:p>
            <a:pPr marL="0" indent="0">
              <a:buNone/>
            </a:pPr>
            <a:r>
              <a:rPr lang="en-US" sz="1600" b="1" dirty="0"/>
              <a:t>Reinforcement Learning software to be available Sept 2019</a:t>
            </a:r>
          </a:p>
          <a:p>
            <a:pPr lvl="1"/>
            <a:r>
              <a:rPr lang="en-US" sz="1600" dirty="0"/>
              <a:t>Online RL using 2D BCP simulation training data [1].  </a:t>
            </a:r>
          </a:p>
          <a:p>
            <a:pPr lvl="2"/>
            <a:r>
              <a:rPr lang="en-US" dirty="0"/>
              <a:t>Algorithms: Deep Q Network (DQN) and Double DQN, Software: PyTorch</a:t>
            </a:r>
          </a:p>
          <a:p>
            <a:pPr lvl="1"/>
            <a:r>
              <a:rPr lang="en-US" sz="1600" dirty="0"/>
              <a:t>Offline RL using 2D BCP simulation training data [2].  </a:t>
            </a:r>
          </a:p>
          <a:p>
            <a:pPr lvl="2"/>
            <a:r>
              <a:rPr lang="en-US" dirty="0"/>
              <a:t>Algorithm: Deep Q Network.  Software: PyTorch</a:t>
            </a:r>
          </a:p>
          <a:p>
            <a:pPr lvl="1"/>
            <a:r>
              <a:rPr lang="en-US" sz="1600" dirty="0"/>
              <a:t>Online RL using 3D BCP simulation training data [3, 4].  </a:t>
            </a:r>
          </a:p>
          <a:p>
            <a:pPr lvl="2"/>
            <a:r>
              <a:rPr lang="en-US" dirty="0"/>
              <a:t>Algorithm:  Actor-Critic and DQN.  Software: OpenAIGym, Keras/TensorFlow</a:t>
            </a:r>
          </a:p>
          <a:p>
            <a:pPr lvl="1"/>
            <a:r>
              <a:rPr lang="en-US" sz="1600" dirty="0"/>
              <a:t>2D and 3D structure vector generation code for training</a:t>
            </a:r>
          </a:p>
          <a:p>
            <a:pPr lvl="1"/>
            <a:r>
              <a:rPr lang="en-US" sz="1600" dirty="0"/>
              <a:t>Hyperparameter optimization for 2D BCP RL via CANDLE framework</a:t>
            </a:r>
          </a:p>
          <a:p>
            <a:pPr marL="0" indent="0">
              <a:buNone/>
            </a:pPr>
            <a:r>
              <a:rPr lang="en-US" sz="1600" b="1" dirty="0"/>
              <a:t>Scaled RL BCP use case software to be available FY 2020</a:t>
            </a:r>
            <a:endParaRPr lang="en-US" sz="1600" dirty="0"/>
          </a:p>
        </p:txBody>
      </p:sp>
      <p:pic>
        <p:nvPicPr>
          <p:cNvPr id="5" name="Picture 4">
            <a:extLst>
              <a:ext uri="{FF2B5EF4-FFF2-40B4-BE49-F238E27FC236}">
                <a16:creationId xmlns:a16="http://schemas.microsoft.com/office/drawing/2014/main" id="{8B486146-87EA-3D4C-8C79-9DDC7DBE0C0F}"/>
              </a:ext>
            </a:extLst>
          </p:cNvPr>
          <p:cNvPicPr>
            <a:picLocks noChangeAspect="1"/>
          </p:cNvPicPr>
          <p:nvPr/>
        </p:nvPicPr>
        <p:blipFill>
          <a:blip r:embed="rId2"/>
          <a:stretch>
            <a:fillRect/>
          </a:stretch>
        </p:blipFill>
        <p:spPr>
          <a:xfrm>
            <a:off x="4114686" y="4188094"/>
            <a:ext cx="2067619" cy="2057400"/>
          </a:xfrm>
          <a:prstGeom prst="rect">
            <a:avLst/>
          </a:prstGeom>
        </p:spPr>
      </p:pic>
      <p:pic>
        <p:nvPicPr>
          <p:cNvPr id="9" name="Picture 8">
            <a:extLst>
              <a:ext uri="{FF2B5EF4-FFF2-40B4-BE49-F238E27FC236}">
                <a16:creationId xmlns:a16="http://schemas.microsoft.com/office/drawing/2014/main" id="{D2F36A89-305F-5946-9314-0DE7B350B381}"/>
              </a:ext>
            </a:extLst>
          </p:cNvPr>
          <p:cNvPicPr>
            <a:picLocks noChangeAspect="1"/>
          </p:cNvPicPr>
          <p:nvPr/>
        </p:nvPicPr>
        <p:blipFill>
          <a:blip r:embed="rId3"/>
          <a:stretch>
            <a:fillRect/>
          </a:stretch>
        </p:blipFill>
        <p:spPr>
          <a:xfrm>
            <a:off x="1106018" y="4188094"/>
            <a:ext cx="2004134" cy="2057400"/>
          </a:xfrm>
          <a:prstGeom prst="rect">
            <a:avLst/>
          </a:prstGeom>
        </p:spPr>
      </p:pic>
      <p:sp>
        <p:nvSpPr>
          <p:cNvPr id="10" name="TextBox 9">
            <a:extLst>
              <a:ext uri="{FF2B5EF4-FFF2-40B4-BE49-F238E27FC236}">
                <a16:creationId xmlns:a16="http://schemas.microsoft.com/office/drawing/2014/main" id="{69ED22B8-F91A-8943-BDE8-9266671C4C72}"/>
              </a:ext>
            </a:extLst>
          </p:cNvPr>
          <p:cNvSpPr txBox="1"/>
          <p:nvPr/>
        </p:nvSpPr>
        <p:spPr>
          <a:xfrm>
            <a:off x="1978476" y="6269286"/>
            <a:ext cx="4631845" cy="480131"/>
          </a:xfrm>
          <a:prstGeom prst="rect">
            <a:avLst/>
          </a:prstGeom>
          <a:noFill/>
        </p:spPr>
        <p:txBody>
          <a:bodyPr wrap="square" rtlCol="0">
            <a:spAutoFit/>
          </a:bodyPr>
          <a:lstStyle/>
          <a:p>
            <a:pPr algn="l">
              <a:lnSpc>
                <a:spcPct val="90000"/>
              </a:lnSpc>
            </a:pPr>
            <a:r>
              <a:rPr lang="en-US" sz="1400" i="1" dirty="0">
                <a:latin typeface="Arial Narrow" panose="020B0604020202020204" pitchFamily="34" charset="0"/>
                <a:cs typeface="Arial Narrow" panose="020B0604020202020204" pitchFamily="34" charset="0"/>
              </a:rPr>
              <a:t>DQN RL algorithm develops policy that helps control temperature during self-annealing (a), which results in BCP morphology (b).</a:t>
            </a:r>
          </a:p>
        </p:txBody>
      </p:sp>
      <p:sp>
        <p:nvSpPr>
          <p:cNvPr id="12" name="TextBox 11">
            <a:extLst>
              <a:ext uri="{FF2B5EF4-FFF2-40B4-BE49-F238E27FC236}">
                <a16:creationId xmlns:a16="http://schemas.microsoft.com/office/drawing/2014/main" id="{65D9293B-1F10-DC40-9938-55AB978D8344}"/>
              </a:ext>
            </a:extLst>
          </p:cNvPr>
          <p:cNvSpPr txBox="1"/>
          <p:nvPr/>
        </p:nvSpPr>
        <p:spPr>
          <a:xfrm>
            <a:off x="820800" y="4188094"/>
            <a:ext cx="312906" cy="341632"/>
          </a:xfrm>
          <a:prstGeom prst="rect">
            <a:avLst/>
          </a:prstGeom>
          <a:noFill/>
        </p:spPr>
        <p:txBody>
          <a:bodyPr wrap="none" rtlCol="0">
            <a:spAutoFit/>
          </a:bodyPr>
          <a:lstStyle/>
          <a:p>
            <a:pPr algn="l">
              <a:lnSpc>
                <a:spcPct val="90000"/>
              </a:lnSpc>
            </a:pPr>
            <a:r>
              <a:rPr lang="en-US" dirty="0">
                <a:latin typeface="+mn-lt"/>
              </a:rPr>
              <a:t>a</a:t>
            </a:r>
          </a:p>
        </p:txBody>
      </p:sp>
      <p:sp>
        <p:nvSpPr>
          <p:cNvPr id="13" name="TextBox 12">
            <a:extLst>
              <a:ext uri="{FF2B5EF4-FFF2-40B4-BE49-F238E27FC236}">
                <a16:creationId xmlns:a16="http://schemas.microsoft.com/office/drawing/2014/main" id="{C05A7C70-A801-A348-AD50-97A83B0F630B}"/>
              </a:ext>
            </a:extLst>
          </p:cNvPr>
          <p:cNvSpPr txBox="1"/>
          <p:nvPr/>
        </p:nvSpPr>
        <p:spPr>
          <a:xfrm>
            <a:off x="3866400" y="4188094"/>
            <a:ext cx="312906" cy="341632"/>
          </a:xfrm>
          <a:prstGeom prst="rect">
            <a:avLst/>
          </a:prstGeom>
          <a:noFill/>
        </p:spPr>
        <p:txBody>
          <a:bodyPr wrap="none" rtlCol="0">
            <a:spAutoFit/>
          </a:bodyPr>
          <a:lstStyle/>
          <a:p>
            <a:pPr algn="l">
              <a:lnSpc>
                <a:spcPct val="90000"/>
              </a:lnSpc>
            </a:pPr>
            <a:r>
              <a:rPr lang="en-US" dirty="0">
                <a:latin typeface="+mn-lt"/>
              </a:rPr>
              <a:t>b</a:t>
            </a:r>
          </a:p>
        </p:txBody>
      </p:sp>
      <p:sp>
        <p:nvSpPr>
          <p:cNvPr id="4" name="TextBox 3">
            <a:extLst>
              <a:ext uri="{FF2B5EF4-FFF2-40B4-BE49-F238E27FC236}">
                <a16:creationId xmlns:a16="http://schemas.microsoft.com/office/drawing/2014/main" id="{116FD2AC-D448-5340-B139-EFF7B1B3750F}"/>
              </a:ext>
            </a:extLst>
          </p:cNvPr>
          <p:cNvSpPr txBox="1"/>
          <p:nvPr/>
        </p:nvSpPr>
        <p:spPr>
          <a:xfrm>
            <a:off x="6642539" y="4234503"/>
            <a:ext cx="5206561" cy="2086725"/>
          </a:xfrm>
          <a:prstGeom prst="rect">
            <a:avLst/>
          </a:prstGeom>
          <a:noFill/>
          <a:ln w="28575">
            <a:solidFill>
              <a:srgbClr val="29A1BD"/>
            </a:solidFill>
          </a:ln>
        </p:spPr>
        <p:txBody>
          <a:bodyPr wrap="square" rtlCol="0">
            <a:spAutoFit/>
          </a:bodyPr>
          <a:lstStyle/>
          <a:p>
            <a:pPr>
              <a:lnSpc>
                <a:spcPct val="90000"/>
              </a:lnSpc>
            </a:pPr>
            <a:r>
              <a:rPr lang="en-US" sz="1600" dirty="0">
                <a:latin typeface="+mn-lt"/>
              </a:rPr>
              <a:t>Simulations and Training Data Now Available:</a:t>
            </a:r>
          </a:p>
          <a:p>
            <a:pPr marL="279400" indent="-279400">
              <a:lnSpc>
                <a:spcPct val="90000"/>
              </a:lnSpc>
            </a:pPr>
            <a:r>
              <a:rPr lang="en-US" sz="1600" dirty="0">
                <a:latin typeface="+mn-lt"/>
              </a:rPr>
              <a:t>[1] 2D images using DeGennaro Cahn-Hilliard PDE simulation for fast online RL use</a:t>
            </a:r>
          </a:p>
          <a:p>
            <a:pPr marL="279400" indent="-279400">
              <a:lnSpc>
                <a:spcPct val="90000"/>
              </a:lnSpc>
            </a:pPr>
            <a:r>
              <a:rPr lang="en-US" sz="1600" dirty="0">
                <a:latin typeface="+mn-lt"/>
              </a:rPr>
              <a:t>[2] 2D images using modified FEniCS Cahn-Hilliard PDE simulation (~3000 sims)</a:t>
            </a:r>
          </a:p>
          <a:p>
            <a:pPr marL="279400" indent="-279400">
              <a:lnSpc>
                <a:spcPct val="90000"/>
              </a:lnSpc>
            </a:pPr>
            <a:r>
              <a:rPr lang="en-US" sz="1600" dirty="0">
                <a:latin typeface="+mn-lt"/>
              </a:rPr>
              <a:t>[3] 3D images using LAMMPS simulations (100s of sims)</a:t>
            </a:r>
          </a:p>
          <a:p>
            <a:pPr marL="279400" indent="-279400">
              <a:lnSpc>
                <a:spcPct val="90000"/>
              </a:lnSpc>
            </a:pPr>
            <a:r>
              <a:rPr lang="en-US" sz="1600" dirty="0">
                <a:latin typeface="+mn-lt"/>
              </a:rPr>
              <a:t>[4] 3D images using Welch Cahn-Hilliard PDE simulation for fast online RL use</a:t>
            </a:r>
          </a:p>
        </p:txBody>
      </p:sp>
      <p:sp>
        <p:nvSpPr>
          <p:cNvPr id="14" name="TextBox 13">
            <a:extLst>
              <a:ext uri="{FF2B5EF4-FFF2-40B4-BE49-F238E27FC236}">
                <a16:creationId xmlns:a16="http://schemas.microsoft.com/office/drawing/2014/main" id="{6A15687D-D7C0-C04A-8E00-97DF87992F72}"/>
              </a:ext>
            </a:extLst>
          </p:cNvPr>
          <p:cNvSpPr txBox="1"/>
          <p:nvPr/>
        </p:nvSpPr>
        <p:spPr>
          <a:xfrm>
            <a:off x="10279282" y="6457343"/>
            <a:ext cx="1537600" cy="286232"/>
          </a:xfrm>
          <a:prstGeom prst="rect">
            <a:avLst/>
          </a:prstGeom>
          <a:noFill/>
        </p:spPr>
        <p:txBody>
          <a:bodyPr wrap="none" rtlCol="0">
            <a:spAutoFit/>
          </a:bodyPr>
          <a:lstStyle/>
          <a:p>
            <a:pPr>
              <a:lnSpc>
                <a:spcPct val="90000"/>
              </a:lnSpc>
            </a:pPr>
            <a:r>
              <a:rPr lang="en-US" sz="1400" dirty="0"/>
              <a:t>LA-UR-19-27506</a:t>
            </a:r>
            <a:endParaRPr lang="en-US" sz="1400" dirty="0">
              <a:latin typeface="+mn-lt"/>
            </a:endParaRPr>
          </a:p>
        </p:txBody>
      </p:sp>
      <p:sp>
        <p:nvSpPr>
          <p:cNvPr id="8" name="Title 7">
            <a:extLst>
              <a:ext uri="{FF2B5EF4-FFF2-40B4-BE49-F238E27FC236}">
                <a16:creationId xmlns:a16="http://schemas.microsoft.com/office/drawing/2014/main" id="{FC9748B7-37B5-7344-B4D5-6850FFEFBEB9}"/>
              </a:ext>
            </a:extLst>
          </p:cNvPr>
          <p:cNvSpPr>
            <a:spLocks noGrp="1"/>
          </p:cNvSpPr>
          <p:nvPr>
            <p:ph type="title"/>
          </p:nvPr>
        </p:nvSpPr>
        <p:spPr/>
        <p:txBody>
          <a:bodyPr/>
          <a:lstStyle/>
          <a:p>
            <a:r>
              <a:rPr lang="en-US" dirty="0"/>
              <a:t>Status of BCP Control Use Case Software</a:t>
            </a:r>
          </a:p>
        </p:txBody>
      </p:sp>
    </p:spTree>
    <p:extLst>
      <p:ext uri="{BB962C8B-B14F-4D97-AF65-F5344CB8AC3E}">
        <p14:creationId xmlns:p14="http://schemas.microsoft.com/office/powerpoint/2010/main" val="1504503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CAEE7E3-2720-1B4C-853C-993B5B96262C}"/>
              </a:ext>
            </a:extLst>
          </p:cNvPr>
          <p:cNvSpPr>
            <a:spLocks noGrp="1"/>
          </p:cNvSpPr>
          <p:nvPr>
            <p:ph type="body" idx="1"/>
          </p:nvPr>
        </p:nvSpPr>
        <p:spPr>
          <a:xfrm>
            <a:off x="304800" y="739455"/>
            <a:ext cx="5647944" cy="821190"/>
          </a:xfrm>
        </p:spPr>
        <p:txBody>
          <a:bodyPr/>
          <a:lstStyle/>
          <a:p>
            <a:pPr algn="ctr"/>
            <a:r>
              <a:rPr lang="en-US" sz="2400" b="1" dirty="0"/>
              <a:t>Adaptive Illumination</a:t>
            </a:r>
          </a:p>
        </p:txBody>
      </p:sp>
      <p:sp>
        <p:nvSpPr>
          <p:cNvPr id="5" name="Content Placeholder 4">
            <a:extLst>
              <a:ext uri="{FF2B5EF4-FFF2-40B4-BE49-F238E27FC236}">
                <a16:creationId xmlns:a16="http://schemas.microsoft.com/office/drawing/2014/main" id="{0B5FB276-F818-554A-851F-BEE388402F5D}"/>
              </a:ext>
            </a:extLst>
          </p:cNvPr>
          <p:cNvSpPr>
            <a:spLocks noGrp="1"/>
          </p:cNvSpPr>
          <p:nvPr>
            <p:ph sz="half" idx="2"/>
          </p:nvPr>
        </p:nvSpPr>
        <p:spPr>
          <a:xfrm>
            <a:off x="304800" y="1522008"/>
            <a:ext cx="5647944" cy="3813071"/>
          </a:xfrm>
        </p:spPr>
        <p:txBody>
          <a:bodyPr/>
          <a:lstStyle/>
          <a:p>
            <a:r>
              <a:rPr lang="en-US" b="1" dirty="0"/>
              <a:t>SLAC/Stanford use case</a:t>
            </a:r>
            <a:r>
              <a:rPr lang="en-US" dirty="0"/>
              <a:t>, training data and RL system (D. Ratner, J. Betterton, M. Kochendorfer)</a:t>
            </a:r>
          </a:p>
          <a:p>
            <a:r>
              <a:rPr lang="en-US" b="1" dirty="0"/>
              <a:t>AI use case</a:t>
            </a:r>
            <a:r>
              <a:rPr lang="en-US" dirty="0"/>
              <a:t>: exploit image sparseness to improve acquisition time/X-ray dose/resolution by adaptively controlling acquisition.</a:t>
            </a:r>
          </a:p>
          <a:p>
            <a:r>
              <a:rPr lang="en-US" b="1" dirty="0"/>
              <a:t>Impact:  </a:t>
            </a:r>
            <a:r>
              <a:rPr lang="en-US" dirty="0"/>
              <a:t>Reduced imaging needed (shorter experiment time) at both synchrotron and XFEL light sources.</a:t>
            </a:r>
          </a:p>
          <a:p>
            <a:r>
              <a:rPr lang="en-US" b="1" dirty="0"/>
              <a:t>Example</a:t>
            </a:r>
            <a:r>
              <a:rPr lang="en-US" dirty="0"/>
              <a:t>:</a:t>
            </a:r>
          </a:p>
          <a:p>
            <a:pPr lvl="1"/>
            <a:endParaRPr lang="en-US" dirty="0"/>
          </a:p>
        </p:txBody>
      </p:sp>
      <p:sp>
        <p:nvSpPr>
          <p:cNvPr id="6" name="Text Placeholder 5">
            <a:extLst>
              <a:ext uri="{FF2B5EF4-FFF2-40B4-BE49-F238E27FC236}">
                <a16:creationId xmlns:a16="http://schemas.microsoft.com/office/drawing/2014/main" id="{E14C3BA6-C22E-EB43-83BD-AE7F92126B07}"/>
              </a:ext>
            </a:extLst>
          </p:cNvPr>
          <p:cNvSpPr>
            <a:spLocks noGrp="1"/>
          </p:cNvSpPr>
          <p:nvPr>
            <p:ph type="body" sz="quarter" idx="3"/>
          </p:nvPr>
        </p:nvSpPr>
        <p:spPr>
          <a:xfrm>
            <a:off x="6201920" y="739455"/>
            <a:ext cx="5647180" cy="821190"/>
          </a:xfrm>
        </p:spPr>
        <p:txBody>
          <a:bodyPr/>
          <a:lstStyle/>
          <a:p>
            <a:pPr algn="ctr"/>
            <a:r>
              <a:rPr lang="en-US" sz="2400" b="1" dirty="0"/>
              <a:t>Additive Manufacturing</a:t>
            </a:r>
          </a:p>
        </p:txBody>
      </p:sp>
      <p:sp>
        <p:nvSpPr>
          <p:cNvPr id="7" name="Content Placeholder 6">
            <a:extLst>
              <a:ext uri="{FF2B5EF4-FFF2-40B4-BE49-F238E27FC236}">
                <a16:creationId xmlns:a16="http://schemas.microsoft.com/office/drawing/2014/main" id="{ED727004-3FC3-774C-90BE-248AEFD08F12}"/>
              </a:ext>
            </a:extLst>
          </p:cNvPr>
          <p:cNvSpPr>
            <a:spLocks noGrp="1"/>
          </p:cNvSpPr>
          <p:nvPr>
            <p:ph sz="quarter" idx="4"/>
          </p:nvPr>
        </p:nvSpPr>
        <p:spPr>
          <a:xfrm>
            <a:off x="6201920" y="1526400"/>
            <a:ext cx="5647180" cy="3813071"/>
          </a:xfrm>
        </p:spPr>
        <p:txBody>
          <a:bodyPr/>
          <a:lstStyle/>
          <a:p>
            <a:r>
              <a:rPr lang="en-US" b="1" dirty="0"/>
              <a:t>ExaAM use case</a:t>
            </a:r>
            <a:r>
              <a:rPr lang="en-US" dirty="0"/>
              <a:t>, training data available (MEUMAPPS sim) </a:t>
            </a:r>
          </a:p>
          <a:p>
            <a:r>
              <a:rPr lang="en-US" b="1" dirty="0"/>
              <a:t>AI use case</a:t>
            </a:r>
            <a:r>
              <a:rPr lang="en-US" dirty="0"/>
              <a:t>: Predict next steady-state behavior in the solidification of a metal to guide real-time annealing in line with the experiment. </a:t>
            </a:r>
          </a:p>
          <a:p>
            <a:r>
              <a:rPr lang="en-US" b="1" dirty="0"/>
              <a:t>Impact</a:t>
            </a:r>
            <a:r>
              <a:rPr lang="en-US" dirty="0"/>
              <a:t>: </a:t>
            </a:r>
          </a:p>
          <a:p>
            <a:pPr lvl="1"/>
            <a:r>
              <a:rPr lang="en-US" dirty="0">
                <a:latin typeface="+mn-lt"/>
              </a:rPr>
              <a:t>Reduce expensive simulations because can predict the next steady state response for a thermal stimulus.</a:t>
            </a:r>
          </a:p>
          <a:p>
            <a:pPr lvl="1"/>
            <a:r>
              <a:rPr lang="en-US" dirty="0">
                <a:latin typeface="+mn-lt"/>
              </a:rPr>
              <a:t>Model system more dynamically to achieve desired end state.</a:t>
            </a:r>
          </a:p>
          <a:p>
            <a:r>
              <a:rPr lang="en-US" b="1" dirty="0"/>
              <a:t>Example</a:t>
            </a:r>
            <a:r>
              <a:rPr lang="en-US" dirty="0"/>
              <a:t>:</a:t>
            </a:r>
          </a:p>
        </p:txBody>
      </p:sp>
      <p:pic>
        <p:nvPicPr>
          <p:cNvPr id="8" name="Picture 7">
            <a:extLst>
              <a:ext uri="{FF2B5EF4-FFF2-40B4-BE49-F238E27FC236}">
                <a16:creationId xmlns:a16="http://schemas.microsoft.com/office/drawing/2014/main" id="{872E65BE-021A-EA42-BBA5-2EA809A40458}"/>
              </a:ext>
            </a:extLst>
          </p:cNvPr>
          <p:cNvPicPr/>
          <p:nvPr/>
        </p:nvPicPr>
        <p:blipFill rotWithShape="1">
          <a:blip r:embed="rId3">
            <a:extLst>
              <a:ext uri="{28A0092B-C50C-407E-A947-70E740481C1C}">
                <a14:useLocalDpi xmlns:a14="http://schemas.microsoft.com/office/drawing/2010/main" val="0"/>
              </a:ext>
            </a:extLst>
          </a:blip>
          <a:srcRect l="1315" t="10029" r="8846" b="1033"/>
          <a:stretch/>
        </p:blipFill>
        <p:spPr bwMode="auto">
          <a:xfrm>
            <a:off x="6189557" y="4523725"/>
            <a:ext cx="2514600" cy="2211705"/>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04420293-AD6C-A045-A923-A743196B489E}"/>
              </a:ext>
            </a:extLst>
          </p:cNvPr>
          <p:cNvSpPr txBox="1"/>
          <p:nvPr/>
        </p:nvSpPr>
        <p:spPr>
          <a:xfrm>
            <a:off x="8754620" y="4433035"/>
            <a:ext cx="3132580" cy="2072875"/>
          </a:xfrm>
          <a:prstGeom prst="rect">
            <a:avLst/>
          </a:prstGeom>
          <a:noFill/>
        </p:spPr>
        <p:txBody>
          <a:bodyPr wrap="square" rtlCol="0">
            <a:spAutoFit/>
          </a:bodyPr>
          <a:lstStyle/>
          <a:p>
            <a:pPr>
              <a:lnSpc>
                <a:spcPct val="90000"/>
              </a:lnSpc>
            </a:pPr>
            <a:r>
              <a:rPr lang="en-US" b="1" dirty="0">
                <a:latin typeface="Arial Narrow" panose="020B0604020202020204" pitchFamily="34" charset="0"/>
                <a:cs typeface="Arial Narrow" panose="020B0604020202020204" pitchFamily="34" charset="0"/>
              </a:rPr>
              <a:t>Simulation of directional solidification of a ternary Ni-Fe-Nb alloy</a:t>
            </a:r>
            <a:r>
              <a:rPr lang="en-US" dirty="0">
                <a:latin typeface="Arial Narrow" panose="020B0604020202020204" pitchFamily="34" charset="0"/>
                <a:cs typeface="Arial Narrow" panose="020B0604020202020204" pitchFamily="34" charset="0"/>
              </a:rPr>
              <a:t>. (left) The metal is in an unsteady state (dotted line) when transient behavior (slowed cooling rate) is introduced after the initial steady state was achieved</a:t>
            </a:r>
            <a:r>
              <a:rPr lang="en-US" sz="1200" dirty="0">
                <a:latin typeface="Arial Narrow" panose="020B0604020202020204" pitchFamily="34" charset="0"/>
                <a:cs typeface="Arial Narrow" panose="020B0604020202020204" pitchFamily="34" charset="0"/>
              </a:rPr>
              <a:t>.  </a:t>
            </a:r>
          </a:p>
          <a:p>
            <a:pPr>
              <a:lnSpc>
                <a:spcPct val="90000"/>
              </a:lnSpc>
            </a:pPr>
            <a:endParaRPr lang="en-US" sz="500" dirty="0">
              <a:latin typeface="Arial Narrow" panose="020B0604020202020204" pitchFamily="34" charset="0"/>
              <a:cs typeface="Arial Narrow" panose="020B0604020202020204" pitchFamily="34" charset="0"/>
            </a:endParaRPr>
          </a:p>
          <a:p>
            <a:pPr>
              <a:lnSpc>
                <a:spcPct val="90000"/>
              </a:lnSpc>
            </a:pPr>
            <a:r>
              <a:rPr lang="en-US" sz="1200" dirty="0">
                <a:latin typeface="Arial Narrow" panose="020B0604020202020204" pitchFamily="34" charset="0"/>
                <a:cs typeface="Arial Narrow" panose="020B0604020202020204" pitchFamily="34" charset="0"/>
              </a:rPr>
              <a:t>Image courtesy of R. </a:t>
            </a:r>
            <a:r>
              <a:rPr lang="en-US" sz="1200" dirty="0" err="1">
                <a:latin typeface="Arial Narrow" panose="020B0604020202020204" pitchFamily="34" charset="0"/>
                <a:cs typeface="Arial Narrow" panose="020B0604020202020204" pitchFamily="34" charset="0"/>
              </a:rPr>
              <a:t>Balasubramaniam</a:t>
            </a:r>
            <a:endParaRPr lang="en-US" sz="1200" dirty="0">
              <a:latin typeface="Arial Narrow" panose="020B0604020202020204" pitchFamily="34" charset="0"/>
              <a:cs typeface="Arial Narrow" panose="020B0604020202020204" pitchFamily="34" charset="0"/>
            </a:endParaRPr>
          </a:p>
        </p:txBody>
      </p:sp>
      <p:grpSp>
        <p:nvGrpSpPr>
          <p:cNvPr id="16" name="Group 15">
            <a:extLst>
              <a:ext uri="{FF2B5EF4-FFF2-40B4-BE49-F238E27FC236}">
                <a16:creationId xmlns:a16="http://schemas.microsoft.com/office/drawing/2014/main" id="{631AF034-D9F2-F247-8FD5-7ECCF4217D4B}"/>
              </a:ext>
            </a:extLst>
          </p:cNvPr>
          <p:cNvGrpSpPr/>
          <p:nvPr/>
        </p:nvGrpSpPr>
        <p:grpSpPr>
          <a:xfrm>
            <a:off x="342900" y="4011827"/>
            <a:ext cx="5647181" cy="2723603"/>
            <a:chOff x="-1325921" y="2281273"/>
            <a:chExt cx="10287443" cy="4551152"/>
          </a:xfrm>
        </p:grpSpPr>
        <p:pic>
          <p:nvPicPr>
            <p:cNvPr id="11" name="Picture 10" descr="Screen Shot 2018-04-05 at 3.39.07 PM.png">
              <a:extLst>
                <a:ext uri="{FF2B5EF4-FFF2-40B4-BE49-F238E27FC236}">
                  <a16:creationId xmlns:a16="http://schemas.microsoft.com/office/drawing/2014/main" id="{F0D10A82-C17B-2443-89A4-E2A6E10480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9730" y="5080389"/>
              <a:ext cx="7431792" cy="1752036"/>
            </a:xfrm>
            <a:prstGeom prst="rect">
              <a:avLst/>
            </a:prstGeom>
          </p:spPr>
        </p:pic>
        <p:pic>
          <p:nvPicPr>
            <p:cNvPr id="12" name="Picture 11" descr="Screen Shot 2018-04-05 at 6.57.17 PM.png">
              <a:extLst>
                <a:ext uri="{FF2B5EF4-FFF2-40B4-BE49-F238E27FC236}">
                  <a16:creationId xmlns:a16="http://schemas.microsoft.com/office/drawing/2014/main" id="{CA4BF074-8A3A-524C-8248-8D11A9CA35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5921" y="2281273"/>
              <a:ext cx="3886200" cy="2583226"/>
            </a:xfrm>
            <a:prstGeom prst="rect">
              <a:avLst/>
            </a:prstGeom>
            <a:ln>
              <a:solidFill>
                <a:schemeClr val="bg1">
                  <a:lumMod val="50000"/>
                </a:schemeClr>
              </a:solidFill>
            </a:ln>
            <a:effectLst>
              <a:outerShdw blurRad="50800" dist="38100" dir="2700000" algn="tl" rotWithShape="0">
                <a:prstClr val="black">
                  <a:alpha val="40000"/>
                </a:prstClr>
              </a:outerShdw>
            </a:effectLst>
          </p:spPr>
        </p:pic>
        <p:cxnSp>
          <p:nvCxnSpPr>
            <p:cNvPr id="14" name="Straight Arrow Connector 13">
              <a:extLst>
                <a:ext uri="{FF2B5EF4-FFF2-40B4-BE49-F238E27FC236}">
                  <a16:creationId xmlns:a16="http://schemas.microsoft.com/office/drawing/2014/main" id="{F6B39644-BF0A-624F-A596-F45063037179}"/>
                </a:ext>
              </a:extLst>
            </p:cNvPr>
            <p:cNvCxnSpPr>
              <a:cxnSpLocks/>
            </p:cNvCxnSpPr>
            <p:nvPr/>
          </p:nvCxnSpPr>
          <p:spPr>
            <a:xfrm flipH="1" flipV="1">
              <a:off x="2687279" y="4864499"/>
              <a:ext cx="1000470" cy="1437483"/>
            </a:xfrm>
            <a:prstGeom prst="straightConnector1">
              <a:avLst/>
            </a:prstGeom>
            <a:ln>
              <a:solidFill>
                <a:schemeClr val="bg1">
                  <a:lumMod val="85000"/>
                </a:schemeClr>
              </a:solidFill>
              <a:prstDash val="dash"/>
              <a:headEnd type="none"/>
              <a:tailEnd type="non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849F9833-B265-FD4A-857A-CB83CE6ACA40}"/>
                </a:ext>
              </a:extLst>
            </p:cNvPr>
            <p:cNvCxnSpPr>
              <a:cxnSpLocks/>
            </p:cNvCxnSpPr>
            <p:nvPr/>
          </p:nvCxnSpPr>
          <p:spPr>
            <a:xfrm flipH="1" flipV="1">
              <a:off x="-1325921" y="4939243"/>
              <a:ext cx="4221522" cy="1309158"/>
            </a:xfrm>
            <a:prstGeom prst="straightConnector1">
              <a:avLst/>
            </a:prstGeom>
            <a:ln>
              <a:solidFill>
                <a:schemeClr val="bg1">
                  <a:lumMod val="85000"/>
                </a:schemeClr>
              </a:solidFill>
              <a:prstDash val="dash"/>
              <a:headEnd type="none"/>
              <a:tailEnd type="none"/>
            </a:ln>
          </p:spPr>
          <p:style>
            <a:lnRef idx="2">
              <a:schemeClr val="accent1"/>
            </a:lnRef>
            <a:fillRef idx="0">
              <a:schemeClr val="accent1"/>
            </a:fillRef>
            <a:effectRef idx="1">
              <a:schemeClr val="accent1"/>
            </a:effectRef>
            <a:fontRef idx="minor">
              <a:schemeClr val="tx1"/>
            </a:fontRef>
          </p:style>
        </p:cxnSp>
      </p:grpSp>
      <p:sp>
        <p:nvSpPr>
          <p:cNvPr id="17" name="TextBox 16">
            <a:extLst>
              <a:ext uri="{FF2B5EF4-FFF2-40B4-BE49-F238E27FC236}">
                <a16:creationId xmlns:a16="http://schemas.microsoft.com/office/drawing/2014/main" id="{8B166148-FE76-0F43-9F5C-DCBC0DB61340}"/>
              </a:ext>
            </a:extLst>
          </p:cNvPr>
          <p:cNvSpPr txBox="1"/>
          <p:nvPr/>
        </p:nvSpPr>
        <p:spPr>
          <a:xfrm>
            <a:off x="518815" y="5079944"/>
            <a:ext cx="1773242" cy="369332"/>
          </a:xfrm>
          <a:prstGeom prst="rect">
            <a:avLst/>
          </a:prstGeom>
          <a:noFill/>
        </p:spPr>
        <p:txBody>
          <a:bodyPr wrap="none" rtlCol="0">
            <a:spAutoFit/>
          </a:bodyPr>
          <a:lstStyle/>
          <a:p>
            <a:pPr algn="ctr"/>
            <a:r>
              <a:rPr lang="en-US" b="1" dirty="0">
                <a:solidFill>
                  <a:schemeClr val="bg1"/>
                </a:solidFill>
                <a:latin typeface="Arial Narrow" panose="020B0604020202020204" pitchFamily="34" charset="0"/>
                <a:cs typeface="Arial Narrow" panose="020B0604020202020204" pitchFamily="34" charset="0"/>
              </a:rPr>
              <a:t>Close-up of quills</a:t>
            </a:r>
          </a:p>
        </p:txBody>
      </p:sp>
      <p:sp>
        <p:nvSpPr>
          <p:cNvPr id="13" name="Rectangle 12">
            <a:extLst>
              <a:ext uri="{FF2B5EF4-FFF2-40B4-BE49-F238E27FC236}">
                <a16:creationId xmlns:a16="http://schemas.microsoft.com/office/drawing/2014/main" id="{2CA39C86-362F-E046-8CE3-13397E5576A2}"/>
              </a:ext>
            </a:extLst>
          </p:cNvPr>
          <p:cNvSpPr/>
          <p:nvPr/>
        </p:nvSpPr>
        <p:spPr>
          <a:xfrm>
            <a:off x="2760467" y="6414515"/>
            <a:ext cx="334633" cy="304572"/>
          </a:xfrm>
          <a:prstGeom prst="rect">
            <a:avLst/>
          </a:prstGeom>
          <a:noFill/>
          <a:ln w="38100" cmpd="sng">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2734B146-3760-CE44-838E-42A7741A2648}"/>
              </a:ext>
            </a:extLst>
          </p:cNvPr>
          <p:cNvSpPr txBox="1"/>
          <p:nvPr/>
        </p:nvSpPr>
        <p:spPr>
          <a:xfrm>
            <a:off x="2541233" y="4256098"/>
            <a:ext cx="3378621" cy="1034129"/>
          </a:xfrm>
          <a:prstGeom prst="rect">
            <a:avLst/>
          </a:prstGeom>
          <a:noFill/>
        </p:spPr>
        <p:txBody>
          <a:bodyPr wrap="square" rtlCol="0">
            <a:spAutoFit/>
          </a:bodyPr>
          <a:lstStyle/>
          <a:p>
            <a:pPr>
              <a:lnSpc>
                <a:spcPct val="90000"/>
              </a:lnSpc>
            </a:pPr>
            <a:r>
              <a:rPr lang="en-US" b="1" dirty="0">
                <a:latin typeface="Arial Narrow" panose="020B0604020202020204" pitchFamily="34" charset="0"/>
                <a:cs typeface="Arial Narrow" panose="020B0604020202020204" pitchFamily="34" charset="0"/>
              </a:rPr>
              <a:t>Archaeopteryx feathers and bone chemistry fully revealed via synchrotron imaging</a:t>
            </a:r>
            <a:r>
              <a:rPr lang="en-US" dirty="0">
                <a:latin typeface="Arial Narrow" panose="020B0604020202020204" pitchFamily="34" charset="0"/>
                <a:cs typeface="Arial Narrow" panose="020B0604020202020204" pitchFamily="34" charset="0"/>
              </a:rPr>
              <a:t>. </a:t>
            </a:r>
            <a:r>
              <a:rPr lang="en-US" sz="1400" i="1" dirty="0">
                <a:latin typeface="Arial Narrow" panose="020B0604020202020204" pitchFamily="34" charset="0"/>
                <a:cs typeface="Arial Narrow" panose="020B0604020202020204" pitchFamily="34" charset="0"/>
              </a:rPr>
              <a:t>(left) </a:t>
            </a:r>
            <a:br>
              <a:rPr lang="en-US" sz="1400" i="1" dirty="0">
                <a:latin typeface="Arial Narrow" panose="020B0604020202020204" pitchFamily="34" charset="0"/>
                <a:cs typeface="Arial Narrow" panose="020B0604020202020204" pitchFamily="34" charset="0"/>
              </a:rPr>
            </a:br>
            <a:r>
              <a:rPr lang="en-US" sz="1400" i="1" dirty="0">
                <a:latin typeface="Arial Narrow" panose="020B0604020202020204" pitchFamily="34" charset="0"/>
                <a:cs typeface="Arial Narrow" panose="020B0604020202020204" pitchFamily="34" charset="0"/>
              </a:rPr>
              <a:t>Image courtesy of U. Bergmann et al.</a:t>
            </a:r>
            <a:endParaRPr lang="en-US" i="1" dirty="0">
              <a:latin typeface="Arial Narrow" panose="020B0604020202020204" pitchFamily="34" charset="0"/>
              <a:cs typeface="Arial Narrow" panose="020B0604020202020204" pitchFamily="34" charset="0"/>
            </a:endParaRPr>
          </a:p>
        </p:txBody>
      </p:sp>
      <p:sp>
        <p:nvSpPr>
          <p:cNvPr id="19" name="TextBox 18">
            <a:extLst>
              <a:ext uri="{FF2B5EF4-FFF2-40B4-BE49-F238E27FC236}">
                <a16:creationId xmlns:a16="http://schemas.microsoft.com/office/drawing/2014/main" id="{05974C27-C4B7-9440-A3B5-06F6501C16C7}"/>
              </a:ext>
            </a:extLst>
          </p:cNvPr>
          <p:cNvSpPr txBox="1"/>
          <p:nvPr/>
        </p:nvSpPr>
        <p:spPr>
          <a:xfrm>
            <a:off x="10311500" y="6496110"/>
            <a:ext cx="1537600" cy="286232"/>
          </a:xfrm>
          <a:prstGeom prst="rect">
            <a:avLst/>
          </a:prstGeom>
          <a:noFill/>
        </p:spPr>
        <p:txBody>
          <a:bodyPr wrap="none" rtlCol="0">
            <a:spAutoFit/>
          </a:bodyPr>
          <a:lstStyle/>
          <a:p>
            <a:pPr>
              <a:lnSpc>
                <a:spcPct val="90000"/>
              </a:lnSpc>
            </a:pPr>
            <a:r>
              <a:rPr lang="en-US" sz="1400" dirty="0"/>
              <a:t>LA-UR-19-27506</a:t>
            </a:r>
            <a:endParaRPr lang="en-US" sz="1400" dirty="0">
              <a:latin typeface="+mn-lt"/>
            </a:endParaRPr>
          </a:p>
        </p:txBody>
      </p:sp>
      <p:sp>
        <p:nvSpPr>
          <p:cNvPr id="3" name="Title 2">
            <a:extLst>
              <a:ext uri="{FF2B5EF4-FFF2-40B4-BE49-F238E27FC236}">
                <a16:creationId xmlns:a16="http://schemas.microsoft.com/office/drawing/2014/main" id="{014107EB-5990-3F4E-8559-5D633BD6567F}"/>
              </a:ext>
            </a:extLst>
          </p:cNvPr>
          <p:cNvSpPr>
            <a:spLocks noGrp="1"/>
          </p:cNvSpPr>
          <p:nvPr>
            <p:ph type="title"/>
          </p:nvPr>
        </p:nvSpPr>
        <p:spPr/>
        <p:txBody>
          <a:bodyPr/>
          <a:lstStyle/>
          <a:p>
            <a:r>
              <a:rPr lang="en-US" dirty="0"/>
              <a:t>Upcoming Control Use Cases for FY20 and Beyond</a:t>
            </a:r>
          </a:p>
        </p:txBody>
      </p:sp>
    </p:spTree>
    <p:extLst>
      <p:ext uri="{BB962C8B-B14F-4D97-AF65-F5344CB8AC3E}">
        <p14:creationId xmlns:p14="http://schemas.microsoft.com/office/powerpoint/2010/main" val="3385630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53710-4457-2A4E-B11E-3AE43C4821DC}"/>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4C049E02-1286-6C4D-8EC7-DC8C1BDDBB9B}"/>
              </a:ext>
            </a:extLst>
          </p:cNvPr>
          <p:cNvSpPr>
            <a:spLocks noGrp="1"/>
          </p:cNvSpPr>
          <p:nvPr>
            <p:ph idx="1"/>
          </p:nvPr>
        </p:nvSpPr>
        <p:spPr>
          <a:xfrm>
            <a:off x="190500" y="1157972"/>
            <a:ext cx="11658600" cy="4610100"/>
          </a:xfrm>
        </p:spPr>
        <p:txBody>
          <a:bodyPr/>
          <a:lstStyle/>
          <a:p>
            <a:pPr marL="0" indent="0">
              <a:buNone/>
            </a:pPr>
            <a:r>
              <a:rPr lang="en-US" b="1" dirty="0"/>
              <a:t>Brief Overview</a:t>
            </a:r>
          </a:p>
          <a:p>
            <a:r>
              <a:rPr lang="en-US" dirty="0"/>
              <a:t>Goals, Principles, Evaluation Criteria, Methods, Collaboration</a:t>
            </a:r>
          </a:p>
          <a:p>
            <a:pPr marL="0" indent="0">
              <a:buNone/>
            </a:pPr>
            <a:r>
              <a:rPr lang="en-US" b="1" dirty="0"/>
              <a:t>Machine Learning (ML) Software Development Types</a:t>
            </a:r>
          </a:p>
          <a:p>
            <a:r>
              <a:rPr lang="en-US" dirty="0"/>
              <a:t>Surrogates, Control, Design, Inverse Problems</a:t>
            </a:r>
          </a:p>
          <a:p>
            <a:pPr marL="0" indent="0">
              <a:buNone/>
            </a:pPr>
            <a:r>
              <a:rPr lang="en-US" b="1" dirty="0"/>
              <a:t>ExaLearn Software</a:t>
            </a:r>
          </a:p>
          <a:p>
            <a:r>
              <a:rPr lang="en-US" dirty="0"/>
              <a:t>Version 1.0 release, Uncertainty Quantification (UQ), Objective-driven experimental design (ODED), Searchable Repository, Online Access</a:t>
            </a:r>
          </a:p>
          <a:p>
            <a:pPr marL="0" indent="0">
              <a:buNone/>
            </a:pPr>
            <a:r>
              <a:rPr lang="en-US" b="1" dirty="0"/>
              <a:t>Outreach Opportunities </a:t>
            </a:r>
          </a:p>
          <a:p>
            <a:r>
              <a:rPr lang="en-US" dirty="0"/>
              <a:t>Events, Vendor Interactions</a:t>
            </a:r>
          </a:p>
          <a:p>
            <a:pPr marL="0" indent="0">
              <a:buNone/>
            </a:pPr>
            <a:r>
              <a:rPr lang="en-US" b="1" dirty="0"/>
              <a:t>Summary and Looking Ahead</a:t>
            </a:r>
          </a:p>
        </p:txBody>
      </p:sp>
    </p:spTree>
    <p:extLst>
      <p:ext uri="{BB962C8B-B14F-4D97-AF65-F5344CB8AC3E}">
        <p14:creationId xmlns:p14="http://schemas.microsoft.com/office/powerpoint/2010/main" val="895330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F12A1-57A1-4DD3-9FA0-89567A76F3F1}"/>
              </a:ext>
            </a:extLst>
          </p:cNvPr>
          <p:cNvSpPr>
            <a:spLocks noGrp="1"/>
          </p:cNvSpPr>
          <p:nvPr>
            <p:ph type="title"/>
          </p:nvPr>
        </p:nvSpPr>
        <p:spPr/>
        <p:txBody>
          <a:bodyPr/>
          <a:lstStyle/>
          <a:p>
            <a:r>
              <a:rPr lang="en-US" b="1" dirty="0"/>
              <a:t>Design</a:t>
            </a:r>
            <a:r>
              <a:rPr lang="en-US" dirty="0"/>
              <a:t>: Expanding Computational Design to the Exascale</a:t>
            </a:r>
          </a:p>
        </p:txBody>
      </p:sp>
      <p:sp>
        <p:nvSpPr>
          <p:cNvPr id="6" name="Rectangle 5">
            <a:extLst>
              <a:ext uri="{FF2B5EF4-FFF2-40B4-BE49-F238E27FC236}">
                <a16:creationId xmlns:a16="http://schemas.microsoft.com/office/drawing/2014/main" id="{8993F545-EC4E-4DFC-BB3A-1BA1DF9206F5}"/>
              </a:ext>
            </a:extLst>
          </p:cNvPr>
          <p:cNvSpPr/>
          <p:nvPr/>
        </p:nvSpPr>
        <p:spPr>
          <a:xfrm>
            <a:off x="1201548" y="2162965"/>
            <a:ext cx="1445978" cy="797230"/>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Existing Solutions</a:t>
            </a:r>
          </a:p>
        </p:txBody>
      </p:sp>
      <p:sp>
        <p:nvSpPr>
          <p:cNvPr id="7" name="Rectangle 6">
            <a:extLst>
              <a:ext uri="{FF2B5EF4-FFF2-40B4-BE49-F238E27FC236}">
                <a16:creationId xmlns:a16="http://schemas.microsoft.com/office/drawing/2014/main" id="{F114AF7F-6914-4169-B613-645D8D796F86}"/>
              </a:ext>
            </a:extLst>
          </p:cNvPr>
          <p:cNvSpPr/>
          <p:nvPr/>
        </p:nvSpPr>
        <p:spPr>
          <a:xfrm>
            <a:off x="9039345" y="2107837"/>
            <a:ext cx="1445978" cy="797229"/>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Optimized Systems</a:t>
            </a:r>
          </a:p>
        </p:txBody>
      </p:sp>
      <p:grpSp>
        <p:nvGrpSpPr>
          <p:cNvPr id="44" name="Group 43">
            <a:extLst>
              <a:ext uri="{FF2B5EF4-FFF2-40B4-BE49-F238E27FC236}">
                <a16:creationId xmlns:a16="http://schemas.microsoft.com/office/drawing/2014/main" id="{6F856FF2-A82E-413C-B6C3-2682404582F5}"/>
              </a:ext>
            </a:extLst>
          </p:cNvPr>
          <p:cNvGrpSpPr/>
          <p:nvPr/>
        </p:nvGrpSpPr>
        <p:grpSpPr>
          <a:xfrm>
            <a:off x="2647526" y="798607"/>
            <a:ext cx="6391819" cy="1762973"/>
            <a:chOff x="3005287" y="801158"/>
            <a:chExt cx="6391819" cy="1782300"/>
          </a:xfrm>
        </p:grpSpPr>
        <p:sp>
          <p:nvSpPr>
            <p:cNvPr id="4" name="Rectangle 3">
              <a:extLst>
                <a:ext uri="{FF2B5EF4-FFF2-40B4-BE49-F238E27FC236}">
                  <a16:creationId xmlns:a16="http://schemas.microsoft.com/office/drawing/2014/main" id="{282C47E1-1F7F-45C4-82FB-16FE50E11201}"/>
                </a:ext>
              </a:extLst>
            </p:cNvPr>
            <p:cNvSpPr/>
            <p:nvPr/>
          </p:nvSpPr>
          <p:spPr>
            <a:xfrm>
              <a:off x="4347506" y="1199772"/>
              <a:ext cx="1445978" cy="7972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t>Generate</a:t>
              </a:r>
            </a:p>
            <a:p>
              <a:pPr algn="ctr"/>
              <a:r>
                <a:rPr lang="en-US" b="1" dirty="0"/>
                <a:t>Designs</a:t>
              </a:r>
            </a:p>
          </p:txBody>
        </p:sp>
        <p:sp>
          <p:nvSpPr>
            <p:cNvPr id="5" name="Rectangle 4">
              <a:extLst>
                <a:ext uri="{FF2B5EF4-FFF2-40B4-BE49-F238E27FC236}">
                  <a16:creationId xmlns:a16="http://schemas.microsoft.com/office/drawing/2014/main" id="{86CED5F7-D337-44DC-8020-BACF1ECBFB44}"/>
                </a:ext>
              </a:extLst>
            </p:cNvPr>
            <p:cNvSpPr/>
            <p:nvPr/>
          </p:nvSpPr>
          <p:spPr>
            <a:xfrm>
              <a:off x="6642922" y="1199772"/>
              <a:ext cx="1445978" cy="7972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Simulate Designs</a:t>
              </a:r>
            </a:p>
          </p:txBody>
        </p:sp>
        <p:cxnSp>
          <p:nvCxnSpPr>
            <p:cNvPr id="8" name="Straight Arrow Connector 7">
              <a:extLst>
                <a:ext uri="{FF2B5EF4-FFF2-40B4-BE49-F238E27FC236}">
                  <a16:creationId xmlns:a16="http://schemas.microsoft.com/office/drawing/2014/main" id="{E74C61C3-6952-4221-BEC3-6F4D19294F48}"/>
                </a:ext>
              </a:extLst>
            </p:cNvPr>
            <p:cNvCxnSpPr>
              <a:cxnSpLocks/>
              <a:stCxn id="6" idx="3"/>
              <a:endCxn id="4" idx="1"/>
            </p:cNvCxnSpPr>
            <p:nvPr/>
          </p:nvCxnSpPr>
          <p:spPr>
            <a:xfrm flipV="1">
              <a:off x="3005287" y="1598386"/>
              <a:ext cx="1342219" cy="985072"/>
            </a:xfrm>
            <a:prstGeom prst="bentConnector3">
              <a:avLst>
                <a:gd name="adj1" fmla="val 50000"/>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4115422-8AB7-4AF4-80A8-665231D96AC4}"/>
                </a:ext>
              </a:extLst>
            </p:cNvPr>
            <p:cNvCxnSpPr>
              <a:cxnSpLocks/>
              <a:stCxn id="4" idx="3"/>
              <a:endCxn id="5" idx="1"/>
            </p:cNvCxnSpPr>
            <p:nvPr/>
          </p:nvCxnSpPr>
          <p:spPr>
            <a:xfrm>
              <a:off x="5793484" y="1598387"/>
              <a:ext cx="849438"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D4EF616F-0BBD-4ED0-8524-68C149694D2B}"/>
                </a:ext>
              </a:extLst>
            </p:cNvPr>
            <p:cNvCxnSpPr>
              <a:cxnSpLocks/>
              <a:stCxn id="5" idx="3"/>
              <a:endCxn id="7" idx="1"/>
            </p:cNvCxnSpPr>
            <p:nvPr/>
          </p:nvCxnSpPr>
          <p:spPr>
            <a:xfrm>
              <a:off x="8088900" y="1598386"/>
              <a:ext cx="1308206" cy="929340"/>
            </a:xfrm>
            <a:prstGeom prst="bentConnector3">
              <a:avLst>
                <a:gd name="adj1" fmla="val 50000"/>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C7B79E4-B58B-48C8-B634-40616F900AC9}"/>
                </a:ext>
              </a:extLst>
            </p:cNvPr>
            <p:cNvSpPr/>
            <p:nvPr/>
          </p:nvSpPr>
          <p:spPr>
            <a:xfrm>
              <a:off x="6218203" y="1005783"/>
              <a:ext cx="2353769" cy="1168107"/>
            </a:xfrm>
            <a:prstGeom prst="rect">
              <a:avLst/>
            </a:prstGeom>
            <a:noFill/>
            <a:ln w="571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Connector: Elbow 11">
              <a:extLst>
                <a:ext uri="{FF2B5EF4-FFF2-40B4-BE49-F238E27FC236}">
                  <a16:creationId xmlns:a16="http://schemas.microsoft.com/office/drawing/2014/main" id="{637C9885-2678-4C16-86DC-917FBF133A05}"/>
                </a:ext>
              </a:extLst>
            </p:cNvPr>
            <p:cNvCxnSpPr>
              <a:cxnSpLocks/>
              <a:stCxn id="5" idx="0"/>
              <a:endCxn id="4" idx="0"/>
            </p:cNvCxnSpPr>
            <p:nvPr/>
          </p:nvCxnSpPr>
          <p:spPr>
            <a:xfrm rot="16200000" flipV="1">
              <a:off x="6218397" y="52064"/>
              <a:ext cx="9406" cy="2295416"/>
            </a:xfrm>
            <a:prstGeom prst="bentConnector3">
              <a:avLst>
                <a:gd name="adj1" fmla="val 4282756"/>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DE0904F-D076-4334-81CC-6DA6F0C173F1}"/>
                </a:ext>
              </a:extLst>
            </p:cNvPr>
            <p:cNvSpPr txBox="1"/>
            <p:nvPr/>
          </p:nvSpPr>
          <p:spPr>
            <a:xfrm>
              <a:off x="8068735" y="801158"/>
              <a:ext cx="656670" cy="390732"/>
            </a:xfrm>
            <a:prstGeom prst="rect">
              <a:avLst/>
            </a:prstGeom>
            <a:solidFill>
              <a:schemeClr val="bg1"/>
            </a:solidFill>
          </p:spPr>
          <p:style>
            <a:lnRef idx="2">
              <a:schemeClr val="accent2"/>
            </a:lnRef>
            <a:fillRef idx="1">
              <a:schemeClr val="lt1"/>
            </a:fillRef>
            <a:effectRef idx="0">
              <a:schemeClr val="accent2"/>
            </a:effectRef>
            <a:fontRef idx="minor">
              <a:schemeClr val="dk1"/>
            </a:fontRef>
          </p:style>
          <p:txBody>
            <a:bodyPr wrap="none" rtlCol="0">
              <a:spAutoFit/>
            </a:bodyPr>
            <a:lstStyle/>
            <a:p>
              <a:pPr algn="ctr"/>
              <a:r>
                <a:rPr lang="en-US" sz="2200" b="1" dirty="0"/>
                <a:t>HPC</a:t>
              </a:r>
            </a:p>
          </p:txBody>
        </p:sp>
      </p:grpSp>
      <p:sp>
        <p:nvSpPr>
          <p:cNvPr id="17" name="Rectangle 16">
            <a:extLst>
              <a:ext uri="{FF2B5EF4-FFF2-40B4-BE49-F238E27FC236}">
                <a16:creationId xmlns:a16="http://schemas.microsoft.com/office/drawing/2014/main" id="{8A9942C7-00C0-4A8C-9B86-B9F5C829A99F}"/>
              </a:ext>
            </a:extLst>
          </p:cNvPr>
          <p:cNvSpPr/>
          <p:nvPr/>
        </p:nvSpPr>
        <p:spPr>
          <a:xfrm>
            <a:off x="854572" y="4526972"/>
            <a:ext cx="10575428" cy="1692771"/>
          </a:xfrm>
          <a:prstGeom prst="rect">
            <a:avLst/>
          </a:prstGeom>
        </p:spPr>
        <p:txBody>
          <a:bodyPr wrap="square">
            <a:spAutoFit/>
          </a:bodyPr>
          <a:lstStyle/>
          <a:p>
            <a:pPr>
              <a:tabLst>
                <a:tab pos="10058400" algn="r"/>
              </a:tabLst>
            </a:pPr>
            <a:r>
              <a:rPr lang="en-US" sz="2000" b="1" dirty="0"/>
              <a:t>Current Model: </a:t>
            </a:r>
            <a:r>
              <a:rPr lang="en-US" sz="2000" dirty="0"/>
              <a:t>Humans steer HPC, HPC performs simulations	</a:t>
            </a:r>
            <a:r>
              <a:rPr lang="en-US" sz="2000" b="1" i="1" dirty="0">
                <a:solidFill>
                  <a:schemeClr val="tx2"/>
                </a:solidFill>
              </a:rPr>
              <a:t>(Months-Years)</a:t>
            </a:r>
          </a:p>
          <a:p>
            <a:endParaRPr lang="en-US" sz="2000" b="1" dirty="0"/>
          </a:p>
          <a:p>
            <a:r>
              <a:rPr lang="en-US" sz="2000" b="1" dirty="0"/>
              <a:t>	Why is this limited? </a:t>
            </a:r>
            <a:r>
              <a:rPr lang="en-US" sz="2000" dirty="0"/>
              <a:t>Humans are </a:t>
            </a:r>
            <a:r>
              <a:rPr lang="en-US" sz="2000" b="1" dirty="0">
                <a:solidFill>
                  <a:srgbClr val="D33139"/>
                </a:solidFill>
              </a:rPr>
              <a:t>slow. </a:t>
            </a:r>
            <a:r>
              <a:rPr lang="en-US" sz="2000" dirty="0">
                <a:solidFill>
                  <a:srgbClr val="D33139"/>
                </a:solidFill>
              </a:rPr>
              <a:t>Slow decisions, slow to learn</a:t>
            </a:r>
          </a:p>
          <a:p>
            <a:endParaRPr lang="en-US" sz="2000" dirty="0"/>
          </a:p>
          <a:p>
            <a:pPr>
              <a:tabLst>
                <a:tab pos="10058400" algn="r"/>
              </a:tabLst>
            </a:pPr>
            <a:r>
              <a:rPr lang="en-US" sz="2000" b="1" dirty="0"/>
              <a:t>Needed Solution: </a:t>
            </a:r>
            <a:r>
              <a:rPr lang="en-US" sz="2400" b="1" dirty="0">
                <a:solidFill>
                  <a:schemeClr val="accent6"/>
                </a:solidFill>
              </a:rPr>
              <a:t>HPC steering itself	(Days-Weeks)!</a:t>
            </a:r>
            <a:endParaRPr lang="en-US" sz="2000" b="1" i="1" dirty="0">
              <a:solidFill>
                <a:schemeClr val="accent6"/>
              </a:solidFill>
            </a:endParaRPr>
          </a:p>
        </p:txBody>
      </p:sp>
      <p:grpSp>
        <p:nvGrpSpPr>
          <p:cNvPr id="18" name="Group 17">
            <a:extLst>
              <a:ext uri="{FF2B5EF4-FFF2-40B4-BE49-F238E27FC236}">
                <a16:creationId xmlns:a16="http://schemas.microsoft.com/office/drawing/2014/main" id="{9EEC2B0F-90B4-4110-A40D-ED4386BDE302}"/>
              </a:ext>
            </a:extLst>
          </p:cNvPr>
          <p:cNvGrpSpPr/>
          <p:nvPr/>
        </p:nvGrpSpPr>
        <p:grpSpPr>
          <a:xfrm>
            <a:off x="2647526" y="2503722"/>
            <a:ext cx="6391819" cy="1767070"/>
            <a:chOff x="3192193" y="1092978"/>
            <a:chExt cx="8318469" cy="2480133"/>
          </a:xfrm>
        </p:grpSpPr>
        <p:sp>
          <p:nvSpPr>
            <p:cNvPr id="19" name="Rectangle 18">
              <a:extLst>
                <a:ext uri="{FF2B5EF4-FFF2-40B4-BE49-F238E27FC236}">
                  <a16:creationId xmlns:a16="http://schemas.microsoft.com/office/drawing/2014/main" id="{AC581C3E-A9D9-46D5-A411-B11E41328B98}"/>
                </a:ext>
              </a:extLst>
            </p:cNvPr>
            <p:cNvSpPr/>
            <p:nvPr/>
          </p:nvSpPr>
          <p:spPr>
            <a:xfrm>
              <a:off x="4996937" y="1886083"/>
              <a:ext cx="1875098" cy="107644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t>Generate</a:t>
              </a:r>
            </a:p>
            <a:p>
              <a:pPr algn="ctr"/>
              <a:r>
                <a:rPr lang="en-US" b="1" dirty="0"/>
                <a:t>Designs</a:t>
              </a:r>
            </a:p>
          </p:txBody>
        </p:sp>
        <p:sp>
          <p:nvSpPr>
            <p:cNvPr id="20" name="Rectangle 19">
              <a:extLst>
                <a:ext uri="{FF2B5EF4-FFF2-40B4-BE49-F238E27FC236}">
                  <a16:creationId xmlns:a16="http://schemas.microsoft.com/office/drawing/2014/main" id="{C87398DE-3840-4E66-80C5-C05A0FF0A7F1}"/>
                </a:ext>
              </a:extLst>
            </p:cNvPr>
            <p:cNvSpPr/>
            <p:nvPr/>
          </p:nvSpPr>
          <p:spPr>
            <a:xfrm>
              <a:off x="7973559" y="1886083"/>
              <a:ext cx="1875098" cy="1076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Simulate Designs</a:t>
              </a:r>
            </a:p>
          </p:txBody>
        </p:sp>
        <p:cxnSp>
          <p:nvCxnSpPr>
            <p:cNvPr id="23" name="Straight Arrow Connector 22">
              <a:extLst>
                <a:ext uri="{FF2B5EF4-FFF2-40B4-BE49-F238E27FC236}">
                  <a16:creationId xmlns:a16="http://schemas.microsoft.com/office/drawing/2014/main" id="{A6647226-CEBD-417A-80D1-2752C1A43797}"/>
                </a:ext>
              </a:extLst>
            </p:cNvPr>
            <p:cNvCxnSpPr>
              <a:cxnSpLocks/>
              <a:stCxn id="6" idx="3"/>
              <a:endCxn id="19" idx="1"/>
            </p:cNvCxnSpPr>
            <p:nvPr/>
          </p:nvCxnSpPr>
          <p:spPr>
            <a:xfrm>
              <a:off x="3192193" y="1174183"/>
              <a:ext cx="1804744" cy="1250123"/>
            </a:xfrm>
            <a:prstGeom prst="bentConnector3">
              <a:avLst>
                <a:gd name="adj1" fmla="val 50000"/>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8E892CB-1256-4537-B787-1FF1D7EC5987}"/>
                </a:ext>
              </a:extLst>
            </p:cNvPr>
            <p:cNvCxnSpPr>
              <a:cxnSpLocks/>
              <a:stCxn id="19" idx="3"/>
              <a:endCxn id="20" idx="1"/>
            </p:cNvCxnSpPr>
            <p:nvPr/>
          </p:nvCxnSpPr>
          <p:spPr>
            <a:xfrm>
              <a:off x="6872035" y="2424306"/>
              <a:ext cx="1101524"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4F0B3F1-F518-42EB-B646-906628C6B375}"/>
                </a:ext>
              </a:extLst>
            </p:cNvPr>
            <p:cNvCxnSpPr>
              <a:cxnSpLocks/>
              <a:stCxn id="20" idx="3"/>
              <a:endCxn id="7" idx="1"/>
            </p:cNvCxnSpPr>
            <p:nvPr/>
          </p:nvCxnSpPr>
          <p:spPr>
            <a:xfrm flipV="1">
              <a:off x="9848656" y="1096810"/>
              <a:ext cx="1662006" cy="1327496"/>
            </a:xfrm>
            <a:prstGeom prst="bentConnector3">
              <a:avLst>
                <a:gd name="adj1" fmla="val 50000"/>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4FC8ECE1-D3C4-4AAE-95BF-106E9FEACFD9}"/>
                </a:ext>
              </a:extLst>
            </p:cNvPr>
            <p:cNvSpPr/>
            <p:nvPr/>
          </p:nvSpPr>
          <p:spPr>
            <a:xfrm>
              <a:off x="4403262" y="1092978"/>
              <a:ext cx="6071828" cy="2108393"/>
            </a:xfrm>
            <a:prstGeom prst="rect">
              <a:avLst/>
            </a:prstGeom>
            <a:noFill/>
            <a:ln w="571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7" name="Connector: Elbow 26">
              <a:extLst>
                <a:ext uri="{FF2B5EF4-FFF2-40B4-BE49-F238E27FC236}">
                  <a16:creationId xmlns:a16="http://schemas.microsoft.com/office/drawing/2014/main" id="{72795715-DF76-40ED-BE55-9484A054D716}"/>
                </a:ext>
              </a:extLst>
            </p:cNvPr>
            <p:cNvCxnSpPr>
              <a:cxnSpLocks/>
              <a:stCxn id="20" idx="0"/>
              <a:endCxn id="19" idx="0"/>
            </p:cNvCxnSpPr>
            <p:nvPr/>
          </p:nvCxnSpPr>
          <p:spPr>
            <a:xfrm rot="16200000" flipV="1">
              <a:off x="7422797" y="397772"/>
              <a:ext cx="12700" cy="2976622"/>
            </a:xfrm>
            <a:prstGeom prst="bentConnector3">
              <a:avLst>
                <a:gd name="adj1" fmla="val 4282756"/>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5D83E63-D0AB-4898-9A3D-A508F16208E0}"/>
                </a:ext>
              </a:extLst>
            </p:cNvPr>
            <p:cNvSpPr txBox="1"/>
            <p:nvPr/>
          </p:nvSpPr>
          <p:spPr>
            <a:xfrm>
              <a:off x="8016302" y="3008199"/>
              <a:ext cx="2622671" cy="564912"/>
            </a:xfrm>
            <a:prstGeom prst="rect">
              <a:avLst/>
            </a:prstGeom>
            <a:solidFill>
              <a:schemeClr val="bg1"/>
            </a:solidFill>
          </p:spPr>
          <p:style>
            <a:lnRef idx="2">
              <a:schemeClr val="accent2"/>
            </a:lnRef>
            <a:fillRef idx="1">
              <a:schemeClr val="lt1"/>
            </a:fillRef>
            <a:effectRef idx="0">
              <a:schemeClr val="accent2"/>
            </a:effectRef>
            <a:fontRef idx="minor">
              <a:schemeClr val="dk1"/>
            </a:fontRef>
          </p:style>
          <p:txBody>
            <a:bodyPr wrap="none" rtlCol="0">
              <a:spAutoFit/>
            </a:bodyPr>
            <a:lstStyle/>
            <a:p>
              <a:pPr algn="ctr"/>
              <a:r>
                <a:rPr lang="en-US" sz="2200" b="1" i="1" dirty="0"/>
                <a:t>Exascale</a:t>
              </a:r>
              <a:r>
                <a:rPr lang="en-US" sz="2200" b="1" dirty="0"/>
                <a:t> HPC</a:t>
              </a:r>
            </a:p>
          </p:txBody>
        </p:sp>
      </p:grpSp>
      <p:pic>
        <p:nvPicPr>
          <p:cNvPr id="29" name="Graphic 28">
            <a:extLst>
              <a:ext uri="{FF2B5EF4-FFF2-40B4-BE49-F238E27FC236}">
                <a16:creationId xmlns:a16="http://schemas.microsoft.com/office/drawing/2014/main" id="{FAE65EDA-3F50-4197-8163-9BFAC7E305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704" y="1324776"/>
            <a:ext cx="751368" cy="751368"/>
          </a:xfrm>
          <a:prstGeom prst="rect">
            <a:avLst/>
          </a:prstGeom>
        </p:spPr>
      </p:pic>
      <p:sp>
        <p:nvSpPr>
          <p:cNvPr id="30" name="TextBox 29">
            <a:extLst>
              <a:ext uri="{FF2B5EF4-FFF2-40B4-BE49-F238E27FC236}">
                <a16:creationId xmlns:a16="http://schemas.microsoft.com/office/drawing/2014/main" id="{1C50CFBA-93A6-4038-BEF3-FF63BF867FAF}"/>
              </a:ext>
            </a:extLst>
          </p:cNvPr>
          <p:cNvSpPr txBox="1"/>
          <p:nvPr/>
        </p:nvSpPr>
        <p:spPr>
          <a:xfrm>
            <a:off x="244776" y="1049499"/>
            <a:ext cx="1244251" cy="313932"/>
          </a:xfrm>
          <a:prstGeom prst="rect">
            <a:avLst/>
          </a:prstGeom>
          <a:noFill/>
        </p:spPr>
        <p:txBody>
          <a:bodyPr wrap="none" rtlCol="0">
            <a:spAutoFit/>
          </a:bodyPr>
          <a:lstStyle/>
          <a:p>
            <a:pPr algn="l">
              <a:lnSpc>
                <a:spcPct val="90000"/>
              </a:lnSpc>
            </a:pPr>
            <a:r>
              <a:rPr lang="en-US" sz="1600" dirty="0">
                <a:latin typeface="+mn-lt"/>
              </a:rPr>
              <a:t>Electrolytes</a:t>
            </a:r>
          </a:p>
        </p:txBody>
      </p:sp>
      <p:pic>
        <p:nvPicPr>
          <p:cNvPr id="45" name="Picture 44">
            <a:extLst>
              <a:ext uri="{FF2B5EF4-FFF2-40B4-BE49-F238E27FC236}">
                <a16:creationId xmlns:a16="http://schemas.microsoft.com/office/drawing/2014/main" id="{12B3DD91-E927-4D04-BF31-A01AF4CFA125}"/>
              </a:ext>
            </a:extLst>
          </p:cNvPr>
          <p:cNvPicPr>
            <a:picLocks noChangeAspect="1"/>
          </p:cNvPicPr>
          <p:nvPr/>
        </p:nvPicPr>
        <p:blipFill>
          <a:blip r:embed="rId5"/>
          <a:stretch>
            <a:fillRect/>
          </a:stretch>
        </p:blipFill>
        <p:spPr>
          <a:xfrm>
            <a:off x="10851102" y="2289298"/>
            <a:ext cx="859886" cy="797228"/>
          </a:xfrm>
          <a:prstGeom prst="rect">
            <a:avLst/>
          </a:prstGeom>
        </p:spPr>
      </p:pic>
      <p:sp>
        <p:nvSpPr>
          <p:cNvPr id="49" name="TextBox 48">
            <a:extLst>
              <a:ext uri="{FF2B5EF4-FFF2-40B4-BE49-F238E27FC236}">
                <a16:creationId xmlns:a16="http://schemas.microsoft.com/office/drawing/2014/main" id="{3B868298-4393-42AD-96BD-12846E372638}"/>
              </a:ext>
            </a:extLst>
          </p:cNvPr>
          <p:cNvSpPr txBox="1"/>
          <p:nvPr/>
        </p:nvSpPr>
        <p:spPr>
          <a:xfrm>
            <a:off x="66682" y="3324270"/>
            <a:ext cx="1534779" cy="313932"/>
          </a:xfrm>
          <a:prstGeom prst="rect">
            <a:avLst/>
          </a:prstGeom>
          <a:noFill/>
        </p:spPr>
        <p:txBody>
          <a:bodyPr wrap="none" rtlCol="0">
            <a:spAutoFit/>
          </a:bodyPr>
          <a:lstStyle/>
          <a:p>
            <a:pPr algn="l">
              <a:lnSpc>
                <a:spcPct val="90000"/>
              </a:lnSpc>
            </a:pPr>
            <a:r>
              <a:rPr lang="en-US" sz="1600" dirty="0">
                <a:latin typeface="+mn-lt"/>
              </a:rPr>
              <a:t>Water Clusters</a:t>
            </a:r>
          </a:p>
        </p:txBody>
      </p:sp>
      <p:pic>
        <p:nvPicPr>
          <p:cNvPr id="56" name="Graphic 55">
            <a:extLst>
              <a:ext uri="{FF2B5EF4-FFF2-40B4-BE49-F238E27FC236}">
                <a16:creationId xmlns:a16="http://schemas.microsoft.com/office/drawing/2014/main" id="{197DCA1F-8449-4E00-8E9E-ED41CBB8259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4908" y="1297558"/>
            <a:ext cx="838635" cy="838635"/>
          </a:xfrm>
          <a:prstGeom prst="rect">
            <a:avLst/>
          </a:prstGeom>
        </p:spPr>
      </p:pic>
      <p:pic>
        <p:nvPicPr>
          <p:cNvPr id="58" name="Graphic 57">
            <a:extLst>
              <a:ext uri="{FF2B5EF4-FFF2-40B4-BE49-F238E27FC236}">
                <a16:creationId xmlns:a16="http://schemas.microsoft.com/office/drawing/2014/main" id="{16A04DA0-D0A1-40E7-876E-5020C9BE140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545932" y="1593515"/>
            <a:ext cx="677225" cy="677225"/>
          </a:xfrm>
          <a:prstGeom prst="rect">
            <a:avLst/>
          </a:prstGeom>
        </p:spPr>
      </p:pic>
      <p:pic>
        <p:nvPicPr>
          <p:cNvPr id="60" name="Graphic 59">
            <a:extLst>
              <a:ext uri="{FF2B5EF4-FFF2-40B4-BE49-F238E27FC236}">
                <a16:creationId xmlns:a16="http://schemas.microsoft.com/office/drawing/2014/main" id="{5FA05E8F-EA06-46DF-9027-E4734ECDCF7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223157" y="1554781"/>
            <a:ext cx="677225" cy="677225"/>
          </a:xfrm>
          <a:prstGeom prst="rect">
            <a:avLst/>
          </a:prstGeom>
        </p:spPr>
      </p:pic>
      <p:sp>
        <p:nvSpPr>
          <p:cNvPr id="61" name="TextBox 60">
            <a:extLst>
              <a:ext uri="{FF2B5EF4-FFF2-40B4-BE49-F238E27FC236}">
                <a16:creationId xmlns:a16="http://schemas.microsoft.com/office/drawing/2014/main" id="{566D856C-1E2F-4781-9FCC-F3DF30E9D4C5}"/>
              </a:ext>
            </a:extLst>
          </p:cNvPr>
          <p:cNvSpPr txBox="1"/>
          <p:nvPr/>
        </p:nvSpPr>
        <p:spPr>
          <a:xfrm>
            <a:off x="10315791" y="1104515"/>
            <a:ext cx="1774845" cy="341632"/>
          </a:xfrm>
          <a:prstGeom prst="rect">
            <a:avLst/>
          </a:prstGeom>
          <a:noFill/>
        </p:spPr>
        <p:txBody>
          <a:bodyPr wrap="none" rtlCol="0">
            <a:spAutoFit/>
          </a:bodyPr>
          <a:lstStyle/>
          <a:p>
            <a:pPr algn="r">
              <a:lnSpc>
                <a:spcPct val="90000"/>
              </a:lnSpc>
            </a:pPr>
            <a:r>
              <a:rPr lang="en-US" i="1" dirty="0">
                <a:latin typeface="+mn-lt"/>
              </a:rPr>
              <a:t>Better Batteries</a:t>
            </a:r>
          </a:p>
        </p:txBody>
      </p:sp>
      <p:pic>
        <p:nvPicPr>
          <p:cNvPr id="63" name="Picture 62">
            <a:extLst>
              <a:ext uri="{FF2B5EF4-FFF2-40B4-BE49-F238E27FC236}">
                <a16:creationId xmlns:a16="http://schemas.microsoft.com/office/drawing/2014/main" id="{9CBBF71B-211B-49C7-8045-859BB9B03B1C}"/>
              </a:ext>
            </a:extLst>
          </p:cNvPr>
          <p:cNvPicPr>
            <a:picLocks noChangeAspect="1"/>
          </p:cNvPicPr>
          <p:nvPr/>
        </p:nvPicPr>
        <p:blipFill>
          <a:blip r:embed="rId12"/>
          <a:stretch>
            <a:fillRect/>
          </a:stretch>
        </p:blipFill>
        <p:spPr>
          <a:xfrm>
            <a:off x="219442" y="2535410"/>
            <a:ext cx="754019" cy="675475"/>
          </a:xfrm>
          <a:prstGeom prst="rect">
            <a:avLst/>
          </a:prstGeom>
        </p:spPr>
      </p:pic>
      <p:sp>
        <p:nvSpPr>
          <p:cNvPr id="65" name="TextBox 64">
            <a:extLst>
              <a:ext uri="{FF2B5EF4-FFF2-40B4-BE49-F238E27FC236}">
                <a16:creationId xmlns:a16="http://schemas.microsoft.com/office/drawing/2014/main" id="{62CC8819-EE01-4AC3-AB6B-908056CD2E6F}"/>
              </a:ext>
            </a:extLst>
          </p:cNvPr>
          <p:cNvSpPr txBox="1"/>
          <p:nvPr/>
        </p:nvSpPr>
        <p:spPr>
          <a:xfrm>
            <a:off x="10463975" y="3233894"/>
            <a:ext cx="1685077" cy="341632"/>
          </a:xfrm>
          <a:prstGeom prst="rect">
            <a:avLst/>
          </a:prstGeom>
          <a:noFill/>
        </p:spPr>
        <p:txBody>
          <a:bodyPr wrap="none" rtlCol="0">
            <a:spAutoFit/>
          </a:bodyPr>
          <a:lstStyle/>
          <a:p>
            <a:pPr algn="l">
              <a:lnSpc>
                <a:spcPct val="90000"/>
              </a:lnSpc>
            </a:pPr>
            <a:r>
              <a:rPr lang="en-US" i="1" dirty="0">
                <a:latin typeface="+mn-lt"/>
              </a:rPr>
              <a:t>Better Science</a:t>
            </a:r>
          </a:p>
        </p:txBody>
      </p:sp>
    </p:spTree>
    <p:extLst>
      <p:ext uri="{BB962C8B-B14F-4D97-AF65-F5344CB8AC3E}">
        <p14:creationId xmlns:p14="http://schemas.microsoft.com/office/powerpoint/2010/main" val="388006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9" presetClass="emph" presetSubtype="0" nodeType="withEffect">
                                  <p:stCondLst>
                                    <p:cond delay="0"/>
                                  </p:stCondLst>
                                  <p:childTnLst>
                                    <p:set>
                                      <p:cBhvr>
                                        <p:cTn id="8" dur="indefinite"/>
                                        <p:tgtEl>
                                          <p:spTgt spid="44"/>
                                        </p:tgtEl>
                                        <p:attrNameLst>
                                          <p:attrName>style.opacity</p:attrName>
                                        </p:attrNameLst>
                                      </p:cBhvr>
                                      <p:to>
                                        <p:strVal val="0.5"/>
                                      </p:to>
                                    </p:set>
                                    <p:animEffect filter="image" prLst="opacity: 0.5">
                                      <p:cBhvr rctx="IE">
                                        <p:cTn id="9" dur="indefinite"/>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1D81F-9D62-4684-AC40-B80AFBC69337}"/>
              </a:ext>
            </a:extLst>
          </p:cNvPr>
          <p:cNvSpPr>
            <a:spLocks noGrp="1"/>
          </p:cNvSpPr>
          <p:nvPr>
            <p:ph type="title"/>
          </p:nvPr>
        </p:nvSpPr>
        <p:spPr/>
        <p:txBody>
          <a:bodyPr/>
          <a:lstStyle/>
          <a:p>
            <a:r>
              <a:rPr lang="en-US" dirty="0"/>
              <a:t>Steering HPC Requires Extensive Machine Learning</a:t>
            </a:r>
          </a:p>
        </p:txBody>
      </p:sp>
      <p:grpSp>
        <p:nvGrpSpPr>
          <p:cNvPr id="16" name="Group 15">
            <a:extLst>
              <a:ext uri="{FF2B5EF4-FFF2-40B4-BE49-F238E27FC236}">
                <a16:creationId xmlns:a16="http://schemas.microsoft.com/office/drawing/2014/main" id="{DB3C7CC0-7BF3-4B77-9074-2478BAB1DD31}"/>
              </a:ext>
            </a:extLst>
          </p:cNvPr>
          <p:cNvGrpSpPr/>
          <p:nvPr/>
        </p:nvGrpSpPr>
        <p:grpSpPr>
          <a:xfrm>
            <a:off x="1366080" y="1506779"/>
            <a:ext cx="9459840" cy="2639194"/>
            <a:chOff x="1871773" y="2390382"/>
            <a:chExt cx="11103978" cy="4032869"/>
          </a:xfrm>
        </p:grpSpPr>
        <p:sp>
          <p:nvSpPr>
            <p:cNvPr id="17" name="Rectangle 16">
              <a:extLst>
                <a:ext uri="{FF2B5EF4-FFF2-40B4-BE49-F238E27FC236}">
                  <a16:creationId xmlns:a16="http://schemas.microsoft.com/office/drawing/2014/main" id="{E6900AA9-1CEC-46D9-98D9-106AA063F0A3}"/>
                </a:ext>
              </a:extLst>
            </p:cNvPr>
            <p:cNvSpPr/>
            <p:nvPr/>
          </p:nvSpPr>
          <p:spPr>
            <a:xfrm>
              <a:off x="5031662" y="2739981"/>
              <a:ext cx="1875098" cy="107644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t>Create Designs</a:t>
              </a:r>
            </a:p>
          </p:txBody>
        </p:sp>
        <p:sp>
          <p:nvSpPr>
            <p:cNvPr id="18" name="Rectangle 17">
              <a:extLst>
                <a:ext uri="{FF2B5EF4-FFF2-40B4-BE49-F238E27FC236}">
                  <a16:creationId xmlns:a16="http://schemas.microsoft.com/office/drawing/2014/main" id="{1C87F959-9DE9-4D65-8ECB-E90D6A17A3FD}"/>
                </a:ext>
              </a:extLst>
            </p:cNvPr>
            <p:cNvSpPr/>
            <p:nvPr/>
          </p:nvSpPr>
          <p:spPr>
            <a:xfrm>
              <a:off x="8008284" y="2739981"/>
              <a:ext cx="1875098" cy="1076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Simulate Designs</a:t>
              </a:r>
            </a:p>
          </p:txBody>
        </p:sp>
        <p:sp>
          <p:nvSpPr>
            <p:cNvPr id="19" name="Rectangle 18">
              <a:extLst>
                <a:ext uri="{FF2B5EF4-FFF2-40B4-BE49-F238E27FC236}">
                  <a16:creationId xmlns:a16="http://schemas.microsoft.com/office/drawing/2014/main" id="{ACD6C20A-428A-4142-93C2-DB0C280F0AE1}"/>
                </a:ext>
              </a:extLst>
            </p:cNvPr>
            <p:cNvSpPr/>
            <p:nvPr/>
          </p:nvSpPr>
          <p:spPr>
            <a:xfrm>
              <a:off x="1871773" y="2739981"/>
              <a:ext cx="1875098" cy="1076446"/>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Existing Solutions</a:t>
              </a:r>
            </a:p>
          </p:txBody>
        </p:sp>
        <p:sp>
          <p:nvSpPr>
            <p:cNvPr id="20" name="Rectangle 19">
              <a:extLst>
                <a:ext uri="{FF2B5EF4-FFF2-40B4-BE49-F238E27FC236}">
                  <a16:creationId xmlns:a16="http://schemas.microsoft.com/office/drawing/2014/main" id="{690A9D4C-2D02-40FB-B3D3-96CCE91AE7DF}"/>
                </a:ext>
              </a:extLst>
            </p:cNvPr>
            <p:cNvSpPr/>
            <p:nvPr/>
          </p:nvSpPr>
          <p:spPr>
            <a:xfrm>
              <a:off x="11100653" y="2739981"/>
              <a:ext cx="1875098" cy="1076446"/>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Optimized Designs</a:t>
              </a:r>
            </a:p>
          </p:txBody>
        </p:sp>
        <p:cxnSp>
          <p:nvCxnSpPr>
            <p:cNvPr id="21" name="Straight Arrow Connector 20">
              <a:extLst>
                <a:ext uri="{FF2B5EF4-FFF2-40B4-BE49-F238E27FC236}">
                  <a16:creationId xmlns:a16="http://schemas.microsoft.com/office/drawing/2014/main" id="{7B3D21B9-865F-4D69-8E51-983F1113B1E9}"/>
                </a:ext>
              </a:extLst>
            </p:cNvPr>
            <p:cNvCxnSpPr>
              <a:cxnSpLocks/>
              <a:stCxn id="19" idx="3"/>
              <a:endCxn id="17" idx="1"/>
            </p:cNvCxnSpPr>
            <p:nvPr/>
          </p:nvCxnSpPr>
          <p:spPr>
            <a:xfrm>
              <a:off x="3746871" y="3278204"/>
              <a:ext cx="1284791"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83B5097C-8B85-471E-8B2E-CBB57DC7F963}"/>
                </a:ext>
              </a:extLst>
            </p:cNvPr>
            <p:cNvCxnSpPr>
              <a:cxnSpLocks/>
              <a:stCxn id="17" idx="3"/>
              <a:endCxn id="18" idx="1"/>
            </p:cNvCxnSpPr>
            <p:nvPr/>
          </p:nvCxnSpPr>
          <p:spPr>
            <a:xfrm>
              <a:off x="6906760" y="3278204"/>
              <a:ext cx="1101524" cy="0"/>
            </a:xfrm>
            <a:prstGeom prst="straightConnector1">
              <a:avLst/>
            </a:prstGeom>
            <a:ln w="76200">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CB5D2CF-2AFB-4349-897F-A39EDEB88D5C}"/>
                </a:ext>
              </a:extLst>
            </p:cNvPr>
            <p:cNvCxnSpPr>
              <a:cxnSpLocks/>
              <a:stCxn id="18" idx="3"/>
              <a:endCxn id="20" idx="1"/>
            </p:cNvCxnSpPr>
            <p:nvPr/>
          </p:nvCxnSpPr>
          <p:spPr>
            <a:xfrm>
              <a:off x="9883382" y="3278204"/>
              <a:ext cx="1217271"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5631A129-A567-4A1C-9644-7ACE13354A49}"/>
                </a:ext>
              </a:extLst>
            </p:cNvPr>
            <p:cNvSpPr/>
            <p:nvPr/>
          </p:nvSpPr>
          <p:spPr>
            <a:xfrm>
              <a:off x="4297633" y="2390382"/>
              <a:ext cx="6194384" cy="4032869"/>
            </a:xfrm>
            <a:prstGeom prst="rect">
              <a:avLst/>
            </a:prstGeom>
            <a:noFill/>
            <a:ln w="5715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Arrow Connector 24">
              <a:extLst>
                <a:ext uri="{FF2B5EF4-FFF2-40B4-BE49-F238E27FC236}">
                  <a16:creationId xmlns:a16="http://schemas.microsoft.com/office/drawing/2014/main" id="{21DDB95C-D512-43AA-B7B1-10D1FA9F8F47}"/>
                </a:ext>
              </a:extLst>
            </p:cNvPr>
            <p:cNvCxnSpPr>
              <a:cxnSpLocks/>
              <a:endCxn id="17" idx="2"/>
            </p:cNvCxnSpPr>
            <p:nvPr/>
          </p:nvCxnSpPr>
          <p:spPr>
            <a:xfrm flipV="1">
              <a:off x="5969211" y="3816427"/>
              <a:ext cx="0" cy="1230130"/>
            </a:xfrm>
            <a:prstGeom prst="straightConnector1">
              <a:avLst/>
            </a:prstGeom>
            <a:ln w="76200">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DAB959A6-8BFB-4C15-B951-1CD73BDCE3E8}"/>
                </a:ext>
              </a:extLst>
            </p:cNvPr>
            <p:cNvSpPr/>
            <p:nvPr/>
          </p:nvSpPr>
          <p:spPr>
            <a:xfrm>
              <a:off x="5031662" y="5032374"/>
              <a:ext cx="1875098" cy="107644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t>Score Designs</a:t>
              </a:r>
            </a:p>
          </p:txBody>
        </p:sp>
        <p:sp>
          <p:nvSpPr>
            <p:cNvPr id="27" name="Rectangle 26">
              <a:extLst>
                <a:ext uri="{FF2B5EF4-FFF2-40B4-BE49-F238E27FC236}">
                  <a16:creationId xmlns:a16="http://schemas.microsoft.com/office/drawing/2014/main" id="{F6FE57BD-E94F-4A18-A9BF-84F2FC33A7E7}"/>
                </a:ext>
              </a:extLst>
            </p:cNvPr>
            <p:cNvSpPr/>
            <p:nvPr/>
          </p:nvSpPr>
          <p:spPr>
            <a:xfrm>
              <a:off x="8008284" y="5032375"/>
              <a:ext cx="1875098" cy="107644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t>Select Simulations</a:t>
              </a:r>
            </a:p>
          </p:txBody>
        </p:sp>
        <p:cxnSp>
          <p:nvCxnSpPr>
            <p:cNvPr id="28" name="Straight Arrow Connector 27">
              <a:extLst>
                <a:ext uri="{FF2B5EF4-FFF2-40B4-BE49-F238E27FC236}">
                  <a16:creationId xmlns:a16="http://schemas.microsoft.com/office/drawing/2014/main" id="{814C0C31-4171-4A9D-B245-DCA24284087A}"/>
                </a:ext>
              </a:extLst>
            </p:cNvPr>
            <p:cNvCxnSpPr>
              <a:cxnSpLocks/>
              <a:stCxn id="27" idx="1"/>
              <a:endCxn id="26" idx="3"/>
            </p:cNvCxnSpPr>
            <p:nvPr/>
          </p:nvCxnSpPr>
          <p:spPr>
            <a:xfrm flipH="1">
              <a:off x="6906760" y="5570598"/>
              <a:ext cx="1101524" cy="0"/>
            </a:xfrm>
            <a:prstGeom prst="straightConnector1">
              <a:avLst/>
            </a:prstGeom>
            <a:ln w="76200">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9D242A8A-721F-46C6-9EFB-08E869DB8C4D}"/>
                </a:ext>
              </a:extLst>
            </p:cNvPr>
            <p:cNvCxnSpPr>
              <a:cxnSpLocks/>
              <a:stCxn id="18" idx="2"/>
              <a:endCxn id="27" idx="0"/>
            </p:cNvCxnSpPr>
            <p:nvPr/>
          </p:nvCxnSpPr>
          <p:spPr>
            <a:xfrm>
              <a:off x="8945833" y="3816427"/>
              <a:ext cx="0" cy="1215948"/>
            </a:xfrm>
            <a:prstGeom prst="straightConnector1">
              <a:avLst/>
            </a:prstGeom>
            <a:ln w="76200">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30" name="Straight Arrow Connector 29">
            <a:extLst>
              <a:ext uri="{FF2B5EF4-FFF2-40B4-BE49-F238E27FC236}">
                <a16:creationId xmlns:a16="http://schemas.microsoft.com/office/drawing/2014/main" id="{AC810075-E648-4668-909F-C1F97EEE22A3}"/>
              </a:ext>
            </a:extLst>
          </p:cNvPr>
          <p:cNvCxnSpPr>
            <a:cxnSpLocks/>
            <a:stCxn id="31" idx="2"/>
            <a:endCxn id="17" idx="0"/>
          </p:cNvCxnSpPr>
          <p:nvPr/>
        </p:nvCxnSpPr>
        <p:spPr>
          <a:xfrm>
            <a:off x="3783358" y="1197226"/>
            <a:ext cx="1073463" cy="538338"/>
          </a:xfrm>
          <a:prstGeom prst="straightConnector1">
            <a:avLst/>
          </a:prstGeom>
          <a:ln w="38100">
            <a:prstDash val="solid"/>
            <a:tailEnd type="triangle"/>
          </a:ln>
          <a:effectLst>
            <a:outerShdw blurRad="50800" dist="38100" dir="2700000" algn="tl" rotWithShape="0">
              <a:prstClr val="black">
                <a:alpha val="40000"/>
              </a:prstClr>
            </a:outerShdw>
          </a:effectLst>
        </p:spPr>
        <p:style>
          <a:lnRef idx="1">
            <a:schemeClr val="dk1"/>
          </a:lnRef>
          <a:fillRef idx="0">
            <a:schemeClr val="dk1"/>
          </a:fillRef>
          <a:effectRef idx="0">
            <a:schemeClr val="dk1"/>
          </a:effectRef>
          <a:fontRef idx="minor">
            <a:schemeClr val="tx1"/>
          </a:fontRef>
        </p:style>
      </p:cxnSp>
      <p:sp>
        <p:nvSpPr>
          <p:cNvPr id="31" name="TextBox 30">
            <a:extLst>
              <a:ext uri="{FF2B5EF4-FFF2-40B4-BE49-F238E27FC236}">
                <a16:creationId xmlns:a16="http://schemas.microsoft.com/office/drawing/2014/main" id="{1B0F15F6-4816-400D-BF35-667F9394C4C9}"/>
              </a:ext>
            </a:extLst>
          </p:cNvPr>
          <p:cNvSpPr txBox="1"/>
          <p:nvPr/>
        </p:nvSpPr>
        <p:spPr>
          <a:xfrm>
            <a:off x="2494383" y="781728"/>
            <a:ext cx="2577950" cy="415498"/>
          </a:xfrm>
          <a:prstGeom prst="rect">
            <a:avLst/>
          </a:prstGeom>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none" rtlCol="0">
            <a:spAutoFit/>
          </a:bodyPr>
          <a:lstStyle/>
          <a:p>
            <a:r>
              <a:rPr lang="en-US" sz="2100" b="1" dirty="0"/>
              <a:t>Generative Models</a:t>
            </a:r>
            <a:endParaRPr lang="en-US" sz="2100" dirty="0"/>
          </a:p>
        </p:txBody>
      </p:sp>
      <p:cxnSp>
        <p:nvCxnSpPr>
          <p:cNvPr id="33" name="Straight Arrow Connector 32">
            <a:extLst>
              <a:ext uri="{FF2B5EF4-FFF2-40B4-BE49-F238E27FC236}">
                <a16:creationId xmlns:a16="http://schemas.microsoft.com/office/drawing/2014/main" id="{D2EF95D9-3804-44DF-AED5-10F03A9EC492}"/>
              </a:ext>
            </a:extLst>
          </p:cNvPr>
          <p:cNvCxnSpPr>
            <a:cxnSpLocks/>
            <a:stCxn id="34" idx="0"/>
            <a:endCxn id="26" idx="2"/>
          </p:cNvCxnSpPr>
          <p:nvPr/>
        </p:nvCxnSpPr>
        <p:spPr>
          <a:xfrm flipV="1">
            <a:off x="3303973" y="3940203"/>
            <a:ext cx="1552848" cy="611615"/>
          </a:xfrm>
          <a:prstGeom prst="straightConnector1">
            <a:avLst/>
          </a:prstGeom>
          <a:ln w="38100">
            <a:prstDash val="solid"/>
            <a:tailEnd type="triangle"/>
          </a:ln>
          <a:effectLst>
            <a:outerShdw blurRad="50800" dist="38100" dir="2700000" algn="tl" rotWithShape="0">
              <a:prstClr val="black">
                <a:alpha val="40000"/>
              </a:prstClr>
            </a:outerShdw>
          </a:effectLst>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DB29E58B-8933-4166-9158-D7CC5ED94066}"/>
              </a:ext>
            </a:extLst>
          </p:cNvPr>
          <p:cNvSpPr txBox="1"/>
          <p:nvPr/>
        </p:nvSpPr>
        <p:spPr>
          <a:xfrm>
            <a:off x="1879544" y="4551818"/>
            <a:ext cx="2848857" cy="415498"/>
          </a:xfrm>
          <a:prstGeom prst="rect">
            <a:avLst/>
          </a:prstGeom>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none" rtlCol="0">
            <a:spAutoFit/>
          </a:bodyPr>
          <a:lstStyle/>
          <a:p>
            <a:r>
              <a:rPr lang="en-US" sz="2100" b="1" dirty="0"/>
              <a:t>Supervised Learning</a:t>
            </a:r>
            <a:endParaRPr lang="en-US" sz="2100" dirty="0"/>
          </a:p>
        </p:txBody>
      </p:sp>
      <p:cxnSp>
        <p:nvCxnSpPr>
          <p:cNvPr id="37" name="Straight Arrow Connector 36">
            <a:extLst>
              <a:ext uri="{FF2B5EF4-FFF2-40B4-BE49-F238E27FC236}">
                <a16:creationId xmlns:a16="http://schemas.microsoft.com/office/drawing/2014/main" id="{B10E6954-9B66-4B6D-A767-BED16C6117AF}"/>
              </a:ext>
            </a:extLst>
          </p:cNvPr>
          <p:cNvCxnSpPr>
            <a:cxnSpLocks/>
            <a:stCxn id="38" idx="0"/>
            <a:endCxn id="27" idx="2"/>
          </p:cNvCxnSpPr>
          <p:nvPr/>
        </p:nvCxnSpPr>
        <p:spPr>
          <a:xfrm flipH="1" flipV="1">
            <a:off x="7392702" y="3940204"/>
            <a:ext cx="876794" cy="659946"/>
          </a:xfrm>
          <a:prstGeom prst="straightConnector1">
            <a:avLst/>
          </a:prstGeom>
          <a:ln w="38100">
            <a:prstDash val="solid"/>
            <a:tailEnd type="triangle"/>
          </a:ln>
          <a:effectLst>
            <a:outerShdw blurRad="50800" dist="38100" dir="2700000" algn="tl" rotWithShape="0">
              <a:prstClr val="black">
                <a:alpha val="40000"/>
              </a:prstClr>
            </a:outerShdw>
          </a:effectLst>
        </p:spPr>
        <p:style>
          <a:lnRef idx="1">
            <a:schemeClr val="dk1"/>
          </a:lnRef>
          <a:fillRef idx="0">
            <a:schemeClr val="dk1"/>
          </a:fillRef>
          <a:effectRef idx="0">
            <a:schemeClr val="dk1"/>
          </a:effectRef>
          <a:fontRef idx="minor">
            <a:schemeClr val="tx1"/>
          </a:fontRef>
        </p:style>
      </p:cxnSp>
      <p:sp>
        <p:nvSpPr>
          <p:cNvPr id="38" name="TextBox 37">
            <a:extLst>
              <a:ext uri="{FF2B5EF4-FFF2-40B4-BE49-F238E27FC236}">
                <a16:creationId xmlns:a16="http://schemas.microsoft.com/office/drawing/2014/main" id="{4D1D9857-CC44-4051-BC37-C2118CBBF1FA}"/>
              </a:ext>
            </a:extLst>
          </p:cNvPr>
          <p:cNvSpPr txBox="1"/>
          <p:nvPr/>
        </p:nvSpPr>
        <p:spPr>
          <a:xfrm>
            <a:off x="7021406" y="4600150"/>
            <a:ext cx="2496179" cy="415498"/>
          </a:xfrm>
          <a:prstGeom prst="rect">
            <a:avLst/>
          </a:prstGeom>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100" b="1" dirty="0"/>
              <a:t>Active Learning</a:t>
            </a:r>
            <a:endParaRPr lang="en-US" sz="2100" dirty="0"/>
          </a:p>
        </p:txBody>
      </p:sp>
      <p:sp>
        <p:nvSpPr>
          <p:cNvPr id="42" name="Rectangle 41">
            <a:extLst>
              <a:ext uri="{FF2B5EF4-FFF2-40B4-BE49-F238E27FC236}">
                <a16:creationId xmlns:a16="http://schemas.microsoft.com/office/drawing/2014/main" id="{825B81C7-B7B1-463D-9C02-FEBF4632A9EC}"/>
              </a:ext>
            </a:extLst>
          </p:cNvPr>
          <p:cNvSpPr/>
          <p:nvPr/>
        </p:nvSpPr>
        <p:spPr>
          <a:xfrm>
            <a:off x="8495495" y="3019919"/>
            <a:ext cx="2330426" cy="795738"/>
          </a:xfrm>
          <a:prstGeom prst="rect">
            <a:avLst/>
          </a:prstGeom>
          <a:solidFill>
            <a:schemeClr val="bg1"/>
          </a:solidFill>
          <a:ln w="38100">
            <a:solidFill>
              <a:schemeClr val="accent1"/>
            </a:solidFill>
            <a:prstDash val="lgDash"/>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b="1" dirty="0">
                <a:latin typeface="Lucida Console" panose="020B0609040504020204" pitchFamily="49" charset="0"/>
              </a:rPr>
              <a:t>ExaLearn </a:t>
            </a:r>
            <a:br>
              <a:rPr lang="en-US" sz="2400" b="1" dirty="0">
                <a:latin typeface="Lucida Console" panose="020B0609040504020204" pitchFamily="49" charset="0"/>
              </a:rPr>
            </a:br>
            <a:r>
              <a:rPr lang="en-US" sz="2400" b="1" dirty="0">
                <a:latin typeface="Lucida Console" panose="020B0609040504020204" pitchFamily="49" charset="0"/>
              </a:rPr>
              <a:t>Design App</a:t>
            </a:r>
          </a:p>
        </p:txBody>
      </p:sp>
      <p:sp>
        <p:nvSpPr>
          <p:cNvPr id="50" name="TextBox 49">
            <a:extLst>
              <a:ext uri="{FF2B5EF4-FFF2-40B4-BE49-F238E27FC236}">
                <a16:creationId xmlns:a16="http://schemas.microsoft.com/office/drawing/2014/main" id="{878D9D6D-55C3-4764-A16B-AE32E4B2697C}"/>
              </a:ext>
            </a:extLst>
          </p:cNvPr>
          <p:cNvSpPr txBox="1"/>
          <p:nvPr/>
        </p:nvSpPr>
        <p:spPr>
          <a:xfrm>
            <a:off x="549202" y="5190157"/>
            <a:ext cx="11093597"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342900" indent="-342900" algn="l">
              <a:lnSpc>
                <a:spcPct val="90000"/>
              </a:lnSpc>
              <a:buFont typeface="Arial" panose="020B0604020202020204" pitchFamily="34" charset="0"/>
              <a:buChar char="•"/>
            </a:pPr>
            <a:r>
              <a:rPr lang="en-US" sz="2000" dirty="0">
                <a:latin typeface="+mn-lt"/>
              </a:rPr>
              <a:t>Our goal is to provide a generalized framework for common data abstractions.</a:t>
            </a:r>
          </a:p>
          <a:p>
            <a:pPr marL="342900" indent="-342900">
              <a:lnSpc>
                <a:spcPct val="90000"/>
              </a:lnSpc>
              <a:buFont typeface="Arial" panose="020B0604020202020204" pitchFamily="34" charset="0"/>
              <a:buChar char="•"/>
            </a:pPr>
            <a:r>
              <a:rPr lang="en-US" sz="2000" dirty="0"/>
              <a:t>For example, data in multiple chemistry applications is modeled as graphs.</a:t>
            </a:r>
          </a:p>
          <a:p>
            <a:pPr marL="342900" indent="-342900" algn="l">
              <a:lnSpc>
                <a:spcPct val="90000"/>
              </a:lnSpc>
              <a:buFont typeface="Arial" panose="020B0604020202020204" pitchFamily="34" charset="0"/>
              <a:buChar char="•"/>
            </a:pPr>
            <a:r>
              <a:rPr lang="en-US" sz="2000" dirty="0">
                <a:latin typeface="+mn-lt"/>
              </a:rPr>
              <a:t>Our API will require users to focus on implementing a few functions.</a:t>
            </a:r>
          </a:p>
        </p:txBody>
      </p:sp>
    </p:spTree>
    <p:extLst>
      <p:ext uri="{BB962C8B-B14F-4D97-AF65-F5344CB8AC3E}">
        <p14:creationId xmlns:p14="http://schemas.microsoft.com/office/powerpoint/2010/main" val="653935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F58C9-4DE7-4B5C-A2D4-6D302910D91C}"/>
              </a:ext>
            </a:extLst>
          </p:cNvPr>
          <p:cNvSpPr>
            <a:spLocks noGrp="1"/>
          </p:cNvSpPr>
          <p:nvPr>
            <p:ph type="title"/>
          </p:nvPr>
        </p:nvSpPr>
        <p:spPr/>
        <p:txBody>
          <a:bodyPr/>
          <a:lstStyle/>
          <a:p>
            <a:r>
              <a:rPr lang="en-US" dirty="0"/>
              <a:t>Example Workflow: Molecular Design</a:t>
            </a:r>
          </a:p>
        </p:txBody>
      </p:sp>
      <p:grpSp>
        <p:nvGrpSpPr>
          <p:cNvPr id="4" name="Group 3">
            <a:extLst>
              <a:ext uri="{FF2B5EF4-FFF2-40B4-BE49-F238E27FC236}">
                <a16:creationId xmlns:a16="http://schemas.microsoft.com/office/drawing/2014/main" id="{0833988F-465E-48F5-814C-5817DC1E9B9D}"/>
              </a:ext>
            </a:extLst>
          </p:cNvPr>
          <p:cNvGrpSpPr/>
          <p:nvPr/>
        </p:nvGrpSpPr>
        <p:grpSpPr>
          <a:xfrm>
            <a:off x="609396" y="2183456"/>
            <a:ext cx="10894601" cy="3051991"/>
            <a:chOff x="1871773" y="2743173"/>
            <a:chExt cx="11794140" cy="3369619"/>
          </a:xfrm>
        </p:grpSpPr>
        <p:sp>
          <p:nvSpPr>
            <p:cNvPr id="5" name="Rectangle 4">
              <a:extLst>
                <a:ext uri="{FF2B5EF4-FFF2-40B4-BE49-F238E27FC236}">
                  <a16:creationId xmlns:a16="http://schemas.microsoft.com/office/drawing/2014/main" id="{BA8C8167-38B6-445E-8D64-515993285A56}"/>
                </a:ext>
              </a:extLst>
            </p:cNvPr>
            <p:cNvSpPr/>
            <p:nvPr/>
          </p:nvSpPr>
          <p:spPr>
            <a:xfrm>
              <a:off x="5063799" y="2755778"/>
              <a:ext cx="1875098" cy="105123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latin typeface="Arial Narrow" panose="020B0604020202020204" pitchFamily="34" charset="0"/>
                  <a:cs typeface="Arial Narrow" panose="020B0604020202020204" pitchFamily="34" charset="0"/>
                </a:rPr>
                <a:t>Create Designs</a:t>
              </a:r>
            </a:p>
            <a:p>
              <a:pPr algn="ctr"/>
              <a:r>
                <a:rPr lang="en-US" sz="1600" b="1" dirty="0">
                  <a:latin typeface="Arial Narrow" panose="020B0604020202020204" pitchFamily="34" charset="0"/>
                  <a:cs typeface="Arial Narrow" panose="020B0604020202020204" pitchFamily="34" charset="0"/>
                </a:rPr>
                <a:t>[10</a:t>
              </a:r>
              <a:r>
                <a:rPr lang="en-US" sz="1600" b="1" baseline="30000" dirty="0">
                  <a:latin typeface="Arial Narrow" panose="020B0604020202020204" pitchFamily="34" charset="0"/>
                  <a:cs typeface="Arial Narrow" panose="020B0604020202020204" pitchFamily="34" charset="0"/>
                </a:rPr>
                <a:t>1 </a:t>
              </a:r>
              <a:r>
                <a:rPr lang="en-US" sz="1600" b="1" dirty="0">
                  <a:latin typeface="Arial Narrow" panose="020B0604020202020204" pitchFamily="34" charset="0"/>
                  <a:cs typeface="Arial Narrow" panose="020B0604020202020204" pitchFamily="34" charset="0"/>
                </a:rPr>
                <a:t>node-hr]</a:t>
              </a:r>
            </a:p>
          </p:txBody>
        </p:sp>
        <p:sp>
          <p:nvSpPr>
            <p:cNvPr id="6" name="Rectangle 5">
              <a:extLst>
                <a:ext uri="{FF2B5EF4-FFF2-40B4-BE49-F238E27FC236}">
                  <a16:creationId xmlns:a16="http://schemas.microsoft.com/office/drawing/2014/main" id="{88998D53-6A89-46D8-B54C-E3D9CE288B71}"/>
                </a:ext>
              </a:extLst>
            </p:cNvPr>
            <p:cNvSpPr/>
            <p:nvPr/>
          </p:nvSpPr>
          <p:spPr>
            <a:xfrm>
              <a:off x="8746717" y="2743173"/>
              <a:ext cx="1884269" cy="1076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Arial Narrow" panose="020B0604020202020204" pitchFamily="34" charset="0"/>
                  <a:cs typeface="Arial Narrow" panose="020B0604020202020204" pitchFamily="34" charset="0"/>
                </a:rPr>
                <a:t>Simulate Designs</a:t>
              </a:r>
            </a:p>
            <a:p>
              <a:pPr algn="ctr"/>
              <a:r>
                <a:rPr lang="en-US" sz="1600" b="1" dirty="0">
                  <a:latin typeface="Arial Narrow" panose="020B0604020202020204" pitchFamily="34" charset="0"/>
                  <a:cs typeface="Arial Narrow" panose="020B0604020202020204" pitchFamily="34" charset="0"/>
                </a:rPr>
                <a:t>[10</a:t>
              </a:r>
              <a:r>
                <a:rPr lang="en-US" sz="1600" b="1" baseline="30000" dirty="0">
                  <a:latin typeface="Arial Narrow" panose="020B0604020202020204" pitchFamily="34" charset="0"/>
                  <a:cs typeface="Arial Narrow" panose="020B0604020202020204" pitchFamily="34" charset="0"/>
                </a:rPr>
                <a:t>4 </a:t>
              </a:r>
              <a:r>
                <a:rPr lang="en-US" sz="1600" b="1" dirty="0">
                  <a:latin typeface="Arial Narrow" panose="020B0604020202020204" pitchFamily="34" charset="0"/>
                  <a:cs typeface="Arial Narrow" panose="020B0604020202020204" pitchFamily="34" charset="0"/>
                </a:rPr>
                <a:t>node-hr]</a:t>
              </a:r>
            </a:p>
          </p:txBody>
        </p:sp>
        <p:sp>
          <p:nvSpPr>
            <p:cNvPr id="7" name="Rectangle 6">
              <a:extLst>
                <a:ext uri="{FF2B5EF4-FFF2-40B4-BE49-F238E27FC236}">
                  <a16:creationId xmlns:a16="http://schemas.microsoft.com/office/drawing/2014/main" id="{484AC8B4-4F3B-41D0-9614-A9CB7DB965DE}"/>
                </a:ext>
              </a:extLst>
            </p:cNvPr>
            <p:cNvSpPr/>
            <p:nvPr/>
          </p:nvSpPr>
          <p:spPr>
            <a:xfrm>
              <a:off x="1871773" y="2743173"/>
              <a:ext cx="1875098" cy="1076446"/>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dirty="0">
                  <a:latin typeface="Arial Narrow" panose="020B0604020202020204" pitchFamily="34" charset="0"/>
                  <a:cs typeface="Arial Narrow" panose="020B0604020202020204" pitchFamily="34" charset="0"/>
                </a:rPr>
                <a:t>Existing Solutions</a:t>
              </a:r>
            </a:p>
          </p:txBody>
        </p:sp>
        <p:sp>
          <p:nvSpPr>
            <p:cNvPr id="8" name="Rectangle 7">
              <a:extLst>
                <a:ext uri="{FF2B5EF4-FFF2-40B4-BE49-F238E27FC236}">
                  <a16:creationId xmlns:a16="http://schemas.microsoft.com/office/drawing/2014/main" id="{0152F741-F63F-40E9-A973-EDEADAB137AD}"/>
                </a:ext>
              </a:extLst>
            </p:cNvPr>
            <p:cNvSpPr/>
            <p:nvPr/>
          </p:nvSpPr>
          <p:spPr>
            <a:xfrm>
              <a:off x="11790815" y="2743173"/>
              <a:ext cx="1875098" cy="1076446"/>
            </a:xfrm>
            <a:prstGeom prst="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dirty="0">
                  <a:latin typeface="Arial Narrow" panose="020B0604020202020204" pitchFamily="34" charset="0"/>
                  <a:cs typeface="Arial Narrow" panose="020B0604020202020204" pitchFamily="34" charset="0"/>
                </a:rPr>
                <a:t>Optimized Designs</a:t>
              </a:r>
            </a:p>
          </p:txBody>
        </p:sp>
        <p:cxnSp>
          <p:nvCxnSpPr>
            <p:cNvPr id="9" name="Straight Arrow Connector 8">
              <a:extLst>
                <a:ext uri="{FF2B5EF4-FFF2-40B4-BE49-F238E27FC236}">
                  <a16:creationId xmlns:a16="http://schemas.microsoft.com/office/drawing/2014/main" id="{0386167B-3E2C-48A9-B951-9603AC753638}"/>
                </a:ext>
              </a:extLst>
            </p:cNvPr>
            <p:cNvCxnSpPr>
              <a:cxnSpLocks/>
              <a:stCxn id="7" idx="3"/>
              <a:endCxn id="5" idx="1"/>
            </p:cNvCxnSpPr>
            <p:nvPr/>
          </p:nvCxnSpPr>
          <p:spPr>
            <a:xfrm>
              <a:off x="3746871" y="3281396"/>
              <a:ext cx="1316928" cy="1"/>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CC94EA9-7BE8-44B6-AFDA-5C910A71310F}"/>
                </a:ext>
              </a:extLst>
            </p:cNvPr>
            <p:cNvCxnSpPr>
              <a:cxnSpLocks/>
              <a:stCxn id="5" idx="3"/>
              <a:endCxn id="6" idx="1"/>
            </p:cNvCxnSpPr>
            <p:nvPr/>
          </p:nvCxnSpPr>
          <p:spPr>
            <a:xfrm flipV="1">
              <a:off x="6938896" y="3281396"/>
              <a:ext cx="1807820" cy="1"/>
            </a:xfrm>
            <a:prstGeom prst="straightConnector1">
              <a:avLst/>
            </a:prstGeom>
            <a:ln w="76200">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F6B33C3-B59F-4315-AD8E-FC28F11C5F93}"/>
                </a:ext>
              </a:extLst>
            </p:cNvPr>
            <p:cNvCxnSpPr>
              <a:cxnSpLocks/>
              <a:stCxn id="6" idx="3"/>
              <a:endCxn id="8" idx="1"/>
            </p:cNvCxnSpPr>
            <p:nvPr/>
          </p:nvCxnSpPr>
          <p:spPr>
            <a:xfrm>
              <a:off x="10630986" y="3281396"/>
              <a:ext cx="1159829"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5A873E4-A268-45D6-A0B4-BC16980AA46B}"/>
                </a:ext>
              </a:extLst>
            </p:cNvPr>
            <p:cNvCxnSpPr>
              <a:cxnSpLocks/>
              <a:stCxn id="14" idx="0"/>
              <a:endCxn id="5" idx="2"/>
            </p:cNvCxnSpPr>
            <p:nvPr/>
          </p:nvCxnSpPr>
          <p:spPr>
            <a:xfrm flipV="1">
              <a:off x="6001348" y="3807015"/>
              <a:ext cx="0" cy="1229331"/>
            </a:xfrm>
            <a:prstGeom prst="straightConnector1">
              <a:avLst/>
            </a:prstGeom>
            <a:ln w="76200">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47FB16CB-D275-4B51-AA36-F3F618D9A9CB}"/>
                </a:ext>
              </a:extLst>
            </p:cNvPr>
            <p:cNvSpPr/>
            <p:nvPr/>
          </p:nvSpPr>
          <p:spPr>
            <a:xfrm>
              <a:off x="5057705" y="5036346"/>
              <a:ext cx="1887285" cy="107644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latin typeface="Arial Narrow" panose="020B0604020202020204" pitchFamily="34" charset="0"/>
                  <a:cs typeface="Arial Narrow" panose="020B0604020202020204" pitchFamily="34" charset="0"/>
                </a:rPr>
                <a:t>Score Designs</a:t>
              </a:r>
            </a:p>
            <a:p>
              <a:pPr algn="ctr"/>
              <a:r>
                <a:rPr lang="en-US" sz="1600" b="1" dirty="0">
                  <a:latin typeface="Arial Narrow" panose="020B0604020202020204" pitchFamily="34" charset="0"/>
                  <a:cs typeface="Arial Narrow" panose="020B0604020202020204" pitchFamily="34" charset="0"/>
                </a:rPr>
                <a:t>[10</a:t>
              </a:r>
              <a:r>
                <a:rPr lang="en-US" sz="1600" b="1" baseline="30000" dirty="0">
                  <a:latin typeface="Arial Narrow" panose="020B0604020202020204" pitchFamily="34" charset="0"/>
                  <a:cs typeface="Arial Narrow" panose="020B0604020202020204" pitchFamily="34" charset="0"/>
                </a:rPr>
                <a:t>2 </a:t>
              </a:r>
              <a:r>
                <a:rPr lang="en-US" sz="1600" b="1" dirty="0">
                  <a:latin typeface="Arial Narrow" panose="020B0604020202020204" pitchFamily="34" charset="0"/>
                  <a:cs typeface="Arial Narrow" panose="020B0604020202020204" pitchFamily="34" charset="0"/>
                </a:rPr>
                <a:t>node-hr]</a:t>
              </a:r>
            </a:p>
          </p:txBody>
        </p:sp>
        <p:sp>
          <p:nvSpPr>
            <p:cNvPr id="15" name="Rectangle 14">
              <a:extLst>
                <a:ext uri="{FF2B5EF4-FFF2-40B4-BE49-F238E27FC236}">
                  <a16:creationId xmlns:a16="http://schemas.microsoft.com/office/drawing/2014/main" id="{09E2F826-DC56-4E48-9882-CEB31DE669D8}"/>
                </a:ext>
              </a:extLst>
            </p:cNvPr>
            <p:cNvSpPr/>
            <p:nvPr/>
          </p:nvSpPr>
          <p:spPr>
            <a:xfrm>
              <a:off x="8746717" y="5036346"/>
              <a:ext cx="1884269" cy="107644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latin typeface="Arial Narrow" panose="020B0604020202020204" pitchFamily="34" charset="0"/>
                  <a:cs typeface="Arial Narrow" panose="020B0604020202020204" pitchFamily="34" charset="0"/>
                </a:rPr>
                <a:t>Select and Explanation of Top Designs</a:t>
              </a:r>
            </a:p>
            <a:p>
              <a:pPr algn="ctr"/>
              <a:r>
                <a:rPr lang="en-US" sz="1600" b="1" dirty="0">
                  <a:latin typeface="Arial Narrow" panose="020B0604020202020204" pitchFamily="34" charset="0"/>
                  <a:cs typeface="Arial Narrow" panose="020B0604020202020204" pitchFamily="34" charset="0"/>
                </a:rPr>
                <a:t>[10</a:t>
              </a:r>
              <a:r>
                <a:rPr lang="en-US" sz="1600" b="1" baseline="30000" dirty="0">
                  <a:latin typeface="Arial Narrow" panose="020B0604020202020204" pitchFamily="34" charset="0"/>
                  <a:cs typeface="Arial Narrow" panose="020B0604020202020204" pitchFamily="34" charset="0"/>
                </a:rPr>
                <a:t>2 </a:t>
              </a:r>
              <a:r>
                <a:rPr lang="en-US" sz="1600" b="1" dirty="0">
                  <a:latin typeface="Arial Narrow" panose="020B0604020202020204" pitchFamily="34" charset="0"/>
                  <a:cs typeface="Arial Narrow" panose="020B0604020202020204" pitchFamily="34" charset="0"/>
                </a:rPr>
                <a:t>node-hr]</a:t>
              </a:r>
            </a:p>
          </p:txBody>
        </p:sp>
        <p:cxnSp>
          <p:nvCxnSpPr>
            <p:cNvPr id="16" name="Straight Arrow Connector 15">
              <a:extLst>
                <a:ext uri="{FF2B5EF4-FFF2-40B4-BE49-F238E27FC236}">
                  <a16:creationId xmlns:a16="http://schemas.microsoft.com/office/drawing/2014/main" id="{A4D09F9D-5448-476E-AEC3-483136C63C4B}"/>
                </a:ext>
              </a:extLst>
            </p:cNvPr>
            <p:cNvCxnSpPr>
              <a:cxnSpLocks/>
              <a:stCxn id="15" idx="1"/>
              <a:endCxn id="14" idx="3"/>
            </p:cNvCxnSpPr>
            <p:nvPr/>
          </p:nvCxnSpPr>
          <p:spPr>
            <a:xfrm flipH="1">
              <a:off x="6944990" y="5574569"/>
              <a:ext cx="1801727" cy="0"/>
            </a:xfrm>
            <a:prstGeom prst="straightConnector1">
              <a:avLst/>
            </a:prstGeom>
            <a:ln w="76200">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C1CFAF06-0C77-426C-B3B0-1667CE281D4B}"/>
                </a:ext>
              </a:extLst>
            </p:cNvPr>
            <p:cNvCxnSpPr>
              <a:cxnSpLocks/>
              <a:stCxn id="6" idx="2"/>
              <a:endCxn id="15" idx="0"/>
            </p:cNvCxnSpPr>
            <p:nvPr/>
          </p:nvCxnSpPr>
          <p:spPr>
            <a:xfrm>
              <a:off x="9688852" y="3819619"/>
              <a:ext cx="0" cy="1216726"/>
            </a:xfrm>
            <a:prstGeom prst="straightConnector1">
              <a:avLst/>
            </a:prstGeom>
            <a:ln w="76200">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pic>
        <p:nvPicPr>
          <p:cNvPr id="1026" name="Picture 2" descr="normal.img-000.jpg">
            <a:extLst>
              <a:ext uri="{FF2B5EF4-FFF2-40B4-BE49-F238E27FC236}">
                <a16:creationId xmlns:a16="http://schemas.microsoft.com/office/drawing/2014/main" id="{2B70BEE3-256E-4776-A007-36D918AFD1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5859" y="1329969"/>
            <a:ext cx="1487261" cy="768482"/>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B65D5478-1D28-4555-83BD-332B805DDC86}"/>
              </a:ext>
            </a:extLst>
          </p:cNvPr>
          <p:cNvSpPr txBox="1"/>
          <p:nvPr/>
        </p:nvSpPr>
        <p:spPr>
          <a:xfrm>
            <a:off x="1169886" y="938990"/>
            <a:ext cx="3559673" cy="840230"/>
          </a:xfrm>
          <a:prstGeom prst="rect">
            <a:avLst/>
          </a:prstGeom>
          <a:noFill/>
        </p:spPr>
        <p:txBody>
          <a:bodyPr wrap="square" rtlCol="0">
            <a:spAutoFit/>
          </a:bodyPr>
          <a:lstStyle/>
          <a:p>
            <a:pPr algn="l">
              <a:lnSpc>
                <a:spcPct val="90000"/>
              </a:lnSpc>
            </a:pPr>
            <a:r>
              <a:rPr lang="en-US" b="1" dirty="0">
                <a:latin typeface="Arial Narrow" panose="020B0604020202020204" pitchFamily="34" charset="0"/>
                <a:cs typeface="Arial Narrow" panose="020B0604020202020204" pitchFamily="34" charset="0"/>
              </a:rPr>
              <a:t>Graph/Molecular generative models (Autoencoders,</a:t>
            </a:r>
            <a:br>
              <a:rPr lang="en-US" b="1" dirty="0">
                <a:latin typeface="Arial Narrow" panose="020B0604020202020204" pitchFamily="34" charset="0"/>
                <a:cs typeface="Arial Narrow" panose="020B0604020202020204" pitchFamily="34" charset="0"/>
              </a:rPr>
            </a:br>
            <a:r>
              <a:rPr lang="en-US" b="1" dirty="0">
                <a:latin typeface="Arial Narrow" panose="020B0604020202020204" pitchFamily="34" charset="0"/>
                <a:cs typeface="Arial Narrow" panose="020B0604020202020204" pitchFamily="34" charset="0"/>
              </a:rPr>
              <a:t>GANs, RL algorithms)</a:t>
            </a:r>
          </a:p>
        </p:txBody>
      </p:sp>
      <p:sp>
        <p:nvSpPr>
          <p:cNvPr id="20" name="TextBox 19">
            <a:extLst>
              <a:ext uri="{FF2B5EF4-FFF2-40B4-BE49-F238E27FC236}">
                <a16:creationId xmlns:a16="http://schemas.microsoft.com/office/drawing/2014/main" id="{71B33638-CD6A-4D4D-8BF1-4F4F4FD1270B}"/>
              </a:ext>
            </a:extLst>
          </p:cNvPr>
          <p:cNvSpPr txBox="1"/>
          <p:nvPr/>
        </p:nvSpPr>
        <p:spPr>
          <a:xfrm>
            <a:off x="2356213" y="2255292"/>
            <a:ext cx="1207382" cy="341632"/>
          </a:xfrm>
          <a:prstGeom prst="rect">
            <a:avLst/>
          </a:prstGeom>
          <a:noFill/>
        </p:spPr>
        <p:txBody>
          <a:bodyPr wrap="none" rtlCol="0">
            <a:spAutoFit/>
          </a:bodyPr>
          <a:lstStyle/>
          <a:p>
            <a:pPr algn="l">
              <a:lnSpc>
                <a:spcPct val="90000"/>
              </a:lnSpc>
            </a:pPr>
            <a:r>
              <a:rPr lang="en-US" dirty="0">
                <a:latin typeface="Lucida Console" panose="020B0609040504020204" pitchFamily="49" charset="0"/>
              </a:rPr>
              <a:t>10</a:t>
            </a:r>
            <a:r>
              <a:rPr lang="en-US" baseline="30000" dirty="0">
                <a:latin typeface="Lucida Console" panose="020B0609040504020204" pitchFamily="49" charset="0"/>
              </a:rPr>
              <a:t>3 </a:t>
            </a:r>
            <a:r>
              <a:rPr lang="en-US" dirty="0">
                <a:latin typeface="Lucida Console" panose="020B0609040504020204" pitchFamily="49" charset="0"/>
              </a:rPr>
              <a:t>mols</a:t>
            </a:r>
          </a:p>
        </p:txBody>
      </p:sp>
      <p:sp>
        <p:nvSpPr>
          <p:cNvPr id="31" name="TextBox 30">
            <a:extLst>
              <a:ext uri="{FF2B5EF4-FFF2-40B4-BE49-F238E27FC236}">
                <a16:creationId xmlns:a16="http://schemas.microsoft.com/office/drawing/2014/main" id="{CEA10464-E82A-4C99-A1C6-C33296667865}"/>
              </a:ext>
            </a:extLst>
          </p:cNvPr>
          <p:cNvSpPr txBox="1"/>
          <p:nvPr/>
        </p:nvSpPr>
        <p:spPr>
          <a:xfrm>
            <a:off x="3114520" y="3450584"/>
            <a:ext cx="1207382" cy="341632"/>
          </a:xfrm>
          <a:prstGeom prst="rect">
            <a:avLst/>
          </a:prstGeom>
          <a:noFill/>
        </p:spPr>
        <p:txBody>
          <a:bodyPr wrap="none" rtlCol="0">
            <a:spAutoFit/>
          </a:bodyPr>
          <a:lstStyle/>
          <a:p>
            <a:pPr algn="l">
              <a:lnSpc>
                <a:spcPct val="90000"/>
              </a:lnSpc>
            </a:pPr>
            <a:r>
              <a:rPr lang="en-US" dirty="0">
                <a:latin typeface="Lucida Console" panose="020B0609040504020204" pitchFamily="49" charset="0"/>
              </a:rPr>
              <a:t>10</a:t>
            </a:r>
            <a:r>
              <a:rPr lang="en-US" baseline="30000" dirty="0">
                <a:latin typeface="Lucida Console" panose="020B0609040504020204" pitchFamily="49" charset="0"/>
              </a:rPr>
              <a:t>5 </a:t>
            </a:r>
            <a:r>
              <a:rPr lang="en-US" dirty="0">
                <a:latin typeface="Lucida Console" panose="020B0609040504020204" pitchFamily="49" charset="0"/>
              </a:rPr>
              <a:t>mols</a:t>
            </a:r>
          </a:p>
        </p:txBody>
      </p:sp>
      <p:sp>
        <p:nvSpPr>
          <p:cNvPr id="32" name="TextBox 31">
            <a:extLst>
              <a:ext uri="{FF2B5EF4-FFF2-40B4-BE49-F238E27FC236}">
                <a16:creationId xmlns:a16="http://schemas.microsoft.com/office/drawing/2014/main" id="{E2A83CF1-6AE2-4A8E-8E1D-F9867DBCFB32}"/>
              </a:ext>
            </a:extLst>
          </p:cNvPr>
          <p:cNvSpPr txBox="1"/>
          <p:nvPr/>
        </p:nvSpPr>
        <p:spPr>
          <a:xfrm>
            <a:off x="5381717" y="3513722"/>
            <a:ext cx="1620957" cy="369332"/>
          </a:xfrm>
          <a:prstGeom prst="rect">
            <a:avLst/>
          </a:prstGeom>
          <a:ln w="28575"/>
        </p:spPr>
        <p:style>
          <a:lnRef idx="2">
            <a:schemeClr val="accent2"/>
          </a:lnRef>
          <a:fillRef idx="1">
            <a:schemeClr val="lt1"/>
          </a:fillRef>
          <a:effectRef idx="0">
            <a:schemeClr val="accent2"/>
          </a:effectRef>
          <a:fontRef idx="minor">
            <a:schemeClr val="dk1"/>
          </a:fontRef>
        </p:style>
        <p:txBody>
          <a:bodyPr wrap="none" rtlCol="0">
            <a:spAutoFit/>
          </a:bodyPr>
          <a:lstStyle/>
          <a:p>
            <a:pPr algn="l">
              <a:lnSpc>
                <a:spcPct val="90000"/>
              </a:lnSpc>
            </a:pPr>
            <a:r>
              <a:rPr lang="en-US" sz="2000" dirty="0">
                <a:latin typeface="Lucida Console" panose="020B0609040504020204" pitchFamily="49" charset="0"/>
              </a:rPr>
              <a:t>10</a:t>
            </a:r>
            <a:r>
              <a:rPr lang="en-US" sz="2000" baseline="30000" dirty="0">
                <a:latin typeface="Lucida Console" panose="020B0609040504020204" pitchFamily="49" charset="0"/>
              </a:rPr>
              <a:t>3 </a:t>
            </a:r>
            <a:r>
              <a:rPr lang="en-US" sz="2000" dirty="0">
                <a:latin typeface="Lucida Console" panose="020B0609040504020204" pitchFamily="49" charset="0"/>
              </a:rPr>
              <a:t>cycles</a:t>
            </a:r>
          </a:p>
        </p:txBody>
      </p:sp>
      <p:sp>
        <p:nvSpPr>
          <p:cNvPr id="33" name="TextBox 32">
            <a:extLst>
              <a:ext uri="{FF2B5EF4-FFF2-40B4-BE49-F238E27FC236}">
                <a16:creationId xmlns:a16="http://schemas.microsoft.com/office/drawing/2014/main" id="{0438FA08-A01D-4797-8FEF-4A5DDA2C786E}"/>
              </a:ext>
            </a:extLst>
          </p:cNvPr>
          <p:cNvSpPr txBox="1"/>
          <p:nvPr/>
        </p:nvSpPr>
        <p:spPr>
          <a:xfrm>
            <a:off x="5506264" y="4840096"/>
            <a:ext cx="1207382" cy="341632"/>
          </a:xfrm>
          <a:prstGeom prst="rect">
            <a:avLst/>
          </a:prstGeom>
          <a:noFill/>
        </p:spPr>
        <p:txBody>
          <a:bodyPr wrap="none" rtlCol="0">
            <a:spAutoFit/>
          </a:bodyPr>
          <a:lstStyle/>
          <a:p>
            <a:pPr algn="l">
              <a:lnSpc>
                <a:spcPct val="90000"/>
              </a:lnSpc>
            </a:pPr>
            <a:r>
              <a:rPr lang="en-US" dirty="0">
                <a:latin typeface="Lucida Console" panose="020B0609040504020204" pitchFamily="49" charset="0"/>
              </a:rPr>
              <a:t>10</a:t>
            </a:r>
            <a:r>
              <a:rPr lang="en-US" baseline="30000" dirty="0">
                <a:latin typeface="Lucida Console" panose="020B0609040504020204" pitchFamily="49" charset="0"/>
              </a:rPr>
              <a:t>5 </a:t>
            </a:r>
            <a:r>
              <a:rPr lang="en-US" dirty="0">
                <a:latin typeface="Lucida Console" panose="020B0609040504020204" pitchFamily="49" charset="0"/>
              </a:rPr>
              <a:t>mols</a:t>
            </a:r>
          </a:p>
        </p:txBody>
      </p:sp>
      <p:sp>
        <p:nvSpPr>
          <p:cNvPr id="43" name="TextBox 42">
            <a:extLst>
              <a:ext uri="{FF2B5EF4-FFF2-40B4-BE49-F238E27FC236}">
                <a16:creationId xmlns:a16="http://schemas.microsoft.com/office/drawing/2014/main" id="{0CA98579-AD6D-49A5-A11E-2DD3ACBA97CB}"/>
              </a:ext>
            </a:extLst>
          </p:cNvPr>
          <p:cNvSpPr txBox="1"/>
          <p:nvPr/>
        </p:nvSpPr>
        <p:spPr>
          <a:xfrm>
            <a:off x="8000947" y="3491116"/>
            <a:ext cx="1579278" cy="590931"/>
          </a:xfrm>
          <a:prstGeom prst="rect">
            <a:avLst/>
          </a:prstGeom>
          <a:noFill/>
        </p:spPr>
        <p:txBody>
          <a:bodyPr wrap="none" rtlCol="0">
            <a:spAutoFit/>
          </a:bodyPr>
          <a:lstStyle/>
          <a:p>
            <a:pPr algn="l">
              <a:lnSpc>
                <a:spcPct val="90000"/>
              </a:lnSpc>
            </a:pPr>
            <a:r>
              <a:rPr lang="en-US" dirty="0">
                <a:latin typeface="Lucida Console" panose="020B0609040504020204" pitchFamily="49" charset="0"/>
              </a:rPr>
              <a:t>10</a:t>
            </a:r>
            <a:r>
              <a:rPr lang="en-US" baseline="30000" dirty="0">
                <a:latin typeface="Lucida Console" panose="020B0609040504020204" pitchFamily="49" charset="0"/>
              </a:rPr>
              <a:t>3 </a:t>
            </a:r>
            <a:r>
              <a:rPr lang="en-US" dirty="0">
                <a:latin typeface="Lucida Console" panose="020B0609040504020204" pitchFamily="49" charset="0"/>
              </a:rPr>
              <a:t>mols</a:t>
            </a:r>
          </a:p>
          <a:p>
            <a:pPr algn="l">
              <a:lnSpc>
                <a:spcPct val="90000"/>
              </a:lnSpc>
            </a:pPr>
            <a:r>
              <a:rPr lang="en-US" dirty="0">
                <a:latin typeface="Lucida Console" panose="020B0609040504020204" pitchFamily="49" charset="0"/>
              </a:rPr>
              <a:t>1 calc/mol</a:t>
            </a:r>
          </a:p>
        </p:txBody>
      </p:sp>
      <p:sp>
        <p:nvSpPr>
          <p:cNvPr id="45" name="TextBox 44">
            <a:extLst>
              <a:ext uri="{FF2B5EF4-FFF2-40B4-BE49-F238E27FC236}">
                <a16:creationId xmlns:a16="http://schemas.microsoft.com/office/drawing/2014/main" id="{18DFC3D2-22C4-4BA1-82D9-890727F397E6}"/>
              </a:ext>
            </a:extLst>
          </p:cNvPr>
          <p:cNvSpPr txBox="1"/>
          <p:nvPr/>
        </p:nvSpPr>
        <p:spPr>
          <a:xfrm>
            <a:off x="2426308" y="5350236"/>
            <a:ext cx="3376245" cy="1089529"/>
          </a:xfrm>
          <a:prstGeom prst="rect">
            <a:avLst/>
          </a:prstGeom>
          <a:noFill/>
        </p:spPr>
        <p:txBody>
          <a:bodyPr wrap="none" rtlCol="0">
            <a:spAutoFit/>
          </a:bodyPr>
          <a:lstStyle/>
          <a:p>
            <a:pPr algn="l">
              <a:lnSpc>
                <a:spcPct val="90000"/>
              </a:lnSpc>
            </a:pPr>
            <a:r>
              <a:rPr lang="en-US" b="1" dirty="0">
                <a:latin typeface="Arial Narrow" panose="020B0604020202020204" pitchFamily="34" charset="0"/>
                <a:cs typeface="Arial Narrow" panose="020B0604020202020204" pitchFamily="34" charset="0"/>
              </a:rPr>
              <a:t>Ensemble of Deep Neural Networks</a:t>
            </a:r>
          </a:p>
          <a:p>
            <a:pPr marL="285750" indent="-285750" algn="l">
              <a:lnSpc>
                <a:spcPct val="90000"/>
              </a:lnSpc>
              <a:buFontTx/>
              <a:buChar char="-"/>
            </a:pPr>
            <a:r>
              <a:rPr lang="en-US" b="1" dirty="0">
                <a:latin typeface="Arial Narrow" panose="020B0604020202020204" pitchFamily="34" charset="0"/>
                <a:cs typeface="Arial Narrow" panose="020B0604020202020204" pitchFamily="34" charset="0"/>
              </a:rPr>
              <a:t>Continuous-filter CNNs</a:t>
            </a:r>
          </a:p>
          <a:p>
            <a:pPr marL="285750" indent="-285750" algn="l">
              <a:lnSpc>
                <a:spcPct val="90000"/>
              </a:lnSpc>
              <a:buFontTx/>
              <a:buChar char="-"/>
            </a:pPr>
            <a:r>
              <a:rPr lang="en-US" b="1" dirty="0">
                <a:latin typeface="Arial Narrow" panose="020B0604020202020204" pitchFamily="34" charset="0"/>
                <a:cs typeface="Arial Narrow" panose="020B0604020202020204" pitchFamily="34" charset="0"/>
              </a:rPr>
              <a:t>Message-Passing Networks</a:t>
            </a:r>
          </a:p>
          <a:p>
            <a:pPr marL="285750" indent="-285750" algn="l">
              <a:lnSpc>
                <a:spcPct val="90000"/>
              </a:lnSpc>
              <a:buFontTx/>
              <a:buChar char="-"/>
            </a:pPr>
            <a:r>
              <a:rPr lang="en-US" b="1" dirty="0">
                <a:latin typeface="Arial Narrow" panose="020B0604020202020204" pitchFamily="34" charset="0"/>
                <a:cs typeface="Arial Narrow" panose="020B0604020202020204" pitchFamily="34" charset="0"/>
              </a:rPr>
              <a:t>[…]</a:t>
            </a:r>
          </a:p>
        </p:txBody>
      </p:sp>
      <p:pic>
        <p:nvPicPr>
          <p:cNvPr id="1029" name="Picture 4" descr="normal.img-001.jpg">
            <a:extLst>
              <a:ext uri="{FF2B5EF4-FFF2-40B4-BE49-F238E27FC236}">
                <a16:creationId xmlns:a16="http://schemas.microsoft.com/office/drawing/2014/main" id="{63B835F5-596E-4AE4-BD84-0106F2D738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623" y="4583350"/>
            <a:ext cx="1646312" cy="76610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1029">
            <a:extLst>
              <a:ext uri="{FF2B5EF4-FFF2-40B4-BE49-F238E27FC236}">
                <a16:creationId xmlns:a16="http://schemas.microsoft.com/office/drawing/2014/main" id="{45C7F3BA-3914-46F0-8557-000B5CEDD805}"/>
              </a:ext>
            </a:extLst>
          </p:cNvPr>
          <p:cNvPicPr>
            <a:picLocks noChangeAspect="1"/>
          </p:cNvPicPr>
          <p:nvPr/>
        </p:nvPicPr>
        <p:blipFill>
          <a:blip r:embed="rId5"/>
          <a:stretch>
            <a:fillRect/>
          </a:stretch>
        </p:blipFill>
        <p:spPr>
          <a:xfrm>
            <a:off x="774645" y="5400014"/>
            <a:ext cx="1354295" cy="844083"/>
          </a:xfrm>
          <a:prstGeom prst="rect">
            <a:avLst/>
          </a:prstGeom>
        </p:spPr>
      </p:pic>
      <p:sp>
        <p:nvSpPr>
          <p:cNvPr id="75" name="TextBox 74">
            <a:extLst>
              <a:ext uri="{FF2B5EF4-FFF2-40B4-BE49-F238E27FC236}">
                <a16:creationId xmlns:a16="http://schemas.microsoft.com/office/drawing/2014/main" id="{2FFBC451-A9D9-41A2-B040-BFF74DDFD174}"/>
              </a:ext>
            </a:extLst>
          </p:cNvPr>
          <p:cNvSpPr txBox="1"/>
          <p:nvPr/>
        </p:nvSpPr>
        <p:spPr>
          <a:xfrm>
            <a:off x="5428793" y="2252476"/>
            <a:ext cx="1346844" cy="341632"/>
          </a:xfrm>
          <a:prstGeom prst="rect">
            <a:avLst/>
          </a:prstGeom>
          <a:noFill/>
        </p:spPr>
        <p:txBody>
          <a:bodyPr wrap="none" rtlCol="0">
            <a:spAutoFit/>
          </a:bodyPr>
          <a:lstStyle/>
          <a:p>
            <a:pPr algn="l">
              <a:lnSpc>
                <a:spcPct val="90000"/>
              </a:lnSpc>
            </a:pPr>
            <a:r>
              <a:rPr lang="en-US" dirty="0">
                <a:latin typeface="Lucida Console" panose="020B0609040504020204" pitchFamily="49" charset="0"/>
              </a:rPr>
              <a:t>10</a:t>
            </a:r>
            <a:r>
              <a:rPr lang="en-US" baseline="30000" dirty="0">
                <a:latin typeface="Lucida Console" panose="020B0609040504020204" pitchFamily="49" charset="0"/>
              </a:rPr>
              <a:t>3 </a:t>
            </a:r>
            <a:r>
              <a:rPr lang="en-US" dirty="0">
                <a:latin typeface="Lucida Console" panose="020B0609040504020204" pitchFamily="49" charset="0"/>
              </a:rPr>
              <a:t>calcs</a:t>
            </a:r>
          </a:p>
        </p:txBody>
      </p:sp>
      <p:sp>
        <p:nvSpPr>
          <p:cNvPr id="80" name="TextBox 79">
            <a:extLst>
              <a:ext uri="{FF2B5EF4-FFF2-40B4-BE49-F238E27FC236}">
                <a16:creationId xmlns:a16="http://schemas.microsoft.com/office/drawing/2014/main" id="{0A06E4AD-7FFD-4FBD-9E5A-BD6454360CB7}"/>
              </a:ext>
            </a:extLst>
          </p:cNvPr>
          <p:cNvSpPr txBox="1"/>
          <p:nvPr/>
        </p:nvSpPr>
        <p:spPr>
          <a:xfrm>
            <a:off x="6882410" y="5327355"/>
            <a:ext cx="4020025" cy="840230"/>
          </a:xfrm>
          <a:prstGeom prst="rect">
            <a:avLst/>
          </a:prstGeom>
          <a:noFill/>
        </p:spPr>
        <p:txBody>
          <a:bodyPr wrap="square" rtlCol="0">
            <a:spAutoFit/>
          </a:bodyPr>
          <a:lstStyle/>
          <a:p>
            <a:pPr algn="l">
              <a:lnSpc>
                <a:spcPct val="90000"/>
              </a:lnSpc>
            </a:pPr>
            <a:r>
              <a:rPr lang="en-US" b="1" dirty="0">
                <a:latin typeface="Arial Narrow" panose="020B0604020202020204" pitchFamily="34" charset="0"/>
                <a:cs typeface="Arial Narrow" panose="020B0604020202020204" pitchFamily="34" charset="0"/>
              </a:rPr>
              <a:t>Active Learning policies driven by graph descriptors, tuned with reinforcement learning</a:t>
            </a:r>
          </a:p>
        </p:txBody>
      </p:sp>
      <p:pic>
        <p:nvPicPr>
          <p:cNvPr id="1038" name="Picture 1037">
            <a:extLst>
              <a:ext uri="{FF2B5EF4-FFF2-40B4-BE49-F238E27FC236}">
                <a16:creationId xmlns:a16="http://schemas.microsoft.com/office/drawing/2014/main" id="{6CE2930C-AA39-4C15-9BD7-2A16BEFB9A9F}"/>
              </a:ext>
            </a:extLst>
          </p:cNvPr>
          <p:cNvPicPr>
            <a:picLocks noChangeAspect="1"/>
          </p:cNvPicPr>
          <p:nvPr/>
        </p:nvPicPr>
        <p:blipFill>
          <a:blip r:embed="rId6"/>
          <a:stretch>
            <a:fillRect/>
          </a:stretch>
        </p:blipFill>
        <p:spPr>
          <a:xfrm>
            <a:off x="8946886" y="4593628"/>
            <a:ext cx="1237903" cy="617178"/>
          </a:xfrm>
          <a:prstGeom prst="rect">
            <a:avLst/>
          </a:prstGeom>
        </p:spPr>
      </p:pic>
      <p:sp>
        <p:nvSpPr>
          <p:cNvPr id="82" name="TextBox 81">
            <a:extLst>
              <a:ext uri="{FF2B5EF4-FFF2-40B4-BE49-F238E27FC236}">
                <a16:creationId xmlns:a16="http://schemas.microsoft.com/office/drawing/2014/main" id="{6152DF3E-F56D-4708-B345-CE554F60BF9F}"/>
              </a:ext>
            </a:extLst>
          </p:cNvPr>
          <p:cNvSpPr txBox="1"/>
          <p:nvPr/>
        </p:nvSpPr>
        <p:spPr>
          <a:xfrm>
            <a:off x="6708926" y="1500423"/>
            <a:ext cx="2289409" cy="590931"/>
          </a:xfrm>
          <a:prstGeom prst="rect">
            <a:avLst/>
          </a:prstGeom>
          <a:noFill/>
        </p:spPr>
        <p:txBody>
          <a:bodyPr wrap="none" rtlCol="0">
            <a:spAutoFit/>
          </a:bodyPr>
          <a:lstStyle/>
          <a:p>
            <a:pPr algn="l">
              <a:lnSpc>
                <a:spcPct val="90000"/>
              </a:lnSpc>
            </a:pPr>
            <a:r>
              <a:rPr lang="en-US" b="1" dirty="0">
                <a:latin typeface="Arial Narrow" panose="020B0604020202020204" pitchFamily="34" charset="0"/>
                <a:cs typeface="Arial Narrow" panose="020B0604020202020204" pitchFamily="34" charset="0"/>
              </a:rPr>
              <a:t>Atomistic Calculations:</a:t>
            </a:r>
          </a:p>
          <a:p>
            <a:pPr algn="l">
              <a:lnSpc>
                <a:spcPct val="90000"/>
              </a:lnSpc>
            </a:pPr>
            <a:r>
              <a:rPr lang="en-US" b="1" dirty="0">
                <a:latin typeface="Arial Narrow" panose="020B0604020202020204" pitchFamily="34" charset="0"/>
                <a:cs typeface="Arial Narrow" panose="020B0604020202020204" pitchFamily="34" charset="0"/>
              </a:rPr>
              <a:t>Quantum or Classical</a:t>
            </a:r>
          </a:p>
        </p:txBody>
      </p:sp>
      <p:pic>
        <p:nvPicPr>
          <p:cNvPr id="1039" name="Picture 6" descr="Related image">
            <a:extLst>
              <a:ext uri="{FF2B5EF4-FFF2-40B4-BE49-F238E27FC236}">
                <a16:creationId xmlns:a16="http://schemas.microsoft.com/office/drawing/2014/main" id="{BC5E90AF-CB35-449D-823B-48D469A0F53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75637" y="861504"/>
            <a:ext cx="1696240" cy="523007"/>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8" descr="Image result for lammps">
            <a:extLst>
              <a:ext uri="{FF2B5EF4-FFF2-40B4-BE49-F238E27FC236}">
                <a16:creationId xmlns:a16="http://schemas.microsoft.com/office/drawing/2014/main" id="{DBE0C179-F5BB-46F8-A028-6C9FFB0881E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33704" y="792368"/>
            <a:ext cx="2068731" cy="603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8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740B8-18D7-4762-8551-995B6F2FC288}"/>
              </a:ext>
            </a:extLst>
          </p:cNvPr>
          <p:cNvSpPr>
            <a:spLocks noGrp="1"/>
          </p:cNvSpPr>
          <p:nvPr>
            <p:ph type="title"/>
          </p:nvPr>
        </p:nvSpPr>
        <p:spPr>
          <a:xfrm>
            <a:off x="196890" y="137358"/>
            <a:ext cx="11657076" cy="905256"/>
          </a:xfrm>
        </p:spPr>
        <p:txBody>
          <a:bodyPr/>
          <a:lstStyle/>
          <a:p>
            <a:r>
              <a:rPr lang="en-US" dirty="0"/>
              <a:t>FY19 Results: Building Problem-Specific Components</a:t>
            </a:r>
          </a:p>
        </p:txBody>
      </p:sp>
      <p:sp>
        <p:nvSpPr>
          <p:cNvPr id="3" name="TextBox 2">
            <a:extLst>
              <a:ext uri="{FF2B5EF4-FFF2-40B4-BE49-F238E27FC236}">
                <a16:creationId xmlns:a16="http://schemas.microsoft.com/office/drawing/2014/main" id="{5D74A290-10F8-425F-BBE1-A449720F99CA}"/>
              </a:ext>
            </a:extLst>
          </p:cNvPr>
          <p:cNvSpPr txBox="1"/>
          <p:nvPr/>
        </p:nvSpPr>
        <p:spPr>
          <a:xfrm>
            <a:off x="674991" y="748181"/>
            <a:ext cx="3161899" cy="942824"/>
          </a:xfrm>
          <a:prstGeom prst="rect">
            <a:avLst/>
          </a:prstGeom>
          <a:ln w="38100"/>
        </p:spPr>
        <p:style>
          <a:lnRef idx="2">
            <a:schemeClr val="accent6"/>
          </a:lnRef>
          <a:fillRef idx="1">
            <a:schemeClr val="lt1"/>
          </a:fillRef>
          <a:effectRef idx="0">
            <a:schemeClr val="accent6"/>
          </a:effectRef>
          <a:fontRef idx="minor">
            <a:schemeClr val="dk1"/>
          </a:fontRef>
        </p:style>
        <p:txBody>
          <a:bodyPr wrap="none" rtlCol="0" anchor="ctr" anchorCtr="0">
            <a:noAutofit/>
          </a:bodyPr>
          <a:lstStyle/>
          <a:p>
            <a:pPr algn="ctr">
              <a:lnSpc>
                <a:spcPct val="90000"/>
              </a:lnSpc>
            </a:pPr>
            <a:r>
              <a:rPr lang="en-US" dirty="0">
                <a:latin typeface="+mn-lt"/>
              </a:rPr>
              <a:t>RL-based implementation </a:t>
            </a:r>
          </a:p>
          <a:p>
            <a:pPr algn="ctr">
              <a:lnSpc>
                <a:spcPct val="90000"/>
              </a:lnSpc>
            </a:pPr>
            <a:r>
              <a:rPr lang="en-US" dirty="0">
                <a:latin typeface="+mn-lt"/>
              </a:rPr>
              <a:t>of structure design</a:t>
            </a:r>
          </a:p>
        </p:txBody>
      </p:sp>
      <p:sp>
        <p:nvSpPr>
          <p:cNvPr id="4" name="TextBox 3">
            <a:extLst>
              <a:ext uri="{FF2B5EF4-FFF2-40B4-BE49-F238E27FC236}">
                <a16:creationId xmlns:a16="http://schemas.microsoft.com/office/drawing/2014/main" id="{CCA5329B-F59A-4AFA-98E1-2BE49EEE24F0}"/>
              </a:ext>
            </a:extLst>
          </p:cNvPr>
          <p:cNvSpPr txBox="1"/>
          <p:nvPr/>
        </p:nvSpPr>
        <p:spPr>
          <a:xfrm>
            <a:off x="4101683" y="744694"/>
            <a:ext cx="3997334" cy="946311"/>
          </a:xfrm>
          <a:prstGeom prst="rect">
            <a:avLst/>
          </a:prstGeom>
          <a:ln w="38100"/>
        </p:spPr>
        <p:style>
          <a:lnRef idx="2">
            <a:schemeClr val="accent6"/>
          </a:lnRef>
          <a:fillRef idx="1">
            <a:schemeClr val="lt1"/>
          </a:fillRef>
          <a:effectRef idx="0">
            <a:schemeClr val="accent6"/>
          </a:effectRef>
          <a:fontRef idx="minor">
            <a:schemeClr val="dk1"/>
          </a:fontRef>
        </p:style>
        <p:txBody>
          <a:bodyPr wrap="none" rtlCol="0" anchor="ctr" anchorCtr="0">
            <a:noAutofit/>
          </a:bodyPr>
          <a:lstStyle/>
          <a:p>
            <a:pPr algn="ctr">
              <a:lnSpc>
                <a:spcPct val="90000"/>
              </a:lnSpc>
            </a:pPr>
            <a:r>
              <a:rPr lang="en-US" dirty="0">
                <a:latin typeface="+mn-lt"/>
              </a:rPr>
              <a:t>Scalability studies with </a:t>
            </a:r>
          </a:p>
          <a:p>
            <a:pPr algn="ctr">
              <a:lnSpc>
                <a:spcPct val="90000"/>
              </a:lnSpc>
            </a:pPr>
            <a:r>
              <a:rPr lang="en-US" dirty="0">
                <a:latin typeface="+mn-lt"/>
              </a:rPr>
              <a:t>Graph-CNNs (on Theta</a:t>
            </a:r>
            <a:r>
              <a:rPr lang="en-US" dirty="0"/>
              <a:t> and</a:t>
            </a:r>
            <a:r>
              <a:rPr lang="en-US" dirty="0">
                <a:latin typeface="+mn-lt"/>
              </a:rPr>
              <a:t> Summit)</a:t>
            </a:r>
          </a:p>
        </p:txBody>
      </p:sp>
      <p:sp>
        <p:nvSpPr>
          <p:cNvPr id="5" name="TextBox 4">
            <a:extLst>
              <a:ext uri="{FF2B5EF4-FFF2-40B4-BE49-F238E27FC236}">
                <a16:creationId xmlns:a16="http://schemas.microsoft.com/office/drawing/2014/main" id="{579076CC-CE13-47A9-A235-D98607998D5E}"/>
              </a:ext>
            </a:extLst>
          </p:cNvPr>
          <p:cNvSpPr txBox="1"/>
          <p:nvPr/>
        </p:nvSpPr>
        <p:spPr>
          <a:xfrm>
            <a:off x="8393109" y="758498"/>
            <a:ext cx="3161899" cy="932507"/>
          </a:xfrm>
          <a:prstGeom prst="rect">
            <a:avLst/>
          </a:prstGeom>
          <a:ln w="38100"/>
        </p:spPr>
        <p:style>
          <a:lnRef idx="2">
            <a:schemeClr val="accent6"/>
          </a:lnRef>
          <a:fillRef idx="1">
            <a:schemeClr val="lt1"/>
          </a:fillRef>
          <a:effectRef idx="0">
            <a:schemeClr val="accent6"/>
          </a:effectRef>
          <a:fontRef idx="minor">
            <a:schemeClr val="dk1"/>
          </a:fontRef>
        </p:style>
        <p:txBody>
          <a:bodyPr wrap="square" rtlCol="0" anchor="ctr" anchorCtr="0">
            <a:noAutofit/>
          </a:bodyPr>
          <a:lstStyle/>
          <a:p>
            <a:pPr algn="ctr">
              <a:lnSpc>
                <a:spcPct val="90000"/>
              </a:lnSpc>
            </a:pPr>
            <a:r>
              <a:rPr lang="en-US" dirty="0">
                <a:latin typeface="+mn-lt"/>
              </a:rPr>
              <a:t>General-purpose descriptors for interpretable </a:t>
            </a:r>
            <a:r>
              <a:rPr lang="en-US" dirty="0"/>
              <a:t>m</a:t>
            </a:r>
            <a:r>
              <a:rPr lang="en-US" dirty="0">
                <a:latin typeface="+mn-lt"/>
              </a:rPr>
              <a:t>odels</a:t>
            </a:r>
          </a:p>
        </p:txBody>
      </p:sp>
      <p:pic>
        <p:nvPicPr>
          <p:cNvPr id="6" name="Picture 5">
            <a:extLst>
              <a:ext uri="{FF2B5EF4-FFF2-40B4-BE49-F238E27FC236}">
                <a16:creationId xmlns:a16="http://schemas.microsoft.com/office/drawing/2014/main" id="{B75AB793-870D-42A5-886F-FC4975FE29DB}"/>
              </a:ext>
            </a:extLst>
          </p:cNvPr>
          <p:cNvPicPr>
            <a:picLocks noChangeAspect="1"/>
          </p:cNvPicPr>
          <p:nvPr/>
        </p:nvPicPr>
        <p:blipFill>
          <a:blip r:embed="rId3"/>
          <a:stretch>
            <a:fillRect/>
          </a:stretch>
        </p:blipFill>
        <p:spPr>
          <a:xfrm>
            <a:off x="4547093" y="3642747"/>
            <a:ext cx="3227911" cy="1844521"/>
          </a:xfrm>
          <a:prstGeom prst="rect">
            <a:avLst/>
          </a:prstGeom>
        </p:spPr>
      </p:pic>
      <p:pic>
        <p:nvPicPr>
          <p:cNvPr id="7" name="Content Placeholder 13">
            <a:extLst>
              <a:ext uri="{FF2B5EF4-FFF2-40B4-BE49-F238E27FC236}">
                <a16:creationId xmlns:a16="http://schemas.microsoft.com/office/drawing/2014/main" id="{314181EF-45CB-426B-A335-641A211FAF3F}"/>
              </a:ext>
            </a:extLst>
          </p:cNvPr>
          <p:cNvPicPr>
            <a:picLocks noChangeAspect="1"/>
          </p:cNvPicPr>
          <p:nvPr/>
        </p:nvPicPr>
        <p:blipFill>
          <a:blip r:embed="rId4"/>
          <a:stretch>
            <a:fillRect/>
          </a:stretch>
        </p:blipFill>
        <p:spPr>
          <a:xfrm>
            <a:off x="4753767" y="1767458"/>
            <a:ext cx="2814565" cy="2010403"/>
          </a:xfrm>
          <a:prstGeom prst="rect">
            <a:avLst/>
          </a:prstGeom>
        </p:spPr>
      </p:pic>
      <p:pic>
        <p:nvPicPr>
          <p:cNvPr id="9" name="Picture 10">
            <a:extLst>
              <a:ext uri="{FF2B5EF4-FFF2-40B4-BE49-F238E27FC236}">
                <a16:creationId xmlns:a16="http://schemas.microsoft.com/office/drawing/2014/main" id="{7D37EC84-1BE5-4A1A-9FDD-531DF073C0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21322" y="1917621"/>
            <a:ext cx="2029814" cy="163079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C00CE419-2DE6-7B40-8F18-0B6FB5C6E9B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21322" y="3577219"/>
            <a:ext cx="2029814" cy="145069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FBFAA40C-3ECF-614C-912C-9D6E9BF344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51136" y="1888814"/>
            <a:ext cx="2106860" cy="163079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77CF0424-9FE2-CB42-85F4-C2350EE8576F}"/>
              </a:ext>
            </a:extLst>
          </p:cNvPr>
          <p:cNvPicPr>
            <a:picLocks noChangeAspect="1"/>
          </p:cNvPicPr>
          <p:nvPr/>
        </p:nvPicPr>
        <p:blipFill rotWithShape="1">
          <a:blip r:embed="rId8"/>
          <a:srcRect l="1095" t="9371" r="82615" b="32777"/>
          <a:stretch/>
        </p:blipFill>
        <p:spPr>
          <a:xfrm>
            <a:off x="227725" y="3031002"/>
            <a:ext cx="894531" cy="885839"/>
          </a:xfrm>
          <a:prstGeom prst="rect">
            <a:avLst/>
          </a:prstGeom>
        </p:spPr>
      </p:pic>
      <p:pic>
        <p:nvPicPr>
          <p:cNvPr id="16" name="Picture 15">
            <a:extLst>
              <a:ext uri="{FF2B5EF4-FFF2-40B4-BE49-F238E27FC236}">
                <a16:creationId xmlns:a16="http://schemas.microsoft.com/office/drawing/2014/main" id="{69F61C2F-A82D-594A-BE6E-4BF13DA8BA0A}"/>
              </a:ext>
            </a:extLst>
          </p:cNvPr>
          <p:cNvPicPr>
            <a:picLocks noChangeAspect="1"/>
          </p:cNvPicPr>
          <p:nvPr/>
        </p:nvPicPr>
        <p:blipFill rotWithShape="1">
          <a:blip r:embed="rId8"/>
          <a:srcRect l="20924" t="11935" r="58051" b="39276"/>
          <a:stretch/>
        </p:blipFill>
        <p:spPr>
          <a:xfrm>
            <a:off x="1411835" y="2000443"/>
            <a:ext cx="1399039" cy="905256"/>
          </a:xfrm>
          <a:prstGeom prst="rect">
            <a:avLst/>
          </a:prstGeom>
        </p:spPr>
      </p:pic>
      <p:pic>
        <p:nvPicPr>
          <p:cNvPr id="17" name="Picture 16">
            <a:extLst>
              <a:ext uri="{FF2B5EF4-FFF2-40B4-BE49-F238E27FC236}">
                <a16:creationId xmlns:a16="http://schemas.microsoft.com/office/drawing/2014/main" id="{47DDA5F2-FE2B-7748-91F5-41D772A1BB14}"/>
              </a:ext>
            </a:extLst>
          </p:cNvPr>
          <p:cNvPicPr>
            <a:picLocks noChangeAspect="1"/>
          </p:cNvPicPr>
          <p:nvPr/>
        </p:nvPicPr>
        <p:blipFill rotWithShape="1">
          <a:blip r:embed="rId8"/>
          <a:srcRect l="46205" t="13536" r="37643" b="36534"/>
          <a:stretch/>
        </p:blipFill>
        <p:spPr>
          <a:xfrm>
            <a:off x="2930241" y="2924115"/>
            <a:ext cx="1171442" cy="1009770"/>
          </a:xfrm>
          <a:prstGeom prst="rect">
            <a:avLst/>
          </a:prstGeom>
        </p:spPr>
      </p:pic>
      <p:pic>
        <p:nvPicPr>
          <p:cNvPr id="18" name="Picture 17">
            <a:extLst>
              <a:ext uri="{FF2B5EF4-FFF2-40B4-BE49-F238E27FC236}">
                <a16:creationId xmlns:a16="http://schemas.microsoft.com/office/drawing/2014/main" id="{3BA627FB-90B2-0344-8002-8E9CF77E0EA4}"/>
              </a:ext>
            </a:extLst>
          </p:cNvPr>
          <p:cNvPicPr>
            <a:picLocks noChangeAspect="1"/>
          </p:cNvPicPr>
          <p:nvPr/>
        </p:nvPicPr>
        <p:blipFill rotWithShape="1">
          <a:blip r:embed="rId8"/>
          <a:srcRect l="69087" r="19693" b="34460"/>
          <a:stretch/>
        </p:blipFill>
        <p:spPr>
          <a:xfrm>
            <a:off x="851977" y="4045288"/>
            <a:ext cx="876686" cy="1427958"/>
          </a:xfrm>
          <a:prstGeom prst="rect">
            <a:avLst/>
          </a:prstGeom>
        </p:spPr>
      </p:pic>
      <p:pic>
        <p:nvPicPr>
          <p:cNvPr id="19" name="Picture 18">
            <a:extLst>
              <a:ext uri="{FF2B5EF4-FFF2-40B4-BE49-F238E27FC236}">
                <a16:creationId xmlns:a16="http://schemas.microsoft.com/office/drawing/2014/main" id="{E6F1E314-B75D-DC4E-999F-EEE1C32A0C3E}"/>
              </a:ext>
            </a:extLst>
          </p:cNvPr>
          <p:cNvPicPr>
            <a:picLocks noChangeAspect="1"/>
          </p:cNvPicPr>
          <p:nvPr/>
        </p:nvPicPr>
        <p:blipFill rotWithShape="1">
          <a:blip r:embed="rId8"/>
          <a:srcRect l="86399" t="3931" b="40422"/>
          <a:stretch/>
        </p:blipFill>
        <p:spPr>
          <a:xfrm>
            <a:off x="2468905" y="4110471"/>
            <a:ext cx="1050394" cy="1198347"/>
          </a:xfrm>
          <a:prstGeom prst="rect">
            <a:avLst/>
          </a:prstGeom>
        </p:spPr>
      </p:pic>
      <p:sp>
        <p:nvSpPr>
          <p:cNvPr id="21" name="TextBox 20">
            <a:extLst>
              <a:ext uri="{FF2B5EF4-FFF2-40B4-BE49-F238E27FC236}">
                <a16:creationId xmlns:a16="http://schemas.microsoft.com/office/drawing/2014/main" id="{38B494D5-55B3-534A-A131-B96FEF8F1206}"/>
              </a:ext>
            </a:extLst>
          </p:cNvPr>
          <p:cNvSpPr txBox="1"/>
          <p:nvPr/>
        </p:nvSpPr>
        <p:spPr>
          <a:xfrm>
            <a:off x="112843" y="3937589"/>
            <a:ext cx="936475" cy="535531"/>
          </a:xfrm>
          <a:prstGeom prst="rect">
            <a:avLst/>
          </a:prstGeom>
          <a:noFill/>
        </p:spPr>
        <p:txBody>
          <a:bodyPr wrap="none" rtlCol="0">
            <a:spAutoFit/>
          </a:bodyPr>
          <a:lstStyle/>
          <a:p>
            <a:pPr algn="l">
              <a:lnSpc>
                <a:spcPct val="90000"/>
              </a:lnSpc>
            </a:pPr>
            <a:r>
              <a:rPr lang="en-US" sz="1600" dirty="0">
                <a:latin typeface="+mn-lt"/>
              </a:rPr>
              <a:t>Highest </a:t>
            </a:r>
          </a:p>
          <a:p>
            <a:pPr algn="l">
              <a:lnSpc>
                <a:spcPct val="90000"/>
              </a:lnSpc>
            </a:pPr>
            <a:r>
              <a:rPr lang="en-US" sz="1600" dirty="0">
                <a:latin typeface="+mn-lt"/>
              </a:rPr>
              <a:t>energy</a:t>
            </a:r>
          </a:p>
        </p:txBody>
      </p:sp>
      <p:sp>
        <p:nvSpPr>
          <p:cNvPr id="22" name="TextBox 21">
            <a:extLst>
              <a:ext uri="{FF2B5EF4-FFF2-40B4-BE49-F238E27FC236}">
                <a16:creationId xmlns:a16="http://schemas.microsoft.com/office/drawing/2014/main" id="{EA591B38-3D69-724E-8C81-EE8165E36EBD}"/>
              </a:ext>
            </a:extLst>
          </p:cNvPr>
          <p:cNvSpPr txBox="1"/>
          <p:nvPr/>
        </p:nvSpPr>
        <p:spPr>
          <a:xfrm>
            <a:off x="106308" y="4705417"/>
            <a:ext cx="891591" cy="535531"/>
          </a:xfrm>
          <a:prstGeom prst="rect">
            <a:avLst/>
          </a:prstGeom>
          <a:noFill/>
        </p:spPr>
        <p:txBody>
          <a:bodyPr wrap="none" rtlCol="0">
            <a:spAutoFit/>
          </a:bodyPr>
          <a:lstStyle/>
          <a:p>
            <a:pPr algn="l">
              <a:lnSpc>
                <a:spcPct val="90000"/>
              </a:lnSpc>
            </a:pPr>
            <a:r>
              <a:rPr lang="en-US" sz="1600" dirty="0">
                <a:latin typeface="+mn-lt"/>
              </a:rPr>
              <a:t>Lowest </a:t>
            </a:r>
          </a:p>
          <a:p>
            <a:pPr algn="l">
              <a:lnSpc>
                <a:spcPct val="90000"/>
              </a:lnSpc>
            </a:pPr>
            <a:r>
              <a:rPr lang="en-US" sz="1600" dirty="0">
                <a:latin typeface="+mn-lt"/>
              </a:rPr>
              <a:t>energy</a:t>
            </a:r>
          </a:p>
        </p:txBody>
      </p:sp>
      <p:cxnSp>
        <p:nvCxnSpPr>
          <p:cNvPr id="24" name="Straight Arrow Connector 23">
            <a:extLst>
              <a:ext uri="{FF2B5EF4-FFF2-40B4-BE49-F238E27FC236}">
                <a16:creationId xmlns:a16="http://schemas.microsoft.com/office/drawing/2014/main" id="{218D1E05-4D73-2344-A7ED-FB94007B3FBE}"/>
              </a:ext>
            </a:extLst>
          </p:cNvPr>
          <p:cNvCxnSpPr>
            <a:cxnSpLocks/>
          </p:cNvCxnSpPr>
          <p:nvPr/>
        </p:nvCxnSpPr>
        <p:spPr>
          <a:xfrm flipV="1">
            <a:off x="997899" y="2769595"/>
            <a:ext cx="544306" cy="430934"/>
          </a:xfrm>
          <a:prstGeom prst="straightConnector1">
            <a:avLst/>
          </a:prstGeom>
          <a:ln w="28575">
            <a:solidFill>
              <a:schemeClr val="accent6"/>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8400D662-6DCA-1D40-92F1-8E81899AD56E}"/>
              </a:ext>
            </a:extLst>
          </p:cNvPr>
          <p:cNvCxnSpPr>
            <a:cxnSpLocks/>
          </p:cNvCxnSpPr>
          <p:nvPr/>
        </p:nvCxnSpPr>
        <p:spPr>
          <a:xfrm>
            <a:off x="2658088" y="2767378"/>
            <a:ext cx="442365" cy="314907"/>
          </a:xfrm>
          <a:prstGeom prst="straightConnector1">
            <a:avLst/>
          </a:prstGeom>
          <a:ln w="28575">
            <a:solidFill>
              <a:schemeClr val="accent6"/>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F161144-3560-3048-BF4B-AFD8357D5DF9}"/>
              </a:ext>
            </a:extLst>
          </p:cNvPr>
          <p:cNvCxnSpPr>
            <a:cxnSpLocks/>
          </p:cNvCxnSpPr>
          <p:nvPr/>
        </p:nvCxnSpPr>
        <p:spPr>
          <a:xfrm flipH="1">
            <a:off x="3216699" y="4027524"/>
            <a:ext cx="236181" cy="385522"/>
          </a:xfrm>
          <a:prstGeom prst="straightConnector1">
            <a:avLst/>
          </a:prstGeom>
          <a:ln w="28575">
            <a:solidFill>
              <a:schemeClr val="accent6"/>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80C495A-07ED-9048-89D7-5D71E22B8E30}"/>
              </a:ext>
            </a:extLst>
          </p:cNvPr>
          <p:cNvCxnSpPr>
            <a:cxnSpLocks/>
          </p:cNvCxnSpPr>
          <p:nvPr/>
        </p:nvCxnSpPr>
        <p:spPr>
          <a:xfrm flipH="1">
            <a:off x="1728663" y="4925067"/>
            <a:ext cx="695159" cy="0"/>
          </a:xfrm>
          <a:prstGeom prst="straightConnector1">
            <a:avLst/>
          </a:prstGeom>
          <a:ln w="28575">
            <a:solidFill>
              <a:schemeClr val="accent6"/>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F211AE1A-06FF-8144-B6EB-33146617D642}"/>
              </a:ext>
            </a:extLst>
          </p:cNvPr>
          <p:cNvSpPr txBox="1"/>
          <p:nvPr/>
        </p:nvSpPr>
        <p:spPr>
          <a:xfrm>
            <a:off x="143289" y="2589552"/>
            <a:ext cx="1417376" cy="286232"/>
          </a:xfrm>
          <a:prstGeom prst="rect">
            <a:avLst/>
          </a:prstGeom>
          <a:noFill/>
        </p:spPr>
        <p:txBody>
          <a:bodyPr wrap="none" rtlCol="0">
            <a:spAutoFit/>
          </a:bodyPr>
          <a:lstStyle/>
          <a:p>
            <a:pPr algn="l">
              <a:lnSpc>
                <a:spcPct val="90000"/>
              </a:lnSpc>
            </a:pPr>
            <a:r>
              <a:rPr lang="en-US" sz="1400" dirty="0">
                <a:solidFill>
                  <a:schemeClr val="tx1">
                    <a:lumMod val="65000"/>
                    <a:lumOff val="35000"/>
                  </a:schemeClr>
                </a:solidFill>
                <a:latin typeface="+mn-lt"/>
              </a:rPr>
              <a:t>1-bond addition</a:t>
            </a:r>
          </a:p>
        </p:txBody>
      </p:sp>
      <p:sp>
        <p:nvSpPr>
          <p:cNvPr id="34" name="TextBox 33">
            <a:extLst>
              <a:ext uri="{FF2B5EF4-FFF2-40B4-BE49-F238E27FC236}">
                <a16:creationId xmlns:a16="http://schemas.microsoft.com/office/drawing/2014/main" id="{D2754808-D6AD-4746-BC1A-8A86F099B06B}"/>
              </a:ext>
            </a:extLst>
          </p:cNvPr>
          <p:cNvSpPr txBox="1"/>
          <p:nvPr/>
        </p:nvSpPr>
        <p:spPr>
          <a:xfrm>
            <a:off x="2748130" y="2583642"/>
            <a:ext cx="1585690" cy="286232"/>
          </a:xfrm>
          <a:prstGeom prst="rect">
            <a:avLst/>
          </a:prstGeom>
          <a:noFill/>
        </p:spPr>
        <p:txBody>
          <a:bodyPr wrap="none" rtlCol="0">
            <a:spAutoFit/>
          </a:bodyPr>
          <a:lstStyle/>
          <a:p>
            <a:pPr algn="l">
              <a:lnSpc>
                <a:spcPct val="90000"/>
              </a:lnSpc>
            </a:pPr>
            <a:r>
              <a:rPr lang="en-US" sz="1400" dirty="0">
                <a:solidFill>
                  <a:schemeClr val="tx1">
                    <a:lumMod val="65000"/>
                    <a:lumOff val="35000"/>
                  </a:schemeClr>
                </a:solidFill>
                <a:latin typeface="+mn-lt"/>
              </a:rPr>
              <a:t>2-adds, 1-remove</a:t>
            </a:r>
          </a:p>
        </p:txBody>
      </p:sp>
      <p:sp>
        <p:nvSpPr>
          <p:cNvPr id="35" name="TextBox 34">
            <a:extLst>
              <a:ext uri="{FF2B5EF4-FFF2-40B4-BE49-F238E27FC236}">
                <a16:creationId xmlns:a16="http://schemas.microsoft.com/office/drawing/2014/main" id="{4998277B-18DE-064F-9F37-8869120B7CF1}"/>
              </a:ext>
            </a:extLst>
          </p:cNvPr>
          <p:cNvSpPr txBox="1"/>
          <p:nvPr/>
        </p:nvSpPr>
        <p:spPr>
          <a:xfrm>
            <a:off x="3374564" y="4078600"/>
            <a:ext cx="641522" cy="286232"/>
          </a:xfrm>
          <a:prstGeom prst="rect">
            <a:avLst/>
          </a:prstGeom>
          <a:noFill/>
        </p:spPr>
        <p:txBody>
          <a:bodyPr wrap="none" rtlCol="0">
            <a:spAutoFit/>
          </a:bodyPr>
          <a:lstStyle/>
          <a:p>
            <a:pPr algn="l">
              <a:lnSpc>
                <a:spcPct val="90000"/>
              </a:lnSpc>
            </a:pPr>
            <a:r>
              <a:rPr lang="en-US" sz="1400" dirty="0">
                <a:solidFill>
                  <a:schemeClr val="tx1">
                    <a:lumMod val="65000"/>
                    <a:lumOff val="35000"/>
                  </a:schemeClr>
                </a:solidFill>
                <a:latin typeface="+mn-lt"/>
              </a:rPr>
              <a:t>1-add</a:t>
            </a:r>
          </a:p>
        </p:txBody>
      </p:sp>
      <p:sp>
        <p:nvSpPr>
          <p:cNvPr id="36" name="TextBox 35">
            <a:extLst>
              <a:ext uri="{FF2B5EF4-FFF2-40B4-BE49-F238E27FC236}">
                <a16:creationId xmlns:a16="http://schemas.microsoft.com/office/drawing/2014/main" id="{F863D418-E707-4B4F-812C-652A30E5717C}"/>
              </a:ext>
            </a:extLst>
          </p:cNvPr>
          <p:cNvSpPr txBox="1"/>
          <p:nvPr/>
        </p:nvSpPr>
        <p:spPr>
          <a:xfrm>
            <a:off x="1722475" y="4990672"/>
            <a:ext cx="780983" cy="286232"/>
          </a:xfrm>
          <a:prstGeom prst="rect">
            <a:avLst/>
          </a:prstGeom>
          <a:noFill/>
        </p:spPr>
        <p:txBody>
          <a:bodyPr wrap="none" rtlCol="0">
            <a:spAutoFit/>
          </a:bodyPr>
          <a:lstStyle/>
          <a:p>
            <a:pPr algn="l">
              <a:lnSpc>
                <a:spcPct val="90000"/>
              </a:lnSpc>
            </a:pPr>
            <a:r>
              <a:rPr lang="en-US" sz="1400" dirty="0">
                <a:solidFill>
                  <a:schemeClr val="tx1">
                    <a:lumMod val="65000"/>
                    <a:lumOff val="35000"/>
                  </a:schemeClr>
                </a:solidFill>
                <a:latin typeface="+mn-lt"/>
              </a:rPr>
              <a:t>rotation</a:t>
            </a:r>
          </a:p>
        </p:txBody>
      </p:sp>
      <p:pic>
        <p:nvPicPr>
          <p:cNvPr id="37" name="Picture 4">
            <a:extLst>
              <a:ext uri="{FF2B5EF4-FFF2-40B4-BE49-F238E27FC236}">
                <a16:creationId xmlns:a16="http://schemas.microsoft.com/office/drawing/2014/main" id="{E300F3D6-2DAC-F749-A875-E71DF9B52D52}"/>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9291" b="-1"/>
          <a:stretch/>
        </p:blipFill>
        <p:spPr bwMode="auto">
          <a:xfrm>
            <a:off x="9837376" y="3577219"/>
            <a:ext cx="2120620" cy="145069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a:extLst>
              <a:ext uri="{FF2B5EF4-FFF2-40B4-BE49-F238E27FC236}">
                <a16:creationId xmlns:a16="http://schemas.microsoft.com/office/drawing/2014/main" id="{E265D800-557C-8A49-8A7F-F1E4EC634658}"/>
              </a:ext>
            </a:extLst>
          </p:cNvPr>
          <p:cNvSpPr/>
          <p:nvPr/>
        </p:nvSpPr>
        <p:spPr>
          <a:xfrm>
            <a:off x="2076242" y="5530315"/>
            <a:ext cx="10469524" cy="1200329"/>
          </a:xfrm>
          <a:prstGeom prst="rect">
            <a:avLst/>
          </a:prstGeom>
        </p:spPr>
        <p:txBody>
          <a:bodyPr wrap="square">
            <a:spAutoFit/>
          </a:bodyPr>
          <a:lstStyle/>
          <a:p>
            <a:pPr marL="457200" indent="-457200">
              <a:spcBef>
                <a:spcPts val="0"/>
              </a:spcBef>
              <a:buFont typeface="+mj-lt"/>
              <a:buAutoNum type="arabicPeriod"/>
            </a:pPr>
            <a:r>
              <a:rPr lang="en-US" dirty="0"/>
              <a:t>Develop Reinforcement Learning pipeline for graph-based networks (with ExaLearn control)</a:t>
            </a:r>
          </a:p>
          <a:p>
            <a:pPr marL="457200" indent="-457200">
              <a:spcBef>
                <a:spcPts val="0"/>
              </a:spcBef>
              <a:buFont typeface="+mj-lt"/>
              <a:buAutoNum type="arabicPeriod"/>
            </a:pPr>
            <a:r>
              <a:rPr lang="en-US" dirty="0"/>
              <a:t>Tailor Reinforcement Learning algorithms with physics-aware ML algorithms</a:t>
            </a:r>
          </a:p>
          <a:p>
            <a:pPr marL="457200" indent="-457200">
              <a:spcBef>
                <a:spcPts val="0"/>
              </a:spcBef>
              <a:buFont typeface="+mj-lt"/>
              <a:buAutoNum type="arabicPeriod"/>
            </a:pPr>
            <a:r>
              <a:rPr lang="en-US" dirty="0"/>
              <a:t>Develop interpretable ML models for graph-based models of atomic/molecular structure</a:t>
            </a:r>
          </a:p>
          <a:p>
            <a:pPr marL="457200" indent="-457200">
              <a:spcBef>
                <a:spcPts val="0"/>
              </a:spcBef>
              <a:buFont typeface="+mj-lt"/>
              <a:buAutoNum type="arabicPeriod"/>
            </a:pPr>
            <a:r>
              <a:rPr lang="en-US" dirty="0"/>
              <a:t>Generate novel electrolyte molecules and water clusters</a:t>
            </a:r>
          </a:p>
        </p:txBody>
      </p:sp>
    </p:spTree>
    <p:extLst>
      <p:ext uri="{BB962C8B-B14F-4D97-AF65-F5344CB8AC3E}">
        <p14:creationId xmlns:p14="http://schemas.microsoft.com/office/powerpoint/2010/main" val="1302390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E16B2-C0D9-1C4B-88C0-D2F9FC447919}"/>
              </a:ext>
            </a:extLst>
          </p:cNvPr>
          <p:cNvSpPr>
            <a:spLocks noGrp="1"/>
          </p:cNvSpPr>
          <p:nvPr>
            <p:ph type="title"/>
          </p:nvPr>
        </p:nvSpPr>
        <p:spPr>
          <a:xfrm>
            <a:off x="14696" y="37814"/>
            <a:ext cx="6925816" cy="497089"/>
          </a:xfrm>
        </p:spPr>
        <p:txBody>
          <a:bodyPr/>
          <a:lstStyle/>
          <a:p>
            <a:r>
              <a:rPr lang="en-US" dirty="0"/>
              <a:t>Machine Learning for Inverse Problems</a:t>
            </a:r>
          </a:p>
        </p:txBody>
      </p:sp>
      <p:sp>
        <p:nvSpPr>
          <p:cNvPr id="3" name="TextBox 2">
            <a:extLst>
              <a:ext uri="{FF2B5EF4-FFF2-40B4-BE49-F238E27FC236}">
                <a16:creationId xmlns:a16="http://schemas.microsoft.com/office/drawing/2014/main" id="{17CB214D-DA0F-1044-B64B-92784B356221}"/>
              </a:ext>
            </a:extLst>
          </p:cNvPr>
          <p:cNvSpPr txBox="1"/>
          <p:nvPr/>
        </p:nvSpPr>
        <p:spPr>
          <a:xfrm>
            <a:off x="103284" y="606932"/>
            <a:ext cx="6748640" cy="1144929"/>
          </a:xfrm>
          <a:prstGeom prst="rect">
            <a:avLst/>
          </a:prstGeom>
          <a:solidFill>
            <a:schemeClr val="accent4">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lnSpc>
                <a:spcPct val="90000"/>
              </a:lnSpc>
            </a:pPr>
            <a:r>
              <a:rPr lang="en-US" b="1" dirty="0">
                <a:latin typeface="+mn-lt"/>
              </a:rPr>
              <a:t>Problem Definition</a:t>
            </a:r>
          </a:p>
          <a:p>
            <a:pPr algn="ctr">
              <a:lnSpc>
                <a:spcPct val="90000"/>
              </a:lnSpc>
            </a:pPr>
            <a:endParaRPr lang="en-US" sz="1000" b="1" dirty="0"/>
          </a:p>
          <a:p>
            <a:pPr algn="ctr">
              <a:lnSpc>
                <a:spcPct val="90000"/>
              </a:lnSpc>
            </a:pPr>
            <a:r>
              <a:rPr lang="en-US" sz="1600" dirty="0">
                <a:latin typeface="+mn-lt"/>
              </a:rPr>
              <a:t>Use ML methods to solve the inverse problem of predicting material structures from experimental data </a:t>
            </a:r>
          </a:p>
          <a:p>
            <a:pPr algn="ctr">
              <a:lnSpc>
                <a:spcPct val="90000"/>
              </a:lnSpc>
            </a:pPr>
            <a:r>
              <a:rPr lang="en-US" sz="1600" dirty="0">
                <a:latin typeface="+mn-lt"/>
              </a:rPr>
              <a:t>(diffraction patterns called Bragg profiles in this demo)</a:t>
            </a:r>
          </a:p>
        </p:txBody>
      </p:sp>
      <p:sp>
        <p:nvSpPr>
          <p:cNvPr id="15" name="TextBox 14">
            <a:extLst>
              <a:ext uri="{FF2B5EF4-FFF2-40B4-BE49-F238E27FC236}">
                <a16:creationId xmlns:a16="http://schemas.microsoft.com/office/drawing/2014/main" id="{BC631169-B322-934C-9AAA-BC2ADC7F120B}"/>
              </a:ext>
            </a:extLst>
          </p:cNvPr>
          <p:cNvSpPr txBox="1"/>
          <p:nvPr/>
        </p:nvSpPr>
        <p:spPr>
          <a:xfrm>
            <a:off x="662202" y="1839078"/>
            <a:ext cx="6748640" cy="3804118"/>
          </a:xfrm>
          <a:prstGeom prst="rect">
            <a:avLst/>
          </a:prstGeom>
          <a:solidFill>
            <a:schemeClr val="accent2">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lnSpc>
                <a:spcPct val="90000"/>
              </a:lnSpc>
            </a:pPr>
            <a:r>
              <a:rPr lang="en-US" b="1" dirty="0"/>
              <a:t>Main FY19 Outcomes</a:t>
            </a:r>
            <a:endParaRPr lang="en-US" b="1" dirty="0">
              <a:latin typeface="+mn-lt"/>
            </a:endParaRPr>
          </a:p>
          <a:p>
            <a:pPr algn="ctr">
              <a:lnSpc>
                <a:spcPct val="90000"/>
              </a:lnSpc>
            </a:pPr>
            <a:endParaRPr lang="en-US" sz="1000" b="1" dirty="0"/>
          </a:p>
          <a:p>
            <a:pPr marL="285750" indent="-285750">
              <a:lnSpc>
                <a:spcPct val="90000"/>
              </a:lnSpc>
              <a:buFont typeface="Arial" panose="020B0604020202020204" pitchFamily="34" charset="0"/>
              <a:buChar char="•"/>
            </a:pPr>
            <a:r>
              <a:rPr lang="en-US" sz="1600" dirty="0">
                <a:latin typeface="+mn-lt"/>
              </a:rPr>
              <a:t>Scalable distributed framework for generation of labelled simulated neutron diffraction data set implemented</a:t>
            </a:r>
            <a:r>
              <a:rPr lang="en-US" sz="1600" dirty="0"/>
              <a:t>;</a:t>
            </a:r>
            <a:r>
              <a:rPr lang="en-US" sz="1600" dirty="0">
                <a:latin typeface="+mn-lt"/>
              </a:rPr>
              <a:t> </a:t>
            </a:r>
            <a:r>
              <a:rPr lang="en-US" sz="1600" dirty="0"/>
              <a:t>F</a:t>
            </a:r>
            <a:r>
              <a:rPr lang="en-US" sz="1600" dirty="0">
                <a:latin typeface="+mn-lt"/>
              </a:rPr>
              <a:t>ramework potentially generalizable to other simulators.</a:t>
            </a:r>
          </a:p>
          <a:p>
            <a:pPr>
              <a:lnSpc>
                <a:spcPct val="90000"/>
              </a:lnSpc>
            </a:pPr>
            <a:endParaRPr lang="en-US" sz="1600" dirty="0">
              <a:latin typeface="+mn-lt"/>
            </a:endParaRPr>
          </a:p>
          <a:p>
            <a:pPr marL="285750" indent="-285750">
              <a:lnSpc>
                <a:spcPct val="90000"/>
              </a:lnSpc>
              <a:buFont typeface="Arial" panose="020B0604020202020204" pitchFamily="34" charset="0"/>
              <a:buChar char="•"/>
            </a:pPr>
            <a:r>
              <a:rPr lang="en-US" sz="1600" dirty="0"/>
              <a:t>Multiple labelled data sets of modest sizes generated; Initial design of a classifier for structural symmetry prediction tested.</a:t>
            </a:r>
          </a:p>
          <a:p>
            <a:pPr>
              <a:lnSpc>
                <a:spcPct val="90000"/>
              </a:lnSpc>
            </a:pPr>
            <a:endParaRPr lang="en-US" sz="1600" dirty="0"/>
          </a:p>
          <a:p>
            <a:pPr marL="285750" indent="-285750">
              <a:lnSpc>
                <a:spcPct val="90000"/>
              </a:lnSpc>
              <a:buFont typeface="Arial" panose="020B0604020202020204" pitchFamily="34" charset="0"/>
              <a:buChar char="•"/>
            </a:pPr>
            <a:r>
              <a:rPr lang="en-US" sz="1600" dirty="0"/>
              <a:t>Multiple shallow regressor models for parameter predictions trained; Using best model, about 90% prediction accuracy demonstrated.</a:t>
            </a:r>
          </a:p>
          <a:p>
            <a:pPr>
              <a:lnSpc>
                <a:spcPct val="90000"/>
              </a:lnSpc>
            </a:pPr>
            <a:endParaRPr lang="en-US" sz="1600" dirty="0"/>
          </a:p>
          <a:p>
            <a:pPr marL="285750" indent="-285750">
              <a:lnSpc>
                <a:spcPct val="90000"/>
              </a:lnSpc>
              <a:buFont typeface="Arial" panose="020B0604020202020204" pitchFamily="34" charset="0"/>
              <a:buChar char="•"/>
            </a:pPr>
            <a:r>
              <a:rPr lang="en-US" sz="1600" dirty="0">
                <a:latin typeface="+mn-lt"/>
              </a:rPr>
              <a:t>Together, these constitute one of the first evidences of the feasibility of material structure prediction using neutron scattering data.</a:t>
            </a:r>
          </a:p>
          <a:p>
            <a:pPr marL="285750" indent="-285750">
              <a:lnSpc>
                <a:spcPct val="90000"/>
              </a:lnSpc>
              <a:buFont typeface="Arial" panose="020B0604020202020204" pitchFamily="34" charset="0"/>
              <a:buChar char="•"/>
            </a:pPr>
            <a:endParaRPr lang="en-US" sz="1600" dirty="0"/>
          </a:p>
          <a:p>
            <a:pPr marL="285750" indent="-285750">
              <a:lnSpc>
                <a:spcPct val="90000"/>
              </a:lnSpc>
              <a:buFont typeface="Arial" panose="020B0604020202020204" pitchFamily="34" charset="0"/>
              <a:buChar char="•"/>
            </a:pPr>
            <a:r>
              <a:rPr lang="en-US" sz="1600" dirty="0"/>
              <a:t>All efforts in the inverse problem application built ground up from scratch; Paper </a:t>
            </a:r>
            <a:r>
              <a:rPr lang="en-US" sz="1600" dirty="0">
                <a:latin typeface="+mn-lt"/>
              </a:rPr>
              <a:t>reporting this effort to be submitted in October, 2019 </a:t>
            </a:r>
          </a:p>
        </p:txBody>
      </p:sp>
      <p:grpSp>
        <p:nvGrpSpPr>
          <p:cNvPr id="18" name="Group 17">
            <a:extLst>
              <a:ext uri="{FF2B5EF4-FFF2-40B4-BE49-F238E27FC236}">
                <a16:creationId xmlns:a16="http://schemas.microsoft.com/office/drawing/2014/main" id="{337E7B43-842A-5248-90A6-BD424F629BF3}"/>
              </a:ext>
            </a:extLst>
          </p:cNvPr>
          <p:cNvGrpSpPr/>
          <p:nvPr/>
        </p:nvGrpSpPr>
        <p:grpSpPr>
          <a:xfrm>
            <a:off x="7611329" y="281397"/>
            <a:ext cx="4227249" cy="2828458"/>
            <a:chOff x="7611329" y="281397"/>
            <a:chExt cx="4227249" cy="2828458"/>
          </a:xfrm>
        </p:grpSpPr>
        <p:grpSp>
          <p:nvGrpSpPr>
            <p:cNvPr id="8" name="Group 7">
              <a:extLst>
                <a:ext uri="{FF2B5EF4-FFF2-40B4-BE49-F238E27FC236}">
                  <a16:creationId xmlns:a16="http://schemas.microsoft.com/office/drawing/2014/main" id="{D3ABC302-5A2E-B04A-AD01-3AAB5C4228AC}"/>
                </a:ext>
              </a:extLst>
            </p:cNvPr>
            <p:cNvGrpSpPr/>
            <p:nvPr/>
          </p:nvGrpSpPr>
          <p:grpSpPr>
            <a:xfrm>
              <a:off x="7704082" y="677586"/>
              <a:ext cx="4045935" cy="1896738"/>
              <a:chOff x="6469848" y="973128"/>
              <a:chExt cx="5248640" cy="2182603"/>
            </a:xfrm>
          </p:grpSpPr>
          <p:pic>
            <p:nvPicPr>
              <p:cNvPr id="5" name="Picture 4">
                <a:extLst>
                  <a:ext uri="{FF2B5EF4-FFF2-40B4-BE49-F238E27FC236}">
                    <a16:creationId xmlns:a16="http://schemas.microsoft.com/office/drawing/2014/main" id="{D09A3A80-107A-E14E-AA8C-F63B5324EAAA}"/>
                  </a:ext>
                </a:extLst>
              </p:cNvPr>
              <p:cNvPicPr>
                <a:picLocks noChangeAspect="1"/>
              </p:cNvPicPr>
              <p:nvPr/>
            </p:nvPicPr>
            <p:blipFill>
              <a:blip r:embed="rId3"/>
              <a:stretch>
                <a:fillRect/>
              </a:stretch>
            </p:blipFill>
            <p:spPr>
              <a:xfrm>
                <a:off x="6469848" y="973128"/>
                <a:ext cx="5248640" cy="2182603"/>
              </a:xfrm>
              <a:prstGeom prst="rect">
                <a:avLst/>
              </a:prstGeom>
            </p:spPr>
          </p:pic>
          <p:sp>
            <p:nvSpPr>
              <p:cNvPr id="7" name="Rectangle 6">
                <a:extLst>
                  <a:ext uri="{FF2B5EF4-FFF2-40B4-BE49-F238E27FC236}">
                    <a16:creationId xmlns:a16="http://schemas.microsoft.com/office/drawing/2014/main" id="{D0052D03-9D77-334A-9CE6-D11279A60BC4}"/>
                  </a:ext>
                </a:extLst>
              </p:cNvPr>
              <p:cNvSpPr/>
              <p:nvPr/>
            </p:nvSpPr>
            <p:spPr>
              <a:xfrm>
                <a:off x="8364708" y="1391196"/>
                <a:ext cx="1453482" cy="468379"/>
              </a:xfrm>
              <a:prstGeom prst="rect">
                <a:avLst/>
              </a:prstGeom>
              <a:solidFill>
                <a:schemeClr val="bg1"/>
              </a:soli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pPr>
                <a:r>
                  <a:rPr lang="en-US" sz="1000" b="1" dirty="0">
                    <a:solidFill>
                      <a:srgbClr val="FF0000"/>
                    </a:solidFill>
                  </a:rPr>
                  <a:t>Expensive Forward Simulation</a:t>
                </a:r>
              </a:p>
            </p:txBody>
          </p:sp>
        </p:grpSp>
        <p:sp>
          <p:nvSpPr>
            <p:cNvPr id="9" name="TextBox 8">
              <a:extLst>
                <a:ext uri="{FF2B5EF4-FFF2-40B4-BE49-F238E27FC236}">
                  <a16:creationId xmlns:a16="http://schemas.microsoft.com/office/drawing/2014/main" id="{9C927C7F-FADC-014D-BF72-72B998D8E8A4}"/>
                </a:ext>
              </a:extLst>
            </p:cNvPr>
            <p:cNvSpPr txBox="1"/>
            <p:nvPr/>
          </p:nvSpPr>
          <p:spPr>
            <a:xfrm>
              <a:off x="7699898" y="281397"/>
              <a:ext cx="4050119" cy="341632"/>
            </a:xfrm>
            <a:prstGeom prst="rect">
              <a:avLst/>
            </a:prstGeom>
            <a:noFill/>
          </p:spPr>
          <p:txBody>
            <a:bodyPr wrap="square" rtlCol="0">
              <a:spAutoFit/>
            </a:bodyPr>
            <a:lstStyle/>
            <a:p>
              <a:pPr algn="ctr">
                <a:lnSpc>
                  <a:spcPct val="90000"/>
                </a:lnSpc>
              </a:pPr>
              <a:r>
                <a:rPr lang="en-US" b="1" dirty="0">
                  <a:solidFill>
                    <a:srgbClr val="FF0000"/>
                  </a:solidFill>
                  <a:latin typeface="+mn-lt"/>
                </a:rPr>
                <a:t>Current Loop Refinement Method</a:t>
              </a:r>
            </a:p>
          </p:txBody>
        </p:sp>
        <p:sp>
          <p:nvSpPr>
            <p:cNvPr id="16" name="TextBox 15">
              <a:extLst>
                <a:ext uri="{FF2B5EF4-FFF2-40B4-BE49-F238E27FC236}">
                  <a16:creationId xmlns:a16="http://schemas.microsoft.com/office/drawing/2014/main" id="{32FA7197-5C2C-2741-875A-75C6C9B37282}"/>
                </a:ext>
              </a:extLst>
            </p:cNvPr>
            <p:cNvSpPr txBox="1"/>
            <p:nvPr/>
          </p:nvSpPr>
          <p:spPr>
            <a:xfrm>
              <a:off x="7611329" y="2629724"/>
              <a:ext cx="4227249" cy="480131"/>
            </a:xfrm>
            <a:prstGeom prst="rect">
              <a:avLst/>
            </a:prstGeom>
            <a:noFill/>
          </p:spPr>
          <p:txBody>
            <a:bodyPr wrap="square" rtlCol="0">
              <a:spAutoFit/>
            </a:bodyPr>
            <a:lstStyle/>
            <a:p>
              <a:pPr algn="ctr">
                <a:lnSpc>
                  <a:spcPct val="90000"/>
                </a:lnSpc>
              </a:pPr>
              <a:r>
                <a:rPr lang="en-US" sz="1400" b="1" dirty="0">
                  <a:solidFill>
                    <a:srgbClr val="FF0000"/>
                  </a:solidFill>
                  <a:latin typeface="+mn-lt"/>
                </a:rPr>
                <a:t>Inferences are time-consuming, less accurate and model-driven</a:t>
              </a:r>
            </a:p>
          </p:txBody>
        </p:sp>
      </p:grpSp>
      <p:grpSp>
        <p:nvGrpSpPr>
          <p:cNvPr id="19" name="Group 18">
            <a:extLst>
              <a:ext uri="{FF2B5EF4-FFF2-40B4-BE49-F238E27FC236}">
                <a16:creationId xmlns:a16="http://schemas.microsoft.com/office/drawing/2014/main" id="{D4002982-C00C-804D-AAE5-7AF4BBC07F75}"/>
              </a:ext>
            </a:extLst>
          </p:cNvPr>
          <p:cNvGrpSpPr/>
          <p:nvPr/>
        </p:nvGrpSpPr>
        <p:grpSpPr>
          <a:xfrm>
            <a:off x="7847654" y="3378382"/>
            <a:ext cx="4043064" cy="3088537"/>
            <a:chOff x="7847654" y="3512067"/>
            <a:chExt cx="4043064" cy="3088537"/>
          </a:xfrm>
        </p:grpSpPr>
        <p:pic>
          <p:nvPicPr>
            <p:cNvPr id="6" name="Picture 5">
              <a:extLst>
                <a:ext uri="{FF2B5EF4-FFF2-40B4-BE49-F238E27FC236}">
                  <a16:creationId xmlns:a16="http://schemas.microsoft.com/office/drawing/2014/main" id="{5A131B95-2EE2-294F-BD0B-85E67CB344A0}"/>
                </a:ext>
              </a:extLst>
            </p:cNvPr>
            <p:cNvPicPr/>
            <p:nvPr/>
          </p:nvPicPr>
          <p:blipFill>
            <a:blip r:embed="rId4"/>
            <a:srcRect/>
            <a:stretch/>
          </p:blipFill>
          <p:spPr>
            <a:xfrm>
              <a:off x="7847654" y="3952886"/>
              <a:ext cx="4043064" cy="2025060"/>
            </a:xfrm>
            <a:prstGeom prst="rect">
              <a:avLst/>
            </a:prstGeom>
          </p:spPr>
        </p:pic>
        <p:sp>
          <p:nvSpPr>
            <p:cNvPr id="10" name="TextBox 9">
              <a:extLst>
                <a:ext uri="{FF2B5EF4-FFF2-40B4-BE49-F238E27FC236}">
                  <a16:creationId xmlns:a16="http://schemas.microsoft.com/office/drawing/2014/main" id="{9F75FDCF-9014-3043-B4B3-8AF28A02DDE0}"/>
                </a:ext>
              </a:extLst>
            </p:cNvPr>
            <p:cNvSpPr txBox="1"/>
            <p:nvPr/>
          </p:nvSpPr>
          <p:spPr>
            <a:xfrm>
              <a:off x="8155479" y="3512067"/>
              <a:ext cx="3594538" cy="341632"/>
            </a:xfrm>
            <a:prstGeom prst="rect">
              <a:avLst/>
            </a:prstGeom>
            <a:noFill/>
          </p:spPr>
          <p:txBody>
            <a:bodyPr wrap="square" rtlCol="0">
              <a:spAutoFit/>
            </a:bodyPr>
            <a:lstStyle/>
            <a:p>
              <a:pPr algn="l">
                <a:lnSpc>
                  <a:spcPct val="90000"/>
                </a:lnSpc>
              </a:pPr>
              <a:r>
                <a:rPr lang="en-US" b="1" dirty="0">
                  <a:solidFill>
                    <a:schemeClr val="accent2">
                      <a:lumMod val="50000"/>
                    </a:schemeClr>
                  </a:solidFill>
                  <a:latin typeface="+mn-lt"/>
                </a:rPr>
                <a:t>Proposed ExaLearn Method</a:t>
              </a:r>
            </a:p>
          </p:txBody>
        </p:sp>
        <p:sp>
          <p:nvSpPr>
            <p:cNvPr id="17" name="TextBox 16">
              <a:extLst>
                <a:ext uri="{FF2B5EF4-FFF2-40B4-BE49-F238E27FC236}">
                  <a16:creationId xmlns:a16="http://schemas.microsoft.com/office/drawing/2014/main" id="{9757DE96-7E90-2249-BD44-4F24AEBED5F3}"/>
                </a:ext>
              </a:extLst>
            </p:cNvPr>
            <p:cNvSpPr txBox="1"/>
            <p:nvPr/>
          </p:nvSpPr>
          <p:spPr>
            <a:xfrm>
              <a:off x="7927684" y="6120473"/>
              <a:ext cx="3910894" cy="480131"/>
            </a:xfrm>
            <a:prstGeom prst="rect">
              <a:avLst/>
            </a:prstGeom>
            <a:noFill/>
          </p:spPr>
          <p:txBody>
            <a:bodyPr wrap="square" rtlCol="0">
              <a:spAutoFit/>
            </a:bodyPr>
            <a:lstStyle/>
            <a:p>
              <a:pPr algn="ctr">
                <a:lnSpc>
                  <a:spcPct val="90000"/>
                </a:lnSpc>
              </a:pPr>
              <a:r>
                <a:rPr lang="en-US" sz="1400" b="1" dirty="0">
                  <a:solidFill>
                    <a:schemeClr val="accent2">
                      <a:lumMod val="50000"/>
                    </a:schemeClr>
                  </a:solidFill>
                  <a:latin typeface="+mn-lt"/>
                </a:rPr>
                <a:t>Once trained, predictions are fast</a:t>
              </a:r>
              <a:r>
                <a:rPr lang="en-US" sz="1400" b="1">
                  <a:solidFill>
                    <a:schemeClr val="accent2">
                      <a:lumMod val="50000"/>
                    </a:schemeClr>
                  </a:solidFill>
                  <a:latin typeface="+mn-lt"/>
                </a:rPr>
                <a:t>, more accurate </a:t>
              </a:r>
              <a:r>
                <a:rPr lang="en-US" sz="1400" b="1" dirty="0">
                  <a:solidFill>
                    <a:schemeClr val="accent2">
                      <a:lumMod val="50000"/>
                    </a:schemeClr>
                  </a:solidFill>
                  <a:latin typeface="+mn-lt"/>
                </a:rPr>
                <a:t>and data-driven</a:t>
              </a:r>
            </a:p>
          </p:txBody>
        </p:sp>
      </p:grpSp>
      <p:sp>
        <p:nvSpPr>
          <p:cNvPr id="20" name="TextBox 19">
            <a:extLst>
              <a:ext uri="{FF2B5EF4-FFF2-40B4-BE49-F238E27FC236}">
                <a16:creationId xmlns:a16="http://schemas.microsoft.com/office/drawing/2014/main" id="{5774EA5E-ECD1-184F-966C-B69C5D4DA3AE}"/>
              </a:ext>
            </a:extLst>
          </p:cNvPr>
          <p:cNvSpPr txBox="1"/>
          <p:nvPr/>
        </p:nvSpPr>
        <p:spPr>
          <a:xfrm>
            <a:off x="1901823" y="5742383"/>
            <a:ext cx="6180084" cy="951030"/>
          </a:xfrm>
          <a:prstGeom prst="rect">
            <a:avLst/>
          </a:prstGeom>
          <a:solidFill>
            <a:schemeClr val="accent3">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lnSpc>
                <a:spcPct val="90000"/>
              </a:lnSpc>
            </a:pPr>
            <a:r>
              <a:rPr lang="en-US" sz="1400" b="1" dirty="0"/>
              <a:t>Team</a:t>
            </a:r>
          </a:p>
          <a:p>
            <a:pPr algn="ctr">
              <a:lnSpc>
                <a:spcPct val="90000"/>
              </a:lnSpc>
            </a:pPr>
            <a:endParaRPr lang="en-US" sz="1000" dirty="0">
              <a:latin typeface="+mn-lt"/>
            </a:endParaRPr>
          </a:p>
          <a:p>
            <a:pPr algn="ctr">
              <a:lnSpc>
                <a:spcPct val="90000"/>
              </a:lnSpc>
            </a:pPr>
            <a:r>
              <a:rPr lang="en-US" sz="1200" dirty="0"/>
              <a:t>Cristina Garcia Cardona (LANL), Ramakrishnan Kannan (ORNL), Thomas Proffen (ORNL), Travis Johnston (ORNL), Katherine Page (ORNL/UTK), David Womble (ORNL), Sudip K Seal (ORNL, </a:t>
            </a:r>
            <a:r>
              <a:rPr lang="en-US" sz="1200" b="1" dirty="0"/>
              <a:t>POC</a:t>
            </a:r>
            <a:r>
              <a:rPr lang="en-US" sz="1400" dirty="0"/>
              <a:t>)</a:t>
            </a:r>
          </a:p>
        </p:txBody>
      </p:sp>
      <p:cxnSp>
        <p:nvCxnSpPr>
          <p:cNvPr id="11" name="Straight Connector 10">
            <a:extLst>
              <a:ext uri="{FF2B5EF4-FFF2-40B4-BE49-F238E27FC236}">
                <a16:creationId xmlns:a16="http://schemas.microsoft.com/office/drawing/2014/main" id="{971C63B7-574F-E94A-89F9-258F0C88D702}"/>
              </a:ext>
            </a:extLst>
          </p:cNvPr>
          <p:cNvCxnSpPr>
            <a:cxnSpLocks/>
          </p:cNvCxnSpPr>
          <p:nvPr/>
        </p:nvCxnSpPr>
        <p:spPr>
          <a:xfrm>
            <a:off x="7611329" y="3258208"/>
            <a:ext cx="4227249" cy="0"/>
          </a:xfrm>
          <a:prstGeom prst="line">
            <a:avLst/>
          </a:prstGeom>
          <a:ln w="28575">
            <a:solidFill>
              <a:schemeClr val="bg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09155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0AB06DBA-F9B5-9840-85A3-1ACE3A0612B6}"/>
              </a:ext>
            </a:extLst>
          </p:cNvPr>
          <p:cNvSpPr>
            <a:spLocks noGrp="1"/>
          </p:cNvSpPr>
          <p:nvPr>
            <p:ph type="title"/>
          </p:nvPr>
        </p:nvSpPr>
        <p:spPr>
          <a:xfrm>
            <a:off x="-1" y="40894"/>
            <a:ext cx="11955773" cy="518404"/>
          </a:xfrm>
          <a:ln>
            <a:noFill/>
          </a:ln>
        </p:spPr>
        <p:txBody>
          <a:bodyPr>
            <a:noAutofit/>
          </a:bodyPr>
          <a:lstStyle/>
          <a:p>
            <a:r>
              <a:rPr lang="en-US" sz="2800" dirty="0"/>
              <a:t>Inverse Problems in Materials Science : ML Pipeline</a:t>
            </a:r>
          </a:p>
        </p:txBody>
      </p:sp>
      <p:pic>
        <p:nvPicPr>
          <p:cNvPr id="25" name="Picture 32">
            <a:extLst>
              <a:ext uri="{FF2B5EF4-FFF2-40B4-BE49-F238E27FC236}">
                <a16:creationId xmlns:a16="http://schemas.microsoft.com/office/drawing/2014/main" id="{E342FC18-8ABE-EF43-B6BD-EB2401DE8F6B}"/>
              </a:ext>
            </a:extLst>
          </p:cNvPr>
          <p:cNvPicPr/>
          <p:nvPr/>
        </p:nvPicPr>
        <p:blipFill>
          <a:blip r:embed="rId3"/>
          <a:stretch/>
        </p:blipFill>
        <p:spPr>
          <a:xfrm>
            <a:off x="14590691" y="12681325"/>
            <a:ext cx="11549537" cy="4808852"/>
          </a:xfrm>
          <a:prstGeom prst="rect">
            <a:avLst/>
          </a:prstGeom>
          <a:ln>
            <a:noFill/>
          </a:ln>
        </p:spPr>
      </p:pic>
      <p:grpSp>
        <p:nvGrpSpPr>
          <p:cNvPr id="30" name="Group 29">
            <a:extLst>
              <a:ext uri="{FF2B5EF4-FFF2-40B4-BE49-F238E27FC236}">
                <a16:creationId xmlns:a16="http://schemas.microsoft.com/office/drawing/2014/main" id="{A0412409-0D01-DE46-B4AD-CE77F77AEC17}"/>
              </a:ext>
            </a:extLst>
          </p:cNvPr>
          <p:cNvGrpSpPr/>
          <p:nvPr/>
        </p:nvGrpSpPr>
        <p:grpSpPr>
          <a:xfrm>
            <a:off x="553234" y="652064"/>
            <a:ext cx="10984618" cy="1728645"/>
            <a:chOff x="665921" y="751167"/>
            <a:chExt cx="10984618" cy="1728645"/>
          </a:xfrm>
        </p:grpSpPr>
        <p:grpSp>
          <p:nvGrpSpPr>
            <p:cNvPr id="31" name="Group 30">
              <a:extLst>
                <a:ext uri="{FF2B5EF4-FFF2-40B4-BE49-F238E27FC236}">
                  <a16:creationId xmlns:a16="http://schemas.microsoft.com/office/drawing/2014/main" id="{85189682-0326-D447-BB89-E1D1EE801E50}"/>
                </a:ext>
              </a:extLst>
            </p:cNvPr>
            <p:cNvGrpSpPr/>
            <p:nvPr/>
          </p:nvGrpSpPr>
          <p:grpSpPr>
            <a:xfrm>
              <a:off x="665921" y="1222513"/>
              <a:ext cx="10984618" cy="1257299"/>
              <a:chOff x="665921" y="1222513"/>
              <a:chExt cx="10984618" cy="1257299"/>
            </a:xfrm>
          </p:grpSpPr>
          <p:sp>
            <p:nvSpPr>
              <p:cNvPr id="33" name="Rounded Rectangle 32">
                <a:extLst>
                  <a:ext uri="{FF2B5EF4-FFF2-40B4-BE49-F238E27FC236}">
                    <a16:creationId xmlns:a16="http://schemas.microsoft.com/office/drawing/2014/main" id="{019E105F-0124-F94E-86EF-95F0E6A21092}"/>
                  </a:ext>
                </a:extLst>
              </p:cNvPr>
              <p:cNvSpPr/>
              <p:nvPr/>
            </p:nvSpPr>
            <p:spPr>
              <a:xfrm>
                <a:off x="2688536" y="1222513"/>
                <a:ext cx="1938130" cy="1252330"/>
              </a:xfrm>
              <a:prstGeom prst="roundRec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b="1" dirty="0"/>
                  <a:t>Predict Symmetry of Structure</a:t>
                </a:r>
              </a:p>
              <a:p>
                <a:pPr algn="ctr"/>
                <a:r>
                  <a:rPr lang="en-US" sz="1400" b="1" dirty="0"/>
                  <a:t>(Trained ExaLearn Classifier)</a:t>
                </a:r>
              </a:p>
            </p:txBody>
          </p:sp>
          <p:sp>
            <p:nvSpPr>
              <p:cNvPr id="34" name="Right Arrow 33">
                <a:extLst>
                  <a:ext uri="{FF2B5EF4-FFF2-40B4-BE49-F238E27FC236}">
                    <a16:creationId xmlns:a16="http://schemas.microsoft.com/office/drawing/2014/main" id="{C62F8C9B-CA18-BD4B-99B7-CFD8A1E1DAA1}"/>
                  </a:ext>
                </a:extLst>
              </p:cNvPr>
              <p:cNvSpPr/>
              <p:nvPr/>
            </p:nvSpPr>
            <p:spPr>
              <a:xfrm>
                <a:off x="665921" y="1222513"/>
                <a:ext cx="1938131" cy="62616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200" b="1" dirty="0"/>
                  <a:t>Instrument Information</a:t>
                </a:r>
              </a:p>
            </p:txBody>
          </p:sp>
          <p:sp>
            <p:nvSpPr>
              <p:cNvPr id="35" name="Right Arrow 34">
                <a:extLst>
                  <a:ext uri="{FF2B5EF4-FFF2-40B4-BE49-F238E27FC236}">
                    <a16:creationId xmlns:a16="http://schemas.microsoft.com/office/drawing/2014/main" id="{1D4D4E8B-245A-744F-B92D-1FEDF61DA245}"/>
                  </a:ext>
                </a:extLst>
              </p:cNvPr>
              <p:cNvSpPr/>
              <p:nvPr/>
            </p:nvSpPr>
            <p:spPr>
              <a:xfrm>
                <a:off x="665921" y="1729409"/>
                <a:ext cx="1938131" cy="62616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Bragg Profile</a:t>
                </a:r>
              </a:p>
            </p:txBody>
          </p:sp>
          <p:sp>
            <p:nvSpPr>
              <p:cNvPr id="36" name="Right Arrow 35">
                <a:extLst>
                  <a:ext uri="{FF2B5EF4-FFF2-40B4-BE49-F238E27FC236}">
                    <a16:creationId xmlns:a16="http://schemas.microsoft.com/office/drawing/2014/main" id="{9DD1ACA0-9674-314B-8314-6E6E5D16E524}"/>
                  </a:ext>
                </a:extLst>
              </p:cNvPr>
              <p:cNvSpPr/>
              <p:nvPr/>
            </p:nvSpPr>
            <p:spPr>
              <a:xfrm>
                <a:off x="4711150" y="1595230"/>
                <a:ext cx="1938131" cy="506896"/>
              </a:xfrm>
              <a:prstGeom prst="rightArrow">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200" b="1" dirty="0"/>
                  <a:t>Symmetry</a:t>
                </a:r>
              </a:p>
            </p:txBody>
          </p:sp>
          <p:sp>
            <p:nvSpPr>
              <p:cNvPr id="37" name="Rounded Rectangle 36">
                <a:extLst>
                  <a:ext uri="{FF2B5EF4-FFF2-40B4-BE49-F238E27FC236}">
                    <a16:creationId xmlns:a16="http://schemas.microsoft.com/office/drawing/2014/main" id="{34644EF2-F300-7543-8E99-0B29340BA35C}"/>
                  </a:ext>
                </a:extLst>
              </p:cNvPr>
              <p:cNvSpPr/>
              <p:nvPr/>
            </p:nvSpPr>
            <p:spPr>
              <a:xfrm>
                <a:off x="6745359" y="1227482"/>
                <a:ext cx="1938130" cy="1252330"/>
              </a:xfrm>
              <a:prstGeom prst="round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b="1" dirty="0"/>
                  <a:t>Predict Internal Parameters  of Structure</a:t>
                </a:r>
              </a:p>
              <a:p>
                <a:pPr algn="ctr"/>
                <a:r>
                  <a:rPr lang="en-US" sz="1400" b="1" dirty="0"/>
                  <a:t>(Trained ExaLearn Regressor)</a:t>
                </a:r>
              </a:p>
            </p:txBody>
          </p:sp>
          <p:sp>
            <p:nvSpPr>
              <p:cNvPr id="38" name="Right Arrow 37">
                <a:extLst>
                  <a:ext uri="{FF2B5EF4-FFF2-40B4-BE49-F238E27FC236}">
                    <a16:creationId xmlns:a16="http://schemas.microsoft.com/office/drawing/2014/main" id="{8D0D1D0A-171B-324C-809F-F4685FA2F5FC}"/>
                  </a:ext>
                </a:extLst>
              </p:cNvPr>
              <p:cNvSpPr/>
              <p:nvPr/>
            </p:nvSpPr>
            <p:spPr>
              <a:xfrm>
                <a:off x="8778188" y="1595230"/>
                <a:ext cx="583093" cy="506896"/>
              </a:xfrm>
              <a:prstGeom prst="rightArrow">
                <a:avLst/>
              </a:prstGeom>
              <a:solidFill>
                <a:schemeClr val="accent2"/>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200" dirty="0"/>
              </a:p>
            </p:txBody>
          </p:sp>
          <p:sp>
            <p:nvSpPr>
              <p:cNvPr id="39" name="TextBox 38">
                <a:extLst>
                  <a:ext uri="{FF2B5EF4-FFF2-40B4-BE49-F238E27FC236}">
                    <a16:creationId xmlns:a16="http://schemas.microsoft.com/office/drawing/2014/main" id="{C5746D42-A93E-FC43-BF85-AFEDA4354C57}"/>
                  </a:ext>
                </a:extLst>
              </p:cNvPr>
              <p:cNvSpPr txBox="1"/>
              <p:nvPr/>
            </p:nvSpPr>
            <p:spPr>
              <a:xfrm>
                <a:off x="9455979" y="1381538"/>
                <a:ext cx="2194560" cy="95410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noAutofit/>
              </a:bodyPr>
              <a:lstStyle/>
              <a:p>
                <a:pPr marL="285750" lvl="0" indent="-285750">
                  <a:buFont typeface="Arial" panose="020B0604020202020204" pitchFamily="34" charset="0"/>
                  <a:buChar char="•"/>
                </a:pPr>
                <a:r>
                  <a:rPr lang="en-US" sz="1400" b="1" dirty="0">
                    <a:solidFill>
                      <a:prstClr val="black"/>
                    </a:solidFill>
                  </a:rPr>
                  <a:t>Inter-ionic distances</a:t>
                </a:r>
              </a:p>
              <a:p>
                <a:pPr marL="285750" lvl="0" indent="-285750">
                  <a:buFont typeface="Arial" panose="020B0604020202020204" pitchFamily="34" charset="0"/>
                  <a:buChar char="•"/>
                </a:pPr>
                <a:r>
                  <a:rPr lang="en-US" sz="1400" b="1" dirty="0">
                    <a:solidFill>
                      <a:prstClr val="black"/>
                    </a:solidFill>
                  </a:rPr>
                  <a:t>Bond angles</a:t>
                </a:r>
              </a:p>
              <a:p>
                <a:pPr marL="285750" lvl="0" indent="-285750">
                  <a:buFont typeface="Arial" panose="020B0604020202020204" pitchFamily="34" charset="0"/>
                  <a:buChar char="•"/>
                </a:pPr>
                <a:r>
                  <a:rPr lang="en-US" sz="1400" b="1" dirty="0">
                    <a:solidFill>
                      <a:prstClr val="black"/>
                    </a:solidFill>
                  </a:rPr>
                  <a:t>Thermal parameters</a:t>
                </a:r>
              </a:p>
              <a:p>
                <a:pPr marL="285750" lvl="0" indent="-285750">
                  <a:buFont typeface="Arial" panose="020B0604020202020204" pitchFamily="34" charset="0"/>
                  <a:buChar char="•"/>
                </a:pPr>
                <a:r>
                  <a:rPr lang="en-US" sz="1400" b="1" dirty="0">
                    <a:solidFill>
                      <a:prstClr val="black"/>
                    </a:solidFill>
                  </a:rPr>
                  <a:t>…</a:t>
                </a:r>
              </a:p>
            </p:txBody>
          </p:sp>
        </p:grpSp>
        <p:sp>
          <p:nvSpPr>
            <p:cNvPr id="32" name="TextBox 31">
              <a:extLst>
                <a:ext uri="{FF2B5EF4-FFF2-40B4-BE49-F238E27FC236}">
                  <a16:creationId xmlns:a16="http://schemas.microsoft.com/office/drawing/2014/main" id="{5D020558-BC12-FE48-A0ED-15443EF90E19}"/>
                </a:ext>
              </a:extLst>
            </p:cNvPr>
            <p:cNvSpPr txBox="1"/>
            <p:nvPr/>
          </p:nvSpPr>
          <p:spPr>
            <a:xfrm>
              <a:off x="1851309" y="751167"/>
              <a:ext cx="9595944" cy="338554"/>
            </a:xfrm>
            <a:prstGeom prst="rect">
              <a:avLst/>
            </a:prstGeom>
            <a:noFill/>
          </p:spPr>
          <p:txBody>
            <a:bodyPr wrap="square" rtlCol="0">
              <a:spAutoFit/>
            </a:bodyPr>
            <a:lstStyle/>
            <a:p>
              <a:r>
                <a:rPr lang="en-US" sz="1600" b="1" dirty="0"/>
                <a:t>ExaLearn Pipeline for Material Structure Determination from Neutron Scattering Data </a:t>
              </a:r>
            </a:p>
          </p:txBody>
        </p:sp>
      </p:grpSp>
      <p:pic>
        <p:nvPicPr>
          <p:cNvPr id="2" name="Picture 1">
            <a:extLst>
              <a:ext uri="{FF2B5EF4-FFF2-40B4-BE49-F238E27FC236}">
                <a16:creationId xmlns:a16="http://schemas.microsoft.com/office/drawing/2014/main" id="{DFEF8169-4A35-C640-A004-042AB5A989E6}"/>
              </a:ext>
            </a:extLst>
          </p:cNvPr>
          <p:cNvPicPr>
            <a:picLocks noChangeAspect="1"/>
          </p:cNvPicPr>
          <p:nvPr/>
        </p:nvPicPr>
        <p:blipFill>
          <a:blip r:embed="rId4"/>
          <a:stretch>
            <a:fillRect/>
          </a:stretch>
        </p:blipFill>
        <p:spPr>
          <a:xfrm>
            <a:off x="1944374" y="3178659"/>
            <a:ext cx="3037529" cy="3037529"/>
          </a:xfrm>
          <a:prstGeom prst="rect">
            <a:avLst/>
          </a:prstGeom>
        </p:spPr>
      </p:pic>
      <p:sp>
        <p:nvSpPr>
          <p:cNvPr id="3" name="Down Arrow 2">
            <a:extLst>
              <a:ext uri="{FF2B5EF4-FFF2-40B4-BE49-F238E27FC236}">
                <a16:creationId xmlns:a16="http://schemas.microsoft.com/office/drawing/2014/main" id="{896266D7-2C7F-6A44-B37B-3FB801F51C05}"/>
              </a:ext>
            </a:extLst>
          </p:cNvPr>
          <p:cNvSpPr/>
          <p:nvPr/>
        </p:nvSpPr>
        <p:spPr>
          <a:xfrm>
            <a:off x="3325673" y="2496928"/>
            <a:ext cx="438480" cy="461416"/>
          </a:xfrm>
          <a:prstGeom prst="downArrow">
            <a:avLst/>
          </a:prstGeom>
          <a:solidFill>
            <a:schemeClr val="accent6">
              <a:lumMod val="60000"/>
              <a:lumOff val="40000"/>
            </a:schemeClr>
          </a:soli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dirty="0">
              <a:solidFill>
                <a:schemeClr val="tx1"/>
              </a:solidFill>
            </a:endParaRPr>
          </a:p>
        </p:txBody>
      </p:sp>
      <p:pic>
        <p:nvPicPr>
          <p:cNvPr id="5" name="Picture 4">
            <a:extLst>
              <a:ext uri="{FF2B5EF4-FFF2-40B4-BE49-F238E27FC236}">
                <a16:creationId xmlns:a16="http://schemas.microsoft.com/office/drawing/2014/main" id="{2BECC71F-D876-6542-8BC1-AF196A014A49}"/>
              </a:ext>
            </a:extLst>
          </p:cNvPr>
          <p:cNvPicPr>
            <a:picLocks noChangeAspect="1"/>
          </p:cNvPicPr>
          <p:nvPr/>
        </p:nvPicPr>
        <p:blipFill>
          <a:blip r:embed="rId5"/>
          <a:stretch>
            <a:fillRect/>
          </a:stretch>
        </p:blipFill>
        <p:spPr>
          <a:xfrm>
            <a:off x="5203728" y="3103846"/>
            <a:ext cx="4796017" cy="3247696"/>
          </a:xfrm>
          <a:prstGeom prst="rect">
            <a:avLst/>
          </a:prstGeom>
        </p:spPr>
      </p:pic>
      <p:sp>
        <p:nvSpPr>
          <p:cNvPr id="22" name="Down Arrow 21">
            <a:extLst>
              <a:ext uri="{FF2B5EF4-FFF2-40B4-BE49-F238E27FC236}">
                <a16:creationId xmlns:a16="http://schemas.microsoft.com/office/drawing/2014/main" id="{84594C05-71B4-0742-A38B-B5A09404DC07}"/>
              </a:ext>
            </a:extLst>
          </p:cNvPr>
          <p:cNvSpPr/>
          <p:nvPr/>
        </p:nvSpPr>
        <p:spPr>
          <a:xfrm>
            <a:off x="7382497" y="2488374"/>
            <a:ext cx="438480" cy="461416"/>
          </a:xfrm>
          <a:prstGeom prst="downArrow">
            <a:avLst/>
          </a:prstGeom>
          <a:solidFill>
            <a:srgbClr val="84B641"/>
          </a:soli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dirty="0">
              <a:solidFill>
                <a:schemeClr val="tx1"/>
              </a:solidFill>
            </a:endParaRPr>
          </a:p>
        </p:txBody>
      </p:sp>
      <p:sp>
        <p:nvSpPr>
          <p:cNvPr id="6" name="Rectangular Callout 5">
            <a:extLst>
              <a:ext uri="{FF2B5EF4-FFF2-40B4-BE49-F238E27FC236}">
                <a16:creationId xmlns:a16="http://schemas.microsoft.com/office/drawing/2014/main" id="{487439C3-BFE1-A144-AF3E-C12517FFAA23}"/>
              </a:ext>
            </a:extLst>
          </p:cNvPr>
          <p:cNvSpPr/>
          <p:nvPr/>
        </p:nvSpPr>
        <p:spPr>
          <a:xfrm>
            <a:off x="276280" y="2686940"/>
            <a:ext cx="1552520" cy="742060"/>
          </a:xfrm>
          <a:prstGeom prst="wedgeRectCallout">
            <a:avLst>
              <a:gd name="adj1" fmla="val 107950"/>
              <a:gd name="adj2" fmla="val -87470"/>
            </a:avLst>
          </a:prstGeom>
          <a:ln>
            <a:noFill/>
          </a:ln>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pPr>
            <a:r>
              <a:rPr lang="en-US" sz="1200" b="1" dirty="0">
                <a:solidFill>
                  <a:schemeClr val="tx1"/>
                </a:solidFill>
              </a:rPr>
              <a:t>There are seven crystallographic classes in all</a:t>
            </a:r>
          </a:p>
        </p:txBody>
      </p:sp>
      <p:sp>
        <p:nvSpPr>
          <p:cNvPr id="19" name="Rectangular Callout 18">
            <a:extLst>
              <a:ext uri="{FF2B5EF4-FFF2-40B4-BE49-F238E27FC236}">
                <a16:creationId xmlns:a16="http://schemas.microsoft.com/office/drawing/2014/main" id="{4EF33A87-0B12-3940-9E54-EA0DFE1B7A8A}"/>
              </a:ext>
            </a:extLst>
          </p:cNvPr>
          <p:cNvSpPr/>
          <p:nvPr/>
        </p:nvSpPr>
        <p:spPr>
          <a:xfrm>
            <a:off x="9999745" y="2686940"/>
            <a:ext cx="1956027" cy="742060"/>
          </a:xfrm>
          <a:prstGeom prst="wedgeRectCallout">
            <a:avLst>
              <a:gd name="adj1" fmla="val -120031"/>
              <a:gd name="adj2" fmla="val -105884"/>
            </a:avLst>
          </a:prstGeom>
          <a:solidFill>
            <a:schemeClr val="accent4">
              <a:lumMod val="40000"/>
              <a:lumOff val="60000"/>
            </a:schemeClr>
          </a:solidFill>
          <a:ln>
            <a:noFill/>
          </a:ln>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pPr>
            <a:r>
              <a:rPr lang="en-US" sz="1200" b="1" dirty="0">
                <a:solidFill>
                  <a:schemeClr val="tx1"/>
                </a:solidFill>
              </a:rPr>
              <a:t>No. of parameters vary depending on the symmetry class.</a:t>
            </a:r>
          </a:p>
        </p:txBody>
      </p:sp>
      <p:sp>
        <p:nvSpPr>
          <p:cNvPr id="20" name="Rectangular Callout 19">
            <a:extLst>
              <a:ext uri="{FF2B5EF4-FFF2-40B4-BE49-F238E27FC236}">
                <a16:creationId xmlns:a16="http://schemas.microsoft.com/office/drawing/2014/main" id="{E0BF50F7-814D-A940-9281-A5DBF6D06A00}"/>
              </a:ext>
            </a:extLst>
          </p:cNvPr>
          <p:cNvSpPr/>
          <p:nvPr/>
        </p:nvSpPr>
        <p:spPr>
          <a:xfrm>
            <a:off x="207204" y="3800029"/>
            <a:ext cx="1552520" cy="1118811"/>
          </a:xfrm>
          <a:prstGeom prst="wedgeRectCallout">
            <a:avLst>
              <a:gd name="adj1" fmla="val 67331"/>
              <a:gd name="adj2" fmla="val 89576"/>
            </a:avLst>
          </a:prstGeom>
          <a:solidFill>
            <a:schemeClr val="accent5">
              <a:lumMod val="40000"/>
              <a:lumOff val="60000"/>
            </a:schemeClr>
          </a:solidFill>
          <a:ln>
            <a:noFill/>
          </a:ln>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pPr>
            <a:r>
              <a:rPr lang="en-US" sz="1200" b="1" dirty="0">
                <a:solidFill>
                  <a:schemeClr val="tx1"/>
                </a:solidFill>
              </a:rPr>
              <a:t>Preliminary</a:t>
            </a:r>
          </a:p>
          <a:p>
            <a:pPr algn="ctr">
              <a:lnSpc>
                <a:spcPct val="90000"/>
              </a:lnSpc>
            </a:pPr>
            <a:r>
              <a:rPr lang="en-US" sz="1200" b="1" dirty="0">
                <a:solidFill>
                  <a:schemeClr val="tx1"/>
                </a:solidFill>
              </a:rPr>
              <a:t>ExaLearn </a:t>
            </a:r>
          </a:p>
          <a:p>
            <a:pPr algn="ctr">
              <a:lnSpc>
                <a:spcPct val="90000"/>
              </a:lnSpc>
            </a:pPr>
            <a:r>
              <a:rPr lang="en-US" sz="1200" b="1" dirty="0">
                <a:solidFill>
                  <a:schemeClr val="tx1"/>
                </a:solidFill>
              </a:rPr>
              <a:t>classifier classifies three symmetry classes</a:t>
            </a:r>
          </a:p>
        </p:txBody>
      </p:sp>
      <p:sp>
        <p:nvSpPr>
          <p:cNvPr id="21" name="Rectangular Callout 20">
            <a:extLst>
              <a:ext uri="{FF2B5EF4-FFF2-40B4-BE49-F238E27FC236}">
                <a16:creationId xmlns:a16="http://schemas.microsoft.com/office/drawing/2014/main" id="{BC211665-21D9-1342-A4E3-D2BFBCF7E934}"/>
              </a:ext>
            </a:extLst>
          </p:cNvPr>
          <p:cNvSpPr/>
          <p:nvPr/>
        </p:nvSpPr>
        <p:spPr>
          <a:xfrm>
            <a:off x="10028769" y="3800029"/>
            <a:ext cx="1552520" cy="929625"/>
          </a:xfrm>
          <a:prstGeom prst="wedgeRectCallout">
            <a:avLst>
              <a:gd name="adj1" fmla="val -59942"/>
              <a:gd name="adj2" fmla="val 115071"/>
            </a:avLst>
          </a:prstGeom>
          <a:solidFill>
            <a:schemeClr val="accent5">
              <a:lumMod val="40000"/>
              <a:lumOff val="60000"/>
            </a:schemeClr>
          </a:solidFill>
          <a:ln>
            <a:noFill/>
          </a:ln>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pPr>
            <a:r>
              <a:rPr lang="en-US" sz="1200" b="1" dirty="0">
                <a:solidFill>
                  <a:schemeClr val="tx1"/>
                </a:solidFill>
              </a:rPr>
              <a:t>Preliminary</a:t>
            </a:r>
          </a:p>
          <a:p>
            <a:pPr algn="ctr">
              <a:lnSpc>
                <a:spcPct val="90000"/>
              </a:lnSpc>
            </a:pPr>
            <a:r>
              <a:rPr lang="en-US" sz="1200" b="1" dirty="0">
                <a:solidFill>
                  <a:schemeClr val="tx1"/>
                </a:solidFill>
              </a:rPr>
              <a:t>ExaLearn </a:t>
            </a:r>
          </a:p>
          <a:p>
            <a:pPr algn="ctr">
              <a:lnSpc>
                <a:spcPct val="90000"/>
              </a:lnSpc>
            </a:pPr>
            <a:r>
              <a:rPr lang="en-US" sz="1200" b="1" dirty="0">
                <a:solidFill>
                  <a:schemeClr val="tx1"/>
                </a:solidFill>
              </a:rPr>
              <a:t>regressor is based on random forests  </a:t>
            </a:r>
          </a:p>
        </p:txBody>
      </p:sp>
    </p:spTree>
    <p:extLst>
      <p:ext uri="{BB962C8B-B14F-4D97-AF65-F5344CB8AC3E}">
        <p14:creationId xmlns:p14="http://schemas.microsoft.com/office/powerpoint/2010/main" val="30862758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0AB06DBA-F9B5-9840-85A3-1ACE3A0612B6}"/>
              </a:ext>
            </a:extLst>
          </p:cNvPr>
          <p:cNvSpPr>
            <a:spLocks noGrp="1"/>
          </p:cNvSpPr>
          <p:nvPr>
            <p:ph type="title"/>
          </p:nvPr>
        </p:nvSpPr>
        <p:spPr>
          <a:xfrm>
            <a:off x="0" y="139682"/>
            <a:ext cx="11955773" cy="518404"/>
          </a:xfrm>
          <a:ln>
            <a:noFill/>
          </a:ln>
        </p:spPr>
        <p:txBody>
          <a:bodyPr>
            <a:noAutofit/>
          </a:bodyPr>
          <a:lstStyle/>
          <a:p>
            <a:r>
              <a:rPr lang="en-US" sz="2800" dirty="0"/>
              <a:t>Inverse Problems in Materials Science : Status   </a:t>
            </a:r>
          </a:p>
        </p:txBody>
      </p:sp>
      <p:pic>
        <p:nvPicPr>
          <p:cNvPr id="25" name="Picture 32">
            <a:extLst>
              <a:ext uri="{FF2B5EF4-FFF2-40B4-BE49-F238E27FC236}">
                <a16:creationId xmlns:a16="http://schemas.microsoft.com/office/drawing/2014/main" id="{E342FC18-8ABE-EF43-B6BD-EB2401DE8F6B}"/>
              </a:ext>
            </a:extLst>
          </p:cNvPr>
          <p:cNvPicPr/>
          <p:nvPr/>
        </p:nvPicPr>
        <p:blipFill>
          <a:blip r:embed="rId3"/>
          <a:stretch/>
        </p:blipFill>
        <p:spPr>
          <a:xfrm>
            <a:off x="14548651" y="12229388"/>
            <a:ext cx="11549537" cy="4808852"/>
          </a:xfrm>
          <a:prstGeom prst="rect">
            <a:avLst/>
          </a:prstGeom>
          <a:ln>
            <a:noFill/>
          </a:ln>
        </p:spPr>
      </p:pic>
      <p:sp>
        <p:nvSpPr>
          <p:cNvPr id="8" name="Content Placeholder 2">
            <a:extLst>
              <a:ext uri="{FF2B5EF4-FFF2-40B4-BE49-F238E27FC236}">
                <a16:creationId xmlns:a16="http://schemas.microsoft.com/office/drawing/2014/main" id="{AC2AA554-4F24-2D4E-8685-8C81ECB3BA85}"/>
              </a:ext>
            </a:extLst>
          </p:cNvPr>
          <p:cNvSpPr txBox="1">
            <a:spLocks/>
          </p:cNvSpPr>
          <p:nvPr/>
        </p:nvSpPr>
        <p:spPr>
          <a:xfrm>
            <a:off x="430926" y="683181"/>
            <a:ext cx="11340662" cy="2337484"/>
          </a:xfrm>
          <a:prstGeom prst="rect">
            <a:avLst/>
          </a:prstGeom>
          <a:solidFill>
            <a:schemeClr val="accent1">
              <a:lumMod val="20000"/>
              <a:lumOff val="80000"/>
            </a:schemeClr>
          </a:solid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p:txBody>
      </p:sp>
      <p:graphicFrame>
        <p:nvGraphicFramePr>
          <p:cNvPr id="19" name="Table 18">
            <a:extLst>
              <a:ext uri="{FF2B5EF4-FFF2-40B4-BE49-F238E27FC236}">
                <a16:creationId xmlns:a16="http://schemas.microsoft.com/office/drawing/2014/main" id="{649602C4-6734-6A42-A7F6-DC1125BAA62F}"/>
              </a:ext>
            </a:extLst>
          </p:cNvPr>
          <p:cNvGraphicFramePr>
            <a:graphicFrameLocks noGrp="1"/>
          </p:cNvGraphicFramePr>
          <p:nvPr/>
        </p:nvGraphicFramePr>
        <p:xfrm>
          <a:off x="7530448" y="1163631"/>
          <a:ext cx="4091076" cy="1371600"/>
        </p:xfrm>
        <a:graphic>
          <a:graphicData uri="http://schemas.openxmlformats.org/drawingml/2006/table">
            <a:tbl>
              <a:tblPr firstRow="1" bandRow="1">
                <a:tableStyleId>{9D7B26C5-4107-4FEC-AEDC-1716B250A1EF}</a:tableStyleId>
              </a:tblPr>
              <a:tblGrid>
                <a:gridCol w="1022769">
                  <a:extLst>
                    <a:ext uri="{9D8B030D-6E8A-4147-A177-3AD203B41FA5}">
                      <a16:colId xmlns:a16="http://schemas.microsoft.com/office/drawing/2014/main" val="32896785"/>
                    </a:ext>
                  </a:extLst>
                </a:gridCol>
                <a:gridCol w="1022769">
                  <a:extLst>
                    <a:ext uri="{9D8B030D-6E8A-4147-A177-3AD203B41FA5}">
                      <a16:colId xmlns:a16="http://schemas.microsoft.com/office/drawing/2014/main" val="3243850459"/>
                    </a:ext>
                  </a:extLst>
                </a:gridCol>
                <a:gridCol w="1022769">
                  <a:extLst>
                    <a:ext uri="{9D8B030D-6E8A-4147-A177-3AD203B41FA5}">
                      <a16:colId xmlns:a16="http://schemas.microsoft.com/office/drawing/2014/main" val="35671922"/>
                    </a:ext>
                  </a:extLst>
                </a:gridCol>
                <a:gridCol w="1022769">
                  <a:extLst>
                    <a:ext uri="{9D8B030D-6E8A-4147-A177-3AD203B41FA5}">
                      <a16:colId xmlns:a16="http://schemas.microsoft.com/office/drawing/2014/main" val="3215103840"/>
                    </a:ext>
                  </a:extLst>
                </a:gridCol>
              </a:tblGrid>
              <a:tr h="379958">
                <a:tc>
                  <a:txBody>
                    <a:bodyPr/>
                    <a:lstStyle/>
                    <a:p>
                      <a:r>
                        <a:rPr lang="en-US" sz="1000" b="1" dirty="0"/>
                        <a:t>Class Label</a:t>
                      </a:r>
                    </a:p>
                  </a:txBody>
                  <a:tcPr anchor="ctr"/>
                </a:tc>
                <a:tc>
                  <a:txBody>
                    <a:bodyPr/>
                    <a:lstStyle/>
                    <a:p>
                      <a:pPr algn="ctr"/>
                      <a:r>
                        <a:rPr lang="en-US" sz="1000" b="1" dirty="0"/>
                        <a:t>Data Size</a:t>
                      </a:r>
                    </a:p>
                  </a:txBody>
                  <a:tcPr anchor="ctr"/>
                </a:tc>
                <a:tc>
                  <a:txBody>
                    <a:bodyPr/>
                    <a:lstStyle/>
                    <a:p>
                      <a:pPr algn="ctr"/>
                      <a:r>
                        <a:rPr lang="en-US" sz="1000" b="1" dirty="0"/>
                        <a:t>Time Taken (in </a:t>
                      </a:r>
                      <a:r>
                        <a:rPr lang="en-US" sz="1000" b="1" dirty="0" err="1"/>
                        <a:t>hr</a:t>
                      </a:r>
                      <a:r>
                        <a:rPr lang="en-US" sz="1000" b="1" dirty="0"/>
                        <a:t>)</a:t>
                      </a:r>
                    </a:p>
                  </a:txBody>
                  <a:tcPr anchor="ctr"/>
                </a:tc>
                <a:tc>
                  <a:txBody>
                    <a:bodyPr/>
                    <a:lstStyle/>
                    <a:p>
                      <a:pPr algn="ctr"/>
                      <a:r>
                        <a:rPr lang="en-US" sz="1000" b="1" dirty="0"/>
                        <a:t>No. of Cores</a:t>
                      </a:r>
                    </a:p>
                  </a:txBody>
                  <a:tcPr anchor="ctr"/>
                </a:tc>
                <a:extLst>
                  <a:ext uri="{0D108BD9-81ED-4DB2-BD59-A6C34878D82A}">
                    <a16:rowId xmlns:a16="http://schemas.microsoft.com/office/drawing/2014/main" val="2826357845"/>
                  </a:ext>
                </a:extLst>
              </a:tr>
              <a:tr h="220134">
                <a:tc>
                  <a:txBody>
                    <a:bodyPr/>
                    <a:lstStyle/>
                    <a:p>
                      <a:r>
                        <a:rPr lang="en-US" sz="1000" b="1" dirty="0"/>
                        <a:t>Cubic</a:t>
                      </a:r>
                    </a:p>
                  </a:txBody>
                  <a:tcPr/>
                </a:tc>
                <a:tc>
                  <a:txBody>
                    <a:bodyPr/>
                    <a:lstStyle/>
                    <a:p>
                      <a:pPr algn="ctr"/>
                      <a:r>
                        <a:rPr lang="en-US" sz="1000" b="1" dirty="0"/>
                        <a:t>125,000</a:t>
                      </a:r>
                    </a:p>
                  </a:txBody>
                  <a:tcPr/>
                </a:tc>
                <a:tc>
                  <a:txBody>
                    <a:bodyPr/>
                    <a:lstStyle/>
                    <a:p>
                      <a:pPr algn="ctr"/>
                      <a:r>
                        <a:rPr lang="en-US" sz="1000" b="1" dirty="0"/>
                        <a:t>120</a:t>
                      </a:r>
                    </a:p>
                  </a:txBody>
                  <a:tcPr/>
                </a:tc>
                <a:tc>
                  <a:txBody>
                    <a:bodyPr/>
                    <a:lstStyle/>
                    <a:p>
                      <a:pPr algn="ctr"/>
                      <a:r>
                        <a:rPr lang="en-US" sz="1000" b="1" dirty="0"/>
                        <a:t>2</a:t>
                      </a:r>
                    </a:p>
                  </a:txBody>
                  <a:tcPr/>
                </a:tc>
                <a:extLst>
                  <a:ext uri="{0D108BD9-81ED-4DB2-BD59-A6C34878D82A}">
                    <a16:rowId xmlns:a16="http://schemas.microsoft.com/office/drawing/2014/main" val="1658383256"/>
                  </a:ext>
                </a:extLst>
              </a:tr>
              <a:tr h="220134">
                <a:tc>
                  <a:txBody>
                    <a:bodyPr/>
                    <a:lstStyle/>
                    <a:p>
                      <a:r>
                        <a:rPr lang="en-US" sz="1000" b="1" dirty="0"/>
                        <a:t>Monoclinic</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dirty="0"/>
                        <a:t>297,910 </a:t>
                      </a:r>
                    </a:p>
                  </a:txBody>
                  <a:tcPr/>
                </a:tc>
                <a:tc>
                  <a:txBody>
                    <a:bodyPr/>
                    <a:lstStyle/>
                    <a:p>
                      <a:pPr algn="ctr"/>
                      <a:r>
                        <a:rPr lang="en-US" sz="1000" b="1" dirty="0"/>
                        <a:t>32</a:t>
                      </a:r>
                    </a:p>
                  </a:txBody>
                  <a:tcPr/>
                </a:tc>
                <a:tc>
                  <a:txBody>
                    <a:bodyPr/>
                    <a:lstStyle/>
                    <a:p>
                      <a:pPr algn="ctr"/>
                      <a:r>
                        <a:rPr lang="en-US" sz="1000" b="1" dirty="0"/>
                        <a:t>24</a:t>
                      </a:r>
                    </a:p>
                  </a:txBody>
                  <a:tcPr/>
                </a:tc>
                <a:extLst>
                  <a:ext uri="{0D108BD9-81ED-4DB2-BD59-A6C34878D82A}">
                    <a16:rowId xmlns:a16="http://schemas.microsoft.com/office/drawing/2014/main" val="1110239642"/>
                  </a:ext>
                </a:extLst>
              </a:tr>
              <a:tr h="220134">
                <a:tc>
                  <a:txBody>
                    <a:bodyPr/>
                    <a:lstStyle/>
                    <a:p>
                      <a:r>
                        <a:rPr lang="en-US" sz="1000" b="1" dirty="0"/>
                        <a:t>Triclinic</a:t>
                      </a:r>
                    </a:p>
                  </a:txBody>
                  <a:tcPr/>
                </a:tc>
                <a:tc>
                  <a:txBody>
                    <a:bodyPr/>
                    <a:lstStyle/>
                    <a:p>
                      <a:pPr algn="ctr"/>
                      <a:r>
                        <a:rPr lang="en-US" sz="1000" b="1" kern="1200" dirty="0">
                          <a:effectLst/>
                        </a:rPr>
                        <a:t>804,357 </a:t>
                      </a:r>
                      <a:endParaRPr lang="en-US" sz="1000" b="1" dirty="0"/>
                    </a:p>
                  </a:txBody>
                  <a:tcPr/>
                </a:tc>
                <a:tc>
                  <a:txBody>
                    <a:bodyPr/>
                    <a:lstStyle/>
                    <a:p>
                      <a:pPr algn="ctr"/>
                      <a:r>
                        <a:rPr lang="en-US" sz="1000" b="1" dirty="0"/>
                        <a:t>10</a:t>
                      </a:r>
                    </a:p>
                  </a:txBody>
                  <a:tcPr/>
                </a:tc>
                <a:tc>
                  <a:txBody>
                    <a:bodyPr/>
                    <a:lstStyle/>
                    <a:p>
                      <a:pPr algn="ctr"/>
                      <a:r>
                        <a:rPr lang="en-US" sz="1000" b="1" dirty="0"/>
                        <a:t>48</a:t>
                      </a:r>
                    </a:p>
                  </a:txBody>
                  <a:tcPr/>
                </a:tc>
                <a:extLst>
                  <a:ext uri="{0D108BD9-81ED-4DB2-BD59-A6C34878D82A}">
                    <a16:rowId xmlns:a16="http://schemas.microsoft.com/office/drawing/2014/main" val="3263138851"/>
                  </a:ext>
                </a:extLst>
              </a:tr>
              <a:tr h="220134">
                <a:tc>
                  <a:txBody>
                    <a:bodyPr/>
                    <a:lstStyle/>
                    <a:p>
                      <a:r>
                        <a:rPr lang="en-US" sz="1000" b="1" dirty="0"/>
                        <a:t>Tetragonal</a:t>
                      </a:r>
                    </a:p>
                  </a:txBody>
                  <a:tcPr/>
                </a:tc>
                <a:tc>
                  <a:txBody>
                    <a:bodyPr/>
                    <a:lstStyle/>
                    <a:p>
                      <a:pPr algn="ctr"/>
                      <a:r>
                        <a:rPr lang="en-US" sz="1000" b="1" u="none" strike="noStrike" kern="1200" dirty="0">
                          <a:effectLst/>
                        </a:rPr>
                        <a:t>998,584</a:t>
                      </a:r>
                      <a:endParaRPr lang="en-US" sz="1000" b="1" dirty="0"/>
                    </a:p>
                  </a:txBody>
                  <a:tcPr/>
                </a:tc>
                <a:tc>
                  <a:txBody>
                    <a:bodyPr/>
                    <a:lstStyle/>
                    <a:p>
                      <a:pPr algn="ctr"/>
                      <a:r>
                        <a:rPr lang="en-US" sz="1000" b="1" dirty="0"/>
                        <a:t>96</a:t>
                      </a:r>
                    </a:p>
                  </a:txBody>
                  <a:tcPr/>
                </a:tc>
                <a:tc>
                  <a:txBody>
                    <a:bodyPr/>
                    <a:lstStyle/>
                    <a:p>
                      <a:pPr algn="ctr"/>
                      <a:r>
                        <a:rPr lang="en-US" sz="1000" b="1" dirty="0"/>
                        <a:t>48</a:t>
                      </a:r>
                    </a:p>
                  </a:txBody>
                  <a:tcPr/>
                </a:tc>
                <a:extLst>
                  <a:ext uri="{0D108BD9-81ED-4DB2-BD59-A6C34878D82A}">
                    <a16:rowId xmlns:a16="http://schemas.microsoft.com/office/drawing/2014/main" val="4177661756"/>
                  </a:ext>
                </a:extLst>
              </a:tr>
            </a:tbl>
          </a:graphicData>
        </a:graphic>
      </p:graphicFrame>
      <p:grpSp>
        <p:nvGrpSpPr>
          <p:cNvPr id="48" name="Group 47">
            <a:extLst>
              <a:ext uri="{FF2B5EF4-FFF2-40B4-BE49-F238E27FC236}">
                <a16:creationId xmlns:a16="http://schemas.microsoft.com/office/drawing/2014/main" id="{DD574C09-9774-6F4A-AC72-B5E2A587AF7E}"/>
              </a:ext>
            </a:extLst>
          </p:cNvPr>
          <p:cNvGrpSpPr/>
          <p:nvPr/>
        </p:nvGrpSpPr>
        <p:grpSpPr>
          <a:xfrm>
            <a:off x="843418" y="782469"/>
            <a:ext cx="6687030" cy="1876240"/>
            <a:chOff x="1064134" y="1013691"/>
            <a:chExt cx="6687030" cy="1876240"/>
          </a:xfrm>
        </p:grpSpPr>
        <p:grpSp>
          <p:nvGrpSpPr>
            <p:cNvPr id="22" name="Group 21">
              <a:extLst>
                <a:ext uri="{FF2B5EF4-FFF2-40B4-BE49-F238E27FC236}">
                  <a16:creationId xmlns:a16="http://schemas.microsoft.com/office/drawing/2014/main" id="{7EC3D3AE-F356-534F-A06F-ED0848413041}"/>
                </a:ext>
              </a:extLst>
            </p:cNvPr>
            <p:cNvGrpSpPr/>
            <p:nvPr/>
          </p:nvGrpSpPr>
          <p:grpSpPr>
            <a:xfrm>
              <a:off x="1064134" y="1013691"/>
              <a:ext cx="6126658" cy="1717028"/>
              <a:chOff x="1221790" y="1344000"/>
              <a:chExt cx="6126658" cy="1717028"/>
            </a:xfrm>
          </p:grpSpPr>
          <p:grpSp>
            <p:nvGrpSpPr>
              <p:cNvPr id="21" name="Group 20">
                <a:extLst>
                  <a:ext uri="{FF2B5EF4-FFF2-40B4-BE49-F238E27FC236}">
                    <a16:creationId xmlns:a16="http://schemas.microsoft.com/office/drawing/2014/main" id="{B07D4D70-FE70-FD4B-813E-C60B7897CE66}"/>
                  </a:ext>
                </a:extLst>
              </p:cNvPr>
              <p:cNvGrpSpPr/>
              <p:nvPr/>
            </p:nvGrpSpPr>
            <p:grpSpPr>
              <a:xfrm>
                <a:off x="3773209" y="1344000"/>
                <a:ext cx="3575239" cy="1717028"/>
                <a:chOff x="4162091" y="973463"/>
                <a:chExt cx="3575239" cy="1717028"/>
              </a:xfrm>
            </p:grpSpPr>
            <p:grpSp>
              <p:nvGrpSpPr>
                <p:cNvPr id="6" name="Group 5">
                  <a:extLst>
                    <a:ext uri="{FF2B5EF4-FFF2-40B4-BE49-F238E27FC236}">
                      <a16:creationId xmlns:a16="http://schemas.microsoft.com/office/drawing/2014/main" id="{4957FC7B-0B31-3C48-8145-BCF4FC648CFE}"/>
                    </a:ext>
                  </a:extLst>
                </p:cNvPr>
                <p:cNvGrpSpPr/>
                <p:nvPr/>
              </p:nvGrpSpPr>
              <p:grpSpPr>
                <a:xfrm>
                  <a:off x="4162091" y="973463"/>
                  <a:ext cx="1529251" cy="1631596"/>
                  <a:chOff x="3205650" y="931421"/>
                  <a:chExt cx="1529251" cy="1631596"/>
                </a:xfrm>
              </p:grpSpPr>
              <p:grpSp>
                <p:nvGrpSpPr>
                  <p:cNvPr id="4" name="Group 3">
                    <a:extLst>
                      <a:ext uri="{FF2B5EF4-FFF2-40B4-BE49-F238E27FC236}">
                        <a16:creationId xmlns:a16="http://schemas.microsoft.com/office/drawing/2014/main" id="{640C168B-7313-E444-B9F4-92437B710F0E}"/>
                      </a:ext>
                    </a:extLst>
                  </p:cNvPr>
                  <p:cNvGrpSpPr/>
                  <p:nvPr/>
                </p:nvGrpSpPr>
                <p:grpSpPr>
                  <a:xfrm>
                    <a:off x="3331770" y="1485707"/>
                    <a:ext cx="1403131" cy="1077310"/>
                    <a:chOff x="7430805" y="1692172"/>
                    <a:chExt cx="1403131" cy="1077310"/>
                  </a:xfrm>
                </p:grpSpPr>
                <p:sp>
                  <p:nvSpPr>
                    <p:cNvPr id="3" name="Can 2">
                      <a:extLst>
                        <a:ext uri="{FF2B5EF4-FFF2-40B4-BE49-F238E27FC236}">
                          <a16:creationId xmlns:a16="http://schemas.microsoft.com/office/drawing/2014/main" id="{5FB341F5-461F-3F42-AD04-26E4463E47BB}"/>
                        </a:ext>
                      </a:extLst>
                    </p:cNvPr>
                    <p:cNvSpPr/>
                    <p:nvPr/>
                  </p:nvSpPr>
                  <p:spPr>
                    <a:xfrm>
                      <a:off x="7430805" y="1692172"/>
                      <a:ext cx="945931" cy="620110"/>
                    </a:xfrm>
                    <a:prstGeom prst="can">
                      <a:avLst/>
                    </a:prstGeom>
                    <a:ln>
                      <a:noFill/>
                    </a:ln>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pPr>
                      <a:r>
                        <a:rPr lang="en-US" sz="800" b="1" dirty="0">
                          <a:solidFill>
                            <a:schemeClr val="tx1"/>
                          </a:solidFill>
                        </a:rPr>
                        <a:t>GSAS Diffraction Simulation</a:t>
                      </a:r>
                    </a:p>
                  </p:txBody>
                </p:sp>
                <p:sp>
                  <p:nvSpPr>
                    <p:cNvPr id="13" name="Can 12">
                      <a:extLst>
                        <a:ext uri="{FF2B5EF4-FFF2-40B4-BE49-F238E27FC236}">
                          <a16:creationId xmlns:a16="http://schemas.microsoft.com/office/drawing/2014/main" id="{DA399C09-4542-CE46-83C5-5599BC21356E}"/>
                        </a:ext>
                      </a:extLst>
                    </p:cNvPr>
                    <p:cNvSpPr/>
                    <p:nvPr/>
                  </p:nvSpPr>
                  <p:spPr>
                    <a:xfrm>
                      <a:off x="7583205" y="1844572"/>
                      <a:ext cx="945931" cy="620110"/>
                    </a:xfrm>
                    <a:prstGeom prst="can">
                      <a:avLst/>
                    </a:prstGeom>
                    <a:ln>
                      <a:noFill/>
                    </a:ln>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pPr>
                      <a:r>
                        <a:rPr lang="en-US" sz="800" b="1" dirty="0">
                          <a:solidFill>
                            <a:schemeClr val="tx1"/>
                          </a:solidFill>
                        </a:rPr>
                        <a:t>GSAS Diffraction Simulation</a:t>
                      </a:r>
                    </a:p>
                  </p:txBody>
                </p:sp>
                <p:sp>
                  <p:nvSpPr>
                    <p:cNvPr id="14" name="Can 13">
                      <a:extLst>
                        <a:ext uri="{FF2B5EF4-FFF2-40B4-BE49-F238E27FC236}">
                          <a16:creationId xmlns:a16="http://schemas.microsoft.com/office/drawing/2014/main" id="{E09BA4C3-B961-6444-8CB8-A3F24F3FD255}"/>
                        </a:ext>
                      </a:extLst>
                    </p:cNvPr>
                    <p:cNvSpPr/>
                    <p:nvPr/>
                  </p:nvSpPr>
                  <p:spPr>
                    <a:xfrm>
                      <a:off x="7735605" y="1996972"/>
                      <a:ext cx="945931" cy="620110"/>
                    </a:xfrm>
                    <a:prstGeom prst="can">
                      <a:avLst/>
                    </a:prstGeom>
                    <a:ln>
                      <a:noFill/>
                    </a:ln>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pPr>
                      <a:r>
                        <a:rPr lang="en-US" sz="800" b="1" dirty="0">
                          <a:solidFill>
                            <a:schemeClr val="tx1"/>
                          </a:solidFill>
                        </a:rPr>
                        <a:t>GSAS Diffraction Simulation</a:t>
                      </a:r>
                    </a:p>
                  </p:txBody>
                </p:sp>
                <p:sp>
                  <p:nvSpPr>
                    <p:cNvPr id="15" name="Can 14">
                      <a:extLst>
                        <a:ext uri="{FF2B5EF4-FFF2-40B4-BE49-F238E27FC236}">
                          <a16:creationId xmlns:a16="http://schemas.microsoft.com/office/drawing/2014/main" id="{2F06372E-278E-BC46-A18B-EE8F32A92B62}"/>
                        </a:ext>
                      </a:extLst>
                    </p:cNvPr>
                    <p:cNvSpPr/>
                    <p:nvPr/>
                  </p:nvSpPr>
                  <p:spPr>
                    <a:xfrm>
                      <a:off x="7888005" y="2149372"/>
                      <a:ext cx="945931" cy="620110"/>
                    </a:xfrm>
                    <a:prstGeom prst="can">
                      <a:avLst/>
                    </a:prstGeom>
                    <a:ln>
                      <a:noFill/>
                    </a:ln>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pPr>
                      <a:r>
                        <a:rPr lang="en-US" sz="800" b="1" dirty="0">
                          <a:solidFill>
                            <a:schemeClr val="tx1"/>
                          </a:solidFill>
                        </a:rPr>
                        <a:t>GSAS Diffraction Simulation</a:t>
                      </a:r>
                    </a:p>
                  </p:txBody>
                </p:sp>
              </p:grpSp>
              <p:sp>
                <p:nvSpPr>
                  <p:cNvPr id="5" name="TextBox 4">
                    <a:extLst>
                      <a:ext uri="{FF2B5EF4-FFF2-40B4-BE49-F238E27FC236}">
                        <a16:creationId xmlns:a16="http://schemas.microsoft.com/office/drawing/2014/main" id="{262E6A5E-8CB2-0B47-917D-11D72B240B8D}"/>
                      </a:ext>
                    </a:extLst>
                  </p:cNvPr>
                  <p:cNvSpPr txBox="1"/>
                  <p:nvPr/>
                </p:nvSpPr>
                <p:spPr>
                  <a:xfrm>
                    <a:off x="3205650" y="931421"/>
                    <a:ext cx="1403131" cy="341632"/>
                  </a:xfrm>
                  <a:prstGeom prst="rect">
                    <a:avLst/>
                  </a:prstGeom>
                  <a:noFill/>
                </p:spPr>
                <p:txBody>
                  <a:bodyPr wrap="square" rtlCol="0">
                    <a:spAutoFit/>
                  </a:bodyPr>
                  <a:lstStyle/>
                  <a:p>
                    <a:pPr algn="ctr">
                      <a:lnSpc>
                        <a:spcPct val="90000"/>
                      </a:lnSpc>
                    </a:pPr>
                    <a:r>
                      <a:rPr lang="en-US" sz="900" b="1" dirty="0">
                        <a:latin typeface="+mn-lt"/>
                      </a:rPr>
                      <a:t>Parallel Distributed Surrogate Simulations</a:t>
                    </a:r>
                  </a:p>
                </p:txBody>
              </p:sp>
            </p:grpSp>
            <p:sp>
              <p:nvSpPr>
                <p:cNvPr id="12" name="Right Arrow 11">
                  <a:extLst>
                    <a:ext uri="{FF2B5EF4-FFF2-40B4-BE49-F238E27FC236}">
                      <a16:creationId xmlns:a16="http://schemas.microsoft.com/office/drawing/2014/main" id="{901ADA39-B2E3-A641-81F3-6D7A20D66017}"/>
                    </a:ext>
                  </a:extLst>
                </p:cNvPr>
                <p:cNvSpPr/>
                <p:nvPr/>
              </p:nvSpPr>
              <p:spPr>
                <a:xfrm>
                  <a:off x="5828745" y="1776594"/>
                  <a:ext cx="538908" cy="380285"/>
                </a:xfrm>
                <a:prstGeom prst="rightArrow">
                  <a:avLst/>
                </a:prstGeom>
                <a:solidFill>
                  <a:schemeClr val="accent2">
                    <a:lumMod val="75000"/>
                  </a:schemeClr>
                </a:soli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dirty="0">
                    <a:solidFill>
                      <a:schemeClr val="tx1"/>
                    </a:solidFill>
                  </a:endParaRPr>
                </a:p>
              </p:txBody>
            </p:sp>
            <p:grpSp>
              <p:nvGrpSpPr>
                <p:cNvPr id="20" name="Group 19">
                  <a:extLst>
                    <a:ext uri="{FF2B5EF4-FFF2-40B4-BE49-F238E27FC236}">
                      <a16:creationId xmlns:a16="http://schemas.microsoft.com/office/drawing/2014/main" id="{BEE45A83-0A86-D747-97C9-85902FBF9E8E}"/>
                    </a:ext>
                  </a:extLst>
                </p:cNvPr>
                <p:cNvGrpSpPr/>
                <p:nvPr/>
              </p:nvGrpSpPr>
              <p:grpSpPr>
                <a:xfrm>
                  <a:off x="6334199" y="976205"/>
                  <a:ext cx="1403131" cy="1714286"/>
                  <a:chOff x="6334199" y="976205"/>
                  <a:chExt cx="1403131" cy="1714286"/>
                </a:xfrm>
              </p:grpSpPr>
              <p:grpSp>
                <p:nvGrpSpPr>
                  <p:cNvPr id="18" name="Group 17">
                    <a:extLst>
                      <a:ext uri="{FF2B5EF4-FFF2-40B4-BE49-F238E27FC236}">
                        <a16:creationId xmlns:a16="http://schemas.microsoft.com/office/drawing/2014/main" id="{0FF6EBF2-CC75-864D-9E25-39C28A3AD6D3}"/>
                      </a:ext>
                    </a:extLst>
                  </p:cNvPr>
                  <p:cNvGrpSpPr/>
                  <p:nvPr/>
                </p:nvGrpSpPr>
                <p:grpSpPr>
                  <a:xfrm>
                    <a:off x="6413197" y="1318891"/>
                    <a:ext cx="1303376" cy="1371600"/>
                    <a:chOff x="6495102" y="1451662"/>
                    <a:chExt cx="1077053" cy="1142642"/>
                  </a:xfrm>
                </p:grpSpPr>
                <p:sp>
                  <p:nvSpPr>
                    <p:cNvPr id="16" name="Oval 15">
                      <a:extLst>
                        <a:ext uri="{FF2B5EF4-FFF2-40B4-BE49-F238E27FC236}">
                          <a16:creationId xmlns:a16="http://schemas.microsoft.com/office/drawing/2014/main" id="{6C2605B3-02FD-B944-8EB3-2A367BF39A13}"/>
                        </a:ext>
                      </a:extLst>
                    </p:cNvPr>
                    <p:cNvSpPr/>
                    <p:nvPr/>
                  </p:nvSpPr>
                  <p:spPr>
                    <a:xfrm>
                      <a:off x="6495102" y="1451662"/>
                      <a:ext cx="1077053" cy="1142642"/>
                    </a:xfrm>
                    <a:prstGeom prst="ellipse">
                      <a:avLst/>
                    </a:prstGeom>
                    <a:solidFill>
                      <a:schemeClr val="tx2">
                        <a:lumMod val="60000"/>
                        <a:lumOff val="40000"/>
                      </a:schemeClr>
                    </a:soli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dirty="0">
                        <a:solidFill>
                          <a:schemeClr val="tx1"/>
                        </a:solidFill>
                      </a:endParaRPr>
                    </a:p>
                  </p:txBody>
                </p:sp>
                <p:sp>
                  <p:nvSpPr>
                    <p:cNvPr id="17" name="TextBox 16">
                      <a:extLst>
                        <a:ext uri="{FF2B5EF4-FFF2-40B4-BE49-F238E27FC236}">
                          <a16:creationId xmlns:a16="http://schemas.microsoft.com/office/drawing/2014/main" id="{0F50C1C9-5F35-104F-9A26-FA1D26A5A8A2}"/>
                        </a:ext>
                      </a:extLst>
                    </p:cNvPr>
                    <p:cNvSpPr txBox="1"/>
                    <p:nvPr/>
                  </p:nvSpPr>
                  <p:spPr>
                    <a:xfrm>
                      <a:off x="6754671" y="1519575"/>
                      <a:ext cx="665567" cy="244682"/>
                    </a:xfrm>
                    <a:prstGeom prst="rect">
                      <a:avLst/>
                    </a:prstGeom>
                    <a:noFill/>
                  </p:spPr>
                  <p:txBody>
                    <a:bodyPr wrap="none" rtlCol="0">
                      <a:noAutofit/>
                    </a:bodyPr>
                    <a:lstStyle/>
                    <a:p>
                      <a:pPr algn="l">
                        <a:lnSpc>
                          <a:spcPct val="90000"/>
                        </a:lnSpc>
                      </a:pPr>
                      <a:r>
                        <a:rPr lang="en-US" sz="1100" b="1" dirty="0">
                          <a:latin typeface="+mn-lt"/>
                        </a:rPr>
                        <a:t>&lt;X</a:t>
                      </a:r>
                      <a:r>
                        <a:rPr lang="en-US" sz="1100" b="1" baseline="-25000" dirty="0">
                          <a:latin typeface="+mn-lt"/>
                        </a:rPr>
                        <a:t>1</a:t>
                      </a:r>
                      <a:r>
                        <a:rPr lang="en-US" sz="1100" b="1" dirty="0">
                          <a:latin typeface="+mn-lt"/>
                        </a:rPr>
                        <a:t>,y</a:t>
                      </a:r>
                      <a:r>
                        <a:rPr lang="en-US" sz="1100" b="1" baseline="-25000" dirty="0">
                          <a:latin typeface="+mn-lt"/>
                        </a:rPr>
                        <a:t>1</a:t>
                      </a:r>
                      <a:r>
                        <a:rPr lang="en-US" sz="1100" b="1" dirty="0">
                          <a:latin typeface="+mn-lt"/>
                        </a:rPr>
                        <a:t>&gt;</a:t>
                      </a:r>
                    </a:p>
                  </p:txBody>
                </p:sp>
                <p:sp>
                  <p:nvSpPr>
                    <p:cNvPr id="24" name="TextBox 23">
                      <a:extLst>
                        <a:ext uri="{FF2B5EF4-FFF2-40B4-BE49-F238E27FC236}">
                          <a16:creationId xmlns:a16="http://schemas.microsoft.com/office/drawing/2014/main" id="{3A130540-98A8-A04D-818A-0A6F7609EFE6}"/>
                        </a:ext>
                      </a:extLst>
                    </p:cNvPr>
                    <p:cNvSpPr txBox="1"/>
                    <p:nvPr/>
                  </p:nvSpPr>
                  <p:spPr>
                    <a:xfrm>
                      <a:off x="6761766" y="1724088"/>
                      <a:ext cx="665567" cy="244682"/>
                    </a:xfrm>
                    <a:prstGeom prst="rect">
                      <a:avLst/>
                    </a:prstGeom>
                    <a:noFill/>
                  </p:spPr>
                  <p:txBody>
                    <a:bodyPr wrap="none" rtlCol="0">
                      <a:noAutofit/>
                    </a:bodyPr>
                    <a:lstStyle/>
                    <a:p>
                      <a:pPr algn="l">
                        <a:lnSpc>
                          <a:spcPct val="90000"/>
                        </a:lnSpc>
                      </a:pPr>
                      <a:r>
                        <a:rPr lang="en-US" sz="1100" b="1" dirty="0">
                          <a:latin typeface="+mn-lt"/>
                        </a:rPr>
                        <a:t>&lt;X</a:t>
                      </a:r>
                      <a:r>
                        <a:rPr lang="en-US" sz="1100" b="1" baseline="-25000" dirty="0">
                          <a:latin typeface="+mn-lt"/>
                        </a:rPr>
                        <a:t>2</a:t>
                      </a:r>
                      <a:r>
                        <a:rPr lang="en-US" sz="1100" b="1" dirty="0">
                          <a:latin typeface="+mn-lt"/>
                        </a:rPr>
                        <a:t>,y</a:t>
                      </a:r>
                      <a:r>
                        <a:rPr lang="en-US" sz="1100" b="1" baseline="-25000" dirty="0">
                          <a:latin typeface="+mn-lt"/>
                        </a:rPr>
                        <a:t>2</a:t>
                      </a:r>
                      <a:r>
                        <a:rPr lang="en-US" sz="1100" b="1" dirty="0">
                          <a:latin typeface="+mn-lt"/>
                        </a:rPr>
                        <a:t>&gt;</a:t>
                      </a:r>
                    </a:p>
                  </p:txBody>
                </p:sp>
                <p:sp>
                  <p:nvSpPr>
                    <p:cNvPr id="31" name="TextBox 30">
                      <a:extLst>
                        <a:ext uri="{FF2B5EF4-FFF2-40B4-BE49-F238E27FC236}">
                          <a16:creationId xmlns:a16="http://schemas.microsoft.com/office/drawing/2014/main" id="{B6EC86CA-AEFD-CD4A-829C-1C78A44F222F}"/>
                        </a:ext>
                      </a:extLst>
                    </p:cNvPr>
                    <p:cNvSpPr txBox="1"/>
                    <p:nvPr/>
                  </p:nvSpPr>
                  <p:spPr>
                    <a:xfrm>
                      <a:off x="6761767" y="2317767"/>
                      <a:ext cx="675186" cy="244682"/>
                    </a:xfrm>
                    <a:prstGeom prst="rect">
                      <a:avLst/>
                    </a:prstGeom>
                    <a:noFill/>
                  </p:spPr>
                  <p:txBody>
                    <a:bodyPr wrap="none" rtlCol="0">
                      <a:noAutofit/>
                    </a:bodyPr>
                    <a:lstStyle/>
                    <a:p>
                      <a:pPr algn="l">
                        <a:lnSpc>
                          <a:spcPct val="90000"/>
                        </a:lnSpc>
                      </a:pPr>
                      <a:r>
                        <a:rPr lang="en-US" sz="1100" b="1" dirty="0">
                          <a:latin typeface="+mn-lt"/>
                        </a:rPr>
                        <a:t>&lt;</a:t>
                      </a:r>
                      <a:r>
                        <a:rPr lang="en-US" sz="1100" b="1" dirty="0" err="1">
                          <a:latin typeface="+mn-lt"/>
                        </a:rPr>
                        <a:t>X</a:t>
                      </a:r>
                      <a:r>
                        <a:rPr lang="en-US" sz="1100" b="1" baseline="-25000" dirty="0" err="1">
                          <a:latin typeface="+mn-lt"/>
                        </a:rPr>
                        <a:t>n</a:t>
                      </a:r>
                      <a:r>
                        <a:rPr lang="en-US" sz="1100" b="1" dirty="0" err="1">
                          <a:latin typeface="+mn-lt"/>
                        </a:rPr>
                        <a:t>,y</a:t>
                      </a:r>
                      <a:r>
                        <a:rPr lang="en-US" sz="1100" b="1" baseline="-25000" dirty="0" err="1">
                          <a:latin typeface="+mn-lt"/>
                        </a:rPr>
                        <a:t>n</a:t>
                      </a:r>
                      <a:r>
                        <a:rPr lang="en-US" sz="1100" b="1" dirty="0">
                          <a:latin typeface="+mn-lt"/>
                        </a:rPr>
                        <a:t>&gt;</a:t>
                      </a:r>
                    </a:p>
                  </p:txBody>
                </p:sp>
                <p:sp>
                  <p:nvSpPr>
                    <p:cNvPr id="32" name="TextBox 31">
                      <a:extLst>
                        <a:ext uri="{FF2B5EF4-FFF2-40B4-BE49-F238E27FC236}">
                          <a16:creationId xmlns:a16="http://schemas.microsoft.com/office/drawing/2014/main" id="{DBE34380-59EC-854B-B36A-1CDB3474DAD6}"/>
                        </a:ext>
                      </a:extLst>
                    </p:cNvPr>
                    <p:cNvSpPr txBox="1"/>
                    <p:nvPr/>
                  </p:nvSpPr>
                  <p:spPr>
                    <a:xfrm>
                      <a:off x="6788196" y="2035343"/>
                      <a:ext cx="611065" cy="244682"/>
                    </a:xfrm>
                    <a:prstGeom prst="rect">
                      <a:avLst/>
                    </a:prstGeom>
                    <a:noFill/>
                  </p:spPr>
                  <p:txBody>
                    <a:bodyPr wrap="none" rtlCol="0">
                      <a:noAutofit/>
                    </a:bodyPr>
                    <a:lstStyle/>
                    <a:p>
                      <a:pPr algn="l">
                        <a:lnSpc>
                          <a:spcPct val="90000"/>
                        </a:lnSpc>
                      </a:pPr>
                      <a:r>
                        <a:rPr lang="en-US" sz="1100" b="1" dirty="0">
                          <a:latin typeface="+mn-lt"/>
                        </a:rPr>
                        <a:t>&lt;</a:t>
                      </a:r>
                      <a:r>
                        <a:rPr lang="en-US" sz="1100" b="1" dirty="0" err="1">
                          <a:solidFill>
                            <a:schemeClr val="accent4"/>
                          </a:solidFill>
                          <a:latin typeface="+mn-lt"/>
                        </a:rPr>
                        <a:t>X</a:t>
                      </a:r>
                      <a:r>
                        <a:rPr lang="en-US" sz="1100" b="1" baseline="-25000" dirty="0" err="1">
                          <a:solidFill>
                            <a:schemeClr val="accent4"/>
                          </a:solidFill>
                          <a:latin typeface="+mn-lt"/>
                        </a:rPr>
                        <a:t>i</a:t>
                      </a:r>
                      <a:r>
                        <a:rPr lang="en-US" sz="1100" b="1" dirty="0" err="1">
                          <a:latin typeface="+mn-lt"/>
                        </a:rPr>
                        <a:t>,</a:t>
                      </a:r>
                      <a:r>
                        <a:rPr lang="en-US" sz="1100" b="1" dirty="0" err="1">
                          <a:solidFill>
                            <a:srgbClr val="7030A0"/>
                          </a:solidFill>
                          <a:latin typeface="+mn-lt"/>
                        </a:rPr>
                        <a:t>y</a:t>
                      </a:r>
                      <a:r>
                        <a:rPr lang="en-US" sz="1100" b="1" baseline="-25000" dirty="0" err="1">
                          <a:latin typeface="+mn-lt"/>
                        </a:rPr>
                        <a:t>i</a:t>
                      </a:r>
                      <a:r>
                        <a:rPr lang="en-US" sz="1100" b="1" dirty="0">
                          <a:latin typeface="+mn-lt"/>
                        </a:rPr>
                        <a:t>&gt;</a:t>
                      </a:r>
                    </a:p>
                  </p:txBody>
                </p:sp>
                <p:sp>
                  <p:nvSpPr>
                    <p:cNvPr id="33" name="TextBox 32">
                      <a:extLst>
                        <a:ext uri="{FF2B5EF4-FFF2-40B4-BE49-F238E27FC236}">
                          <a16:creationId xmlns:a16="http://schemas.microsoft.com/office/drawing/2014/main" id="{E12C56F6-7E72-864D-8461-F79FFF94E251}"/>
                        </a:ext>
                      </a:extLst>
                    </p:cNvPr>
                    <p:cNvSpPr txBox="1"/>
                    <p:nvPr/>
                  </p:nvSpPr>
                  <p:spPr>
                    <a:xfrm>
                      <a:off x="6834154" y="1861417"/>
                      <a:ext cx="364203" cy="244682"/>
                    </a:xfrm>
                    <a:prstGeom prst="rect">
                      <a:avLst/>
                    </a:prstGeom>
                    <a:noFill/>
                  </p:spPr>
                  <p:txBody>
                    <a:bodyPr wrap="none" rtlCol="0">
                      <a:noAutofit/>
                    </a:bodyPr>
                    <a:lstStyle/>
                    <a:p>
                      <a:pPr algn="l">
                        <a:lnSpc>
                          <a:spcPct val="90000"/>
                        </a:lnSpc>
                      </a:pPr>
                      <a:r>
                        <a:rPr lang="en-US" sz="1100" b="1" dirty="0">
                          <a:latin typeface="+mn-lt"/>
                        </a:rPr>
                        <a:t>….</a:t>
                      </a:r>
                    </a:p>
                  </p:txBody>
                </p:sp>
                <p:sp>
                  <p:nvSpPr>
                    <p:cNvPr id="35" name="TextBox 34">
                      <a:extLst>
                        <a:ext uri="{FF2B5EF4-FFF2-40B4-BE49-F238E27FC236}">
                          <a16:creationId xmlns:a16="http://schemas.microsoft.com/office/drawing/2014/main" id="{59BD8E85-E644-1B4D-9E75-B090F48106EC}"/>
                        </a:ext>
                      </a:extLst>
                    </p:cNvPr>
                    <p:cNvSpPr txBox="1"/>
                    <p:nvPr/>
                  </p:nvSpPr>
                  <p:spPr>
                    <a:xfrm>
                      <a:off x="6854634" y="2172382"/>
                      <a:ext cx="364203" cy="244682"/>
                    </a:xfrm>
                    <a:prstGeom prst="rect">
                      <a:avLst/>
                    </a:prstGeom>
                    <a:noFill/>
                  </p:spPr>
                  <p:txBody>
                    <a:bodyPr wrap="none" rtlCol="0">
                      <a:noAutofit/>
                    </a:bodyPr>
                    <a:lstStyle/>
                    <a:p>
                      <a:pPr algn="l">
                        <a:lnSpc>
                          <a:spcPct val="90000"/>
                        </a:lnSpc>
                      </a:pPr>
                      <a:r>
                        <a:rPr lang="en-US" sz="1100" b="1" dirty="0">
                          <a:latin typeface="+mn-lt"/>
                        </a:rPr>
                        <a:t>….</a:t>
                      </a:r>
                    </a:p>
                  </p:txBody>
                </p:sp>
              </p:grpSp>
              <p:sp>
                <p:nvSpPr>
                  <p:cNvPr id="36" name="TextBox 35">
                    <a:extLst>
                      <a:ext uri="{FF2B5EF4-FFF2-40B4-BE49-F238E27FC236}">
                        <a16:creationId xmlns:a16="http://schemas.microsoft.com/office/drawing/2014/main" id="{30C6959F-8305-1A49-BD06-9B2D3A9AE548}"/>
                      </a:ext>
                    </a:extLst>
                  </p:cNvPr>
                  <p:cNvSpPr txBox="1"/>
                  <p:nvPr/>
                </p:nvSpPr>
                <p:spPr>
                  <a:xfrm>
                    <a:off x="6334199" y="976205"/>
                    <a:ext cx="1403131" cy="341632"/>
                  </a:xfrm>
                  <a:prstGeom prst="rect">
                    <a:avLst/>
                  </a:prstGeom>
                  <a:noFill/>
                </p:spPr>
                <p:txBody>
                  <a:bodyPr wrap="square" rtlCol="0">
                    <a:spAutoFit/>
                  </a:bodyPr>
                  <a:lstStyle/>
                  <a:p>
                    <a:pPr algn="ctr">
                      <a:lnSpc>
                        <a:spcPct val="90000"/>
                      </a:lnSpc>
                    </a:pPr>
                    <a:r>
                      <a:rPr lang="en-US" sz="900" b="1" dirty="0">
                        <a:latin typeface="+mn-lt"/>
                      </a:rPr>
                      <a:t>Labeled Samples (Bragg Profiles)</a:t>
                    </a:r>
                  </a:p>
                </p:txBody>
              </p:sp>
            </p:grpSp>
          </p:grpSp>
          <p:sp>
            <p:nvSpPr>
              <p:cNvPr id="37" name="TextBox 36">
                <a:extLst>
                  <a:ext uri="{FF2B5EF4-FFF2-40B4-BE49-F238E27FC236}">
                    <a16:creationId xmlns:a16="http://schemas.microsoft.com/office/drawing/2014/main" id="{E6E1773D-512C-804B-9882-0631DB734B59}"/>
                  </a:ext>
                </a:extLst>
              </p:cNvPr>
              <p:cNvSpPr txBox="1"/>
              <p:nvPr/>
            </p:nvSpPr>
            <p:spPr>
              <a:xfrm>
                <a:off x="1221790" y="1344000"/>
                <a:ext cx="1403131" cy="341632"/>
              </a:xfrm>
              <a:prstGeom prst="rect">
                <a:avLst/>
              </a:prstGeom>
              <a:noFill/>
            </p:spPr>
            <p:txBody>
              <a:bodyPr wrap="square" rtlCol="0">
                <a:spAutoFit/>
              </a:bodyPr>
              <a:lstStyle/>
              <a:p>
                <a:pPr algn="ctr">
                  <a:lnSpc>
                    <a:spcPct val="90000"/>
                  </a:lnSpc>
                </a:pPr>
                <a:r>
                  <a:rPr lang="en-US" sz="900" b="1" dirty="0">
                    <a:latin typeface="+mn-lt"/>
                  </a:rPr>
                  <a:t>Input </a:t>
                </a:r>
              </a:p>
              <a:p>
                <a:pPr algn="ctr">
                  <a:lnSpc>
                    <a:spcPct val="90000"/>
                  </a:lnSpc>
                </a:pPr>
                <a:r>
                  <a:rPr lang="en-US" sz="900" b="1" dirty="0">
                    <a:latin typeface="+mn-lt"/>
                  </a:rPr>
                  <a:t>Information</a:t>
                </a:r>
              </a:p>
            </p:txBody>
          </p:sp>
        </p:grpSp>
        <p:cxnSp>
          <p:nvCxnSpPr>
            <p:cNvPr id="41" name="Straight Arrow Connector 40">
              <a:extLst>
                <a:ext uri="{FF2B5EF4-FFF2-40B4-BE49-F238E27FC236}">
                  <a16:creationId xmlns:a16="http://schemas.microsoft.com/office/drawing/2014/main" id="{F54418EE-7567-C349-862C-4BAEBA0172A8}"/>
                </a:ext>
              </a:extLst>
            </p:cNvPr>
            <p:cNvCxnSpPr>
              <a:cxnSpLocks/>
              <a:endCxn id="42" idx="0"/>
            </p:cNvCxnSpPr>
            <p:nvPr/>
          </p:nvCxnSpPr>
          <p:spPr>
            <a:xfrm flipH="1">
              <a:off x="5799981" y="2255684"/>
              <a:ext cx="567958" cy="342791"/>
            </a:xfrm>
            <a:prstGeom prst="straightConnector1">
              <a:avLst/>
            </a:prstGeom>
            <a:ln w="28575">
              <a:solidFill>
                <a:schemeClr val="accent4"/>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DD7AAC6C-57C7-E042-A8D7-575410A64B9C}"/>
                </a:ext>
              </a:extLst>
            </p:cNvPr>
            <p:cNvSpPr txBox="1"/>
            <p:nvPr/>
          </p:nvSpPr>
          <p:spPr>
            <a:xfrm>
              <a:off x="5283245" y="2598475"/>
              <a:ext cx="1033471" cy="230832"/>
            </a:xfrm>
            <a:prstGeom prst="rect">
              <a:avLst/>
            </a:prstGeom>
            <a:noFill/>
          </p:spPr>
          <p:txBody>
            <a:bodyPr wrap="square" rtlCol="0">
              <a:spAutoFit/>
            </a:bodyPr>
            <a:lstStyle/>
            <a:p>
              <a:pPr algn="l">
                <a:lnSpc>
                  <a:spcPct val="90000"/>
                </a:lnSpc>
              </a:pPr>
              <a:r>
                <a:rPr lang="en-US" sz="1000" b="1" dirty="0">
                  <a:solidFill>
                    <a:schemeClr val="accent4"/>
                  </a:solidFill>
                  <a:latin typeface="+mn-lt"/>
                </a:rPr>
                <a:t>Bragg profile</a:t>
              </a:r>
            </a:p>
          </p:txBody>
        </p:sp>
        <p:cxnSp>
          <p:nvCxnSpPr>
            <p:cNvPr id="43" name="Straight Arrow Connector 42">
              <a:extLst>
                <a:ext uri="{FF2B5EF4-FFF2-40B4-BE49-F238E27FC236}">
                  <a16:creationId xmlns:a16="http://schemas.microsoft.com/office/drawing/2014/main" id="{77DB14D8-57CE-734E-ABF9-7D6ED04AAC5B}"/>
                </a:ext>
              </a:extLst>
            </p:cNvPr>
            <p:cNvCxnSpPr>
              <a:cxnSpLocks/>
            </p:cNvCxnSpPr>
            <p:nvPr/>
          </p:nvCxnSpPr>
          <p:spPr>
            <a:xfrm>
              <a:off x="6652807" y="2254474"/>
              <a:ext cx="399126" cy="402793"/>
            </a:xfrm>
            <a:prstGeom prst="straightConnector1">
              <a:avLst/>
            </a:prstGeom>
            <a:ln w="28575">
              <a:solidFill>
                <a:srgbClr val="7030A0"/>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C8AB07E3-4C6F-7A41-820C-1AAB565931DE}"/>
                </a:ext>
              </a:extLst>
            </p:cNvPr>
            <p:cNvSpPr txBox="1"/>
            <p:nvPr/>
          </p:nvSpPr>
          <p:spPr>
            <a:xfrm>
              <a:off x="6717693" y="2659099"/>
              <a:ext cx="1033471" cy="230832"/>
            </a:xfrm>
            <a:prstGeom prst="rect">
              <a:avLst/>
            </a:prstGeom>
            <a:noFill/>
          </p:spPr>
          <p:txBody>
            <a:bodyPr wrap="square" rtlCol="0">
              <a:spAutoFit/>
            </a:bodyPr>
            <a:lstStyle/>
            <a:p>
              <a:pPr algn="l">
                <a:lnSpc>
                  <a:spcPct val="90000"/>
                </a:lnSpc>
              </a:pPr>
              <a:r>
                <a:rPr lang="en-US" sz="1000" b="1" dirty="0">
                  <a:solidFill>
                    <a:srgbClr val="7030A0"/>
                  </a:solidFill>
                  <a:latin typeface="+mn-lt"/>
                </a:rPr>
                <a:t>Parameters</a:t>
              </a:r>
            </a:p>
          </p:txBody>
        </p:sp>
      </p:grpSp>
      <p:sp>
        <p:nvSpPr>
          <p:cNvPr id="49" name="TextBox 48">
            <a:extLst>
              <a:ext uri="{FF2B5EF4-FFF2-40B4-BE49-F238E27FC236}">
                <a16:creationId xmlns:a16="http://schemas.microsoft.com/office/drawing/2014/main" id="{F02DBED4-555E-FC49-B619-490BBE0083A3}"/>
              </a:ext>
            </a:extLst>
          </p:cNvPr>
          <p:cNvSpPr txBox="1"/>
          <p:nvPr/>
        </p:nvSpPr>
        <p:spPr>
          <a:xfrm>
            <a:off x="3584017" y="2642584"/>
            <a:ext cx="4616552" cy="313932"/>
          </a:xfrm>
          <a:prstGeom prst="rect">
            <a:avLst/>
          </a:prstGeom>
          <a:noFill/>
        </p:spPr>
        <p:txBody>
          <a:bodyPr wrap="square" rtlCol="0">
            <a:spAutoFit/>
          </a:bodyPr>
          <a:lstStyle/>
          <a:p>
            <a:pPr algn="l">
              <a:lnSpc>
                <a:spcPct val="90000"/>
              </a:lnSpc>
            </a:pPr>
            <a:r>
              <a:rPr lang="en-US" sz="1600" b="1" dirty="0">
                <a:latin typeface="+mn-lt"/>
              </a:rPr>
              <a:t>Generation of Large-scale Training Data</a:t>
            </a:r>
          </a:p>
        </p:txBody>
      </p:sp>
      <p:sp>
        <p:nvSpPr>
          <p:cNvPr id="54" name="Alternate Process 53">
            <a:extLst>
              <a:ext uri="{FF2B5EF4-FFF2-40B4-BE49-F238E27FC236}">
                <a16:creationId xmlns:a16="http://schemas.microsoft.com/office/drawing/2014/main" id="{E1E0E0ED-B34A-8744-9C36-9A8D70BA4E40}"/>
              </a:ext>
            </a:extLst>
          </p:cNvPr>
          <p:cNvSpPr/>
          <p:nvPr/>
        </p:nvSpPr>
        <p:spPr>
          <a:xfrm>
            <a:off x="546518" y="1265430"/>
            <a:ext cx="2025375" cy="1115938"/>
          </a:xfrm>
          <a:prstGeom prst="flowChartAlternateProcess">
            <a:avLst/>
          </a:prstGeom>
          <a:ln/>
        </p:spPr>
        <p:style>
          <a:lnRef idx="3">
            <a:schemeClr val="lt1"/>
          </a:lnRef>
          <a:fillRef idx="1">
            <a:schemeClr val="accent1"/>
          </a:fillRef>
          <a:effectRef idx="1">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171450" indent="-171450" algn="l">
              <a:lnSpc>
                <a:spcPct val="90000"/>
              </a:lnSpc>
              <a:buFont typeface="Arial" panose="020B0604020202020204" pitchFamily="34" charset="0"/>
              <a:buChar char="•"/>
            </a:pPr>
            <a:r>
              <a:rPr lang="en-US" sz="1100" b="1" dirty="0">
                <a:solidFill>
                  <a:schemeClr val="bg1"/>
                </a:solidFill>
              </a:rPr>
              <a:t>Instrument specifications</a:t>
            </a:r>
          </a:p>
          <a:p>
            <a:pPr marL="171450" indent="-171450" algn="l">
              <a:lnSpc>
                <a:spcPct val="90000"/>
              </a:lnSpc>
              <a:buFont typeface="Arial" panose="020B0604020202020204" pitchFamily="34" charset="0"/>
              <a:buChar char="•"/>
            </a:pPr>
            <a:r>
              <a:rPr lang="en-US" sz="1100" b="1" dirty="0">
                <a:solidFill>
                  <a:schemeClr val="bg1"/>
                </a:solidFill>
              </a:rPr>
              <a:t>Inter-ionic spacings</a:t>
            </a:r>
          </a:p>
          <a:p>
            <a:pPr marL="171450" indent="-171450" algn="l">
              <a:lnSpc>
                <a:spcPct val="90000"/>
              </a:lnSpc>
              <a:buFont typeface="Arial" panose="020B0604020202020204" pitchFamily="34" charset="0"/>
              <a:buChar char="•"/>
            </a:pPr>
            <a:r>
              <a:rPr lang="en-US" sz="1100" b="1" dirty="0">
                <a:solidFill>
                  <a:schemeClr val="bg1"/>
                </a:solidFill>
              </a:rPr>
              <a:t>Bond angles</a:t>
            </a:r>
          </a:p>
          <a:p>
            <a:pPr marL="171450" indent="-171450" algn="l">
              <a:lnSpc>
                <a:spcPct val="90000"/>
              </a:lnSpc>
              <a:buFont typeface="Arial" panose="020B0604020202020204" pitchFamily="34" charset="0"/>
              <a:buChar char="•"/>
            </a:pPr>
            <a:r>
              <a:rPr lang="en-US" sz="1100" b="1" dirty="0">
                <a:solidFill>
                  <a:schemeClr val="bg1"/>
                </a:solidFill>
              </a:rPr>
              <a:t>Thermal parameters</a:t>
            </a:r>
          </a:p>
          <a:p>
            <a:pPr marL="171450" indent="-171450" algn="l">
              <a:lnSpc>
                <a:spcPct val="90000"/>
              </a:lnSpc>
              <a:buFont typeface="Arial" panose="020B0604020202020204" pitchFamily="34" charset="0"/>
              <a:buChar char="•"/>
            </a:pPr>
            <a:r>
              <a:rPr lang="en-US" sz="1100" b="1" dirty="0">
                <a:solidFill>
                  <a:schemeClr val="bg1"/>
                </a:solidFill>
              </a:rPr>
              <a:t>…..</a:t>
            </a:r>
          </a:p>
        </p:txBody>
      </p:sp>
      <p:sp>
        <p:nvSpPr>
          <p:cNvPr id="56" name="Right Arrow 55">
            <a:extLst>
              <a:ext uri="{FF2B5EF4-FFF2-40B4-BE49-F238E27FC236}">
                <a16:creationId xmlns:a16="http://schemas.microsoft.com/office/drawing/2014/main" id="{50828937-8D37-E143-8521-C48CB1F32396}"/>
              </a:ext>
            </a:extLst>
          </p:cNvPr>
          <p:cNvSpPr/>
          <p:nvPr/>
        </p:nvSpPr>
        <p:spPr>
          <a:xfrm>
            <a:off x="2729867" y="1603812"/>
            <a:ext cx="538908" cy="380285"/>
          </a:xfrm>
          <a:prstGeom prst="rightArrow">
            <a:avLst/>
          </a:prstGeom>
          <a:solidFill>
            <a:schemeClr val="accent2">
              <a:lumMod val="75000"/>
            </a:schemeClr>
          </a:solidFill>
          <a:ln w="19050">
            <a:no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dirty="0">
              <a:solidFill>
                <a:schemeClr val="tx1"/>
              </a:solidFill>
            </a:endParaRPr>
          </a:p>
        </p:txBody>
      </p:sp>
      <p:sp>
        <p:nvSpPr>
          <p:cNvPr id="71" name="Bent-Up Arrow 70">
            <a:extLst>
              <a:ext uri="{FF2B5EF4-FFF2-40B4-BE49-F238E27FC236}">
                <a16:creationId xmlns:a16="http://schemas.microsoft.com/office/drawing/2014/main" id="{C91A1CFA-E93C-D44D-9ED8-225D8BE2E07C}"/>
              </a:ext>
            </a:extLst>
          </p:cNvPr>
          <p:cNvSpPr/>
          <p:nvPr/>
        </p:nvSpPr>
        <p:spPr>
          <a:xfrm rot="5400000">
            <a:off x="9038541" y="4077819"/>
            <a:ext cx="316017" cy="2060027"/>
          </a:xfrm>
          <a:prstGeom prst="bentUpArrow">
            <a:avLst>
              <a:gd name="adj1" fmla="val 25000"/>
              <a:gd name="adj2" fmla="val 34524"/>
              <a:gd name="adj3" fmla="val 41667"/>
            </a:avLst>
          </a:prstGeom>
          <a:solidFill>
            <a:schemeClr val="accent4">
              <a:lumMod val="75000"/>
            </a:schemeClr>
          </a:solidFill>
          <a:ln w="19050">
            <a:solidFill>
              <a:schemeClr val="accent4">
                <a:lumMod val="75000"/>
              </a:schemeClr>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dirty="0">
              <a:solidFill>
                <a:schemeClr val="tx1"/>
              </a:solidFill>
            </a:endParaRPr>
          </a:p>
        </p:txBody>
      </p:sp>
      <p:sp>
        <p:nvSpPr>
          <p:cNvPr id="2" name="TextBox 1">
            <a:extLst>
              <a:ext uri="{FF2B5EF4-FFF2-40B4-BE49-F238E27FC236}">
                <a16:creationId xmlns:a16="http://schemas.microsoft.com/office/drawing/2014/main" id="{0EB2766C-C1DB-9E48-8E6A-A8114E0447B4}"/>
              </a:ext>
            </a:extLst>
          </p:cNvPr>
          <p:cNvSpPr txBox="1"/>
          <p:nvPr/>
        </p:nvSpPr>
        <p:spPr>
          <a:xfrm>
            <a:off x="8366232" y="837869"/>
            <a:ext cx="2682860" cy="286232"/>
          </a:xfrm>
          <a:prstGeom prst="rect">
            <a:avLst/>
          </a:prstGeom>
          <a:noFill/>
        </p:spPr>
        <p:txBody>
          <a:bodyPr wrap="square" rtlCol="0">
            <a:spAutoFit/>
          </a:bodyPr>
          <a:lstStyle/>
          <a:p>
            <a:pPr algn="l">
              <a:lnSpc>
                <a:spcPct val="90000"/>
              </a:lnSpc>
            </a:pPr>
            <a:r>
              <a:rPr lang="en-US" sz="1400" b="1" dirty="0">
                <a:latin typeface="+mn-lt"/>
              </a:rPr>
              <a:t>Training Data Generation</a:t>
            </a:r>
          </a:p>
        </p:txBody>
      </p:sp>
      <p:sp>
        <p:nvSpPr>
          <p:cNvPr id="7" name="Rectangle 6">
            <a:extLst>
              <a:ext uri="{FF2B5EF4-FFF2-40B4-BE49-F238E27FC236}">
                <a16:creationId xmlns:a16="http://schemas.microsoft.com/office/drawing/2014/main" id="{5100ED92-14CF-2A45-A776-543C06B53C63}"/>
              </a:ext>
            </a:extLst>
          </p:cNvPr>
          <p:cNvSpPr/>
          <p:nvPr/>
        </p:nvSpPr>
        <p:spPr>
          <a:xfrm>
            <a:off x="1929364" y="5688653"/>
            <a:ext cx="4418647" cy="898537"/>
          </a:xfrm>
          <a:prstGeom prst="rect">
            <a:avLst/>
          </a:prstGeom>
          <a:ln>
            <a:noFill/>
          </a:ln>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pPr>
            <a:r>
              <a:rPr lang="en-US" sz="1400" dirty="0">
                <a:solidFill>
                  <a:schemeClr val="tx1"/>
                </a:solidFill>
              </a:rPr>
              <a:t>Labelled data generation for the full problem space and training deeper networks will require </a:t>
            </a:r>
            <a:r>
              <a:rPr lang="en-US" sz="1400" b="1" dirty="0">
                <a:solidFill>
                  <a:schemeClr val="tx1"/>
                </a:solidFill>
              </a:rPr>
              <a:t>extreme scale</a:t>
            </a:r>
            <a:r>
              <a:rPr lang="en-US" sz="1400" dirty="0">
                <a:solidFill>
                  <a:schemeClr val="tx1"/>
                </a:solidFill>
              </a:rPr>
              <a:t> compute time and resources – next steps!</a:t>
            </a:r>
          </a:p>
        </p:txBody>
      </p:sp>
      <p:grpSp>
        <p:nvGrpSpPr>
          <p:cNvPr id="10" name="Group 9">
            <a:extLst>
              <a:ext uri="{FF2B5EF4-FFF2-40B4-BE49-F238E27FC236}">
                <a16:creationId xmlns:a16="http://schemas.microsoft.com/office/drawing/2014/main" id="{EBE3351D-C2B1-E04F-8916-1AB769C39D5E}"/>
              </a:ext>
            </a:extLst>
          </p:cNvPr>
          <p:cNvGrpSpPr/>
          <p:nvPr/>
        </p:nvGrpSpPr>
        <p:grpSpPr>
          <a:xfrm>
            <a:off x="346846" y="3124564"/>
            <a:ext cx="11524847" cy="3318856"/>
            <a:chOff x="430926" y="3124564"/>
            <a:chExt cx="11524847" cy="3318856"/>
          </a:xfrm>
        </p:grpSpPr>
        <p:grpSp>
          <p:nvGrpSpPr>
            <p:cNvPr id="9" name="Group 8">
              <a:extLst>
                <a:ext uri="{FF2B5EF4-FFF2-40B4-BE49-F238E27FC236}">
                  <a16:creationId xmlns:a16="http://schemas.microsoft.com/office/drawing/2014/main" id="{A5677722-CDB6-2B4F-9E4D-4BAF088F8665}"/>
                </a:ext>
              </a:extLst>
            </p:cNvPr>
            <p:cNvGrpSpPr/>
            <p:nvPr/>
          </p:nvGrpSpPr>
          <p:grpSpPr>
            <a:xfrm>
              <a:off x="430926" y="3124564"/>
              <a:ext cx="11524847" cy="3318856"/>
              <a:chOff x="430926" y="3387314"/>
              <a:chExt cx="11524847" cy="3318856"/>
            </a:xfrm>
          </p:grpSpPr>
          <p:sp>
            <p:nvSpPr>
              <p:cNvPr id="69" name="Rectangle 68">
                <a:extLst>
                  <a:ext uri="{FF2B5EF4-FFF2-40B4-BE49-F238E27FC236}">
                    <a16:creationId xmlns:a16="http://schemas.microsoft.com/office/drawing/2014/main" id="{68DAA6B6-81E4-A443-97B2-39249640237E}"/>
                  </a:ext>
                </a:extLst>
              </p:cNvPr>
              <p:cNvSpPr/>
              <p:nvPr/>
            </p:nvSpPr>
            <p:spPr>
              <a:xfrm>
                <a:off x="6432091" y="3387314"/>
                <a:ext cx="5523682" cy="2482220"/>
              </a:xfrm>
              <a:prstGeom prst="rect">
                <a:avLst/>
              </a:prstGeom>
              <a:ln>
                <a:noFill/>
              </a:ln>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r>
                  <a:rPr lang="en-US" sz="1400" b="1" dirty="0"/>
                  <a:t>Initial Evaluation of Regressors </a:t>
                </a:r>
              </a:p>
              <a:p>
                <a:endParaRPr lang="en-US" sz="800" dirty="0"/>
              </a:p>
              <a:p>
                <a:pPr marL="285750" indent="-285750">
                  <a:buFont typeface="Arial" panose="020B0604020202020204" pitchFamily="34" charset="0"/>
                  <a:buChar char="•"/>
                </a:pPr>
                <a:r>
                  <a:rPr lang="en-US" sz="1400" dirty="0"/>
                  <a:t>Unconstrained Least Squares</a:t>
                </a:r>
              </a:p>
              <a:p>
                <a:pPr marL="285750" indent="-285750">
                  <a:buFont typeface="Arial" panose="020B0604020202020204" pitchFamily="34" charset="0"/>
                  <a:buChar char="•"/>
                </a:pPr>
                <a:r>
                  <a:rPr lang="en-US" sz="1400" dirty="0"/>
                  <a:t>Non-Negative Least Squares</a:t>
                </a:r>
              </a:p>
              <a:p>
                <a:pPr marL="285750" indent="-285750">
                  <a:buFont typeface="Arial" panose="020B0604020202020204" pitchFamily="34" charset="0"/>
                  <a:buChar char="•"/>
                </a:pPr>
                <a:r>
                  <a:rPr lang="en-US" sz="1400" dirty="0"/>
                  <a:t>Multi-Label Regressor with Gradient Boosted Trees</a:t>
                </a:r>
              </a:p>
              <a:p>
                <a:pPr marL="285750" indent="-285750">
                  <a:buFont typeface="Arial" panose="020B0604020202020204" pitchFamily="34" charset="0"/>
                  <a:buChar char="•"/>
                </a:pPr>
                <a:r>
                  <a:rPr lang="en-US" sz="1400" dirty="0"/>
                  <a:t>Support Vector Machine – Regression</a:t>
                </a:r>
              </a:p>
              <a:p>
                <a:pPr marL="285750" indent="-285750">
                  <a:buFont typeface="Arial" panose="020B0604020202020204" pitchFamily="34" charset="0"/>
                  <a:buChar char="•"/>
                </a:pPr>
                <a:r>
                  <a:rPr lang="en-US" sz="1400" b="1" dirty="0">
                    <a:solidFill>
                      <a:schemeClr val="accent4">
                        <a:lumMod val="75000"/>
                      </a:schemeClr>
                    </a:solidFill>
                  </a:rPr>
                  <a:t>Random Forests</a:t>
                </a:r>
              </a:p>
              <a:p>
                <a:pPr marL="285750" indent="-285750">
                  <a:buFont typeface="Arial" panose="020B0604020202020204" pitchFamily="34" charset="0"/>
                  <a:buChar char="•"/>
                </a:pPr>
                <a:endParaRPr lang="en-US" sz="1400" b="1" dirty="0"/>
              </a:p>
              <a:p>
                <a:pPr marL="285750" indent="-285750">
                  <a:buFont typeface="Arial" panose="020B0604020202020204" pitchFamily="34" charset="0"/>
                  <a:buChar char="•"/>
                </a:pPr>
                <a:endParaRPr lang="en-US" sz="1400" b="1" dirty="0"/>
              </a:p>
              <a:p>
                <a:endParaRPr lang="en-US" sz="1400" b="1" dirty="0"/>
              </a:p>
              <a:p>
                <a:endParaRPr lang="en-US" sz="1400" b="1" dirty="0"/>
              </a:p>
            </p:txBody>
          </p:sp>
          <p:grpSp>
            <p:nvGrpSpPr>
              <p:cNvPr id="65" name="Group 64">
                <a:extLst>
                  <a:ext uri="{FF2B5EF4-FFF2-40B4-BE49-F238E27FC236}">
                    <a16:creationId xmlns:a16="http://schemas.microsoft.com/office/drawing/2014/main" id="{8E15CA24-D495-0A4B-A571-58C233E821FE}"/>
                  </a:ext>
                </a:extLst>
              </p:cNvPr>
              <p:cNvGrpSpPr/>
              <p:nvPr/>
            </p:nvGrpSpPr>
            <p:grpSpPr>
              <a:xfrm>
                <a:off x="430926" y="3391082"/>
                <a:ext cx="5716297" cy="2482220"/>
                <a:chOff x="430926" y="3726025"/>
                <a:chExt cx="5716297" cy="2482220"/>
              </a:xfrm>
            </p:grpSpPr>
            <p:sp>
              <p:nvSpPr>
                <p:cNvPr id="59" name="Rectangle 58">
                  <a:extLst>
                    <a:ext uri="{FF2B5EF4-FFF2-40B4-BE49-F238E27FC236}">
                      <a16:creationId xmlns:a16="http://schemas.microsoft.com/office/drawing/2014/main" id="{18428E12-BA97-9343-9253-A1FC6E4FA196}"/>
                    </a:ext>
                  </a:extLst>
                </p:cNvPr>
                <p:cNvSpPr/>
                <p:nvPr/>
              </p:nvSpPr>
              <p:spPr>
                <a:xfrm>
                  <a:off x="430926" y="3726025"/>
                  <a:ext cx="5716297" cy="2482220"/>
                </a:xfrm>
                <a:prstGeom prst="rect">
                  <a:avLst/>
                </a:prstGeom>
                <a:ln>
                  <a:noFill/>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r>
                    <a:rPr lang="en-US" sz="1400" b="1" dirty="0"/>
                    <a:t>Initial Design of Classifier </a:t>
                  </a:r>
                </a:p>
                <a:p>
                  <a:endParaRPr lang="en-US" sz="800" dirty="0"/>
                </a:p>
                <a:p>
                  <a:pPr marL="285750" indent="-285750">
                    <a:buFont typeface="Arial" panose="020B0604020202020204" pitchFamily="34" charset="0"/>
                    <a:buChar char="•"/>
                  </a:pPr>
                  <a:r>
                    <a:rPr lang="en-US" sz="1400" dirty="0"/>
                    <a:t>1D-Convolution (16 kernels, width 3)</a:t>
                  </a:r>
                </a:p>
                <a:p>
                  <a:pPr marL="285750" indent="-285750">
                    <a:buFont typeface="Arial" panose="020B0604020202020204" pitchFamily="34" charset="0"/>
                    <a:buChar char="•"/>
                  </a:pPr>
                  <a:r>
                    <a:rPr lang="en-US" sz="1400" dirty="0"/>
                    <a:t>1D-Max Pooling (kernel width 2)</a:t>
                  </a:r>
                </a:p>
                <a:p>
                  <a:pPr marL="285750" indent="-285750">
                    <a:buFont typeface="Arial" panose="020B0604020202020204" pitchFamily="34" charset="0"/>
                    <a:buChar char="•"/>
                  </a:pPr>
                  <a:r>
                    <a:rPr lang="en-US" sz="1400" dirty="0"/>
                    <a:t>1D-Convolution (32 kernels, width 4)</a:t>
                  </a:r>
                </a:p>
                <a:p>
                  <a:pPr marL="285750" indent="-285750">
                    <a:buFont typeface="Arial" panose="020B0604020202020204" pitchFamily="34" charset="0"/>
                    <a:buChar char="•"/>
                  </a:pPr>
                  <a:r>
                    <a:rPr lang="en-US" sz="1400" dirty="0"/>
                    <a:t>1D-Max Pooling (kernel width 2)</a:t>
                  </a:r>
                </a:p>
                <a:p>
                  <a:pPr marL="285750" indent="-285750">
                    <a:buFont typeface="Arial" panose="020B0604020202020204" pitchFamily="34" charset="0"/>
                    <a:buChar char="•"/>
                  </a:pPr>
                  <a:r>
                    <a:rPr lang="en-US" sz="1400" dirty="0"/>
                    <a:t>Fully Connected Layer (256 hidden neurons)</a:t>
                  </a:r>
                </a:p>
                <a:p>
                  <a:pPr marL="285750" indent="-285750">
                    <a:buFont typeface="Arial" panose="020B0604020202020204" pitchFamily="34" charset="0"/>
                    <a:buChar char="•"/>
                  </a:pPr>
                  <a:r>
                    <a:rPr lang="en-US" sz="1400" dirty="0" err="1"/>
                    <a:t>ReLU</a:t>
                  </a:r>
                  <a:r>
                    <a:rPr lang="en-US" sz="1400" dirty="0"/>
                    <a:t> (non-linear activation)</a:t>
                  </a:r>
                </a:p>
                <a:p>
                  <a:pPr marL="285750" indent="-285750">
                    <a:buFont typeface="Arial" panose="020B0604020202020204" pitchFamily="34" charset="0"/>
                    <a:buChar char="•"/>
                  </a:pPr>
                  <a:r>
                    <a:rPr lang="en-US" sz="1400" dirty="0"/>
                    <a:t>Fully Connected Layer (3 output neurons, one for each class)</a:t>
                  </a:r>
                </a:p>
                <a:p>
                  <a:pPr marL="285750" indent="-285750">
                    <a:buFont typeface="Arial" panose="020B0604020202020204" pitchFamily="34" charset="0"/>
                    <a:buChar char="•"/>
                  </a:pPr>
                  <a:r>
                    <a:rPr lang="en-US" sz="1400" dirty="0" err="1"/>
                    <a:t>Softmax</a:t>
                  </a:r>
                  <a:r>
                    <a:rPr lang="en-US" sz="1400" dirty="0"/>
                    <a:t> (probability distribution over the 3 classes).</a:t>
                  </a:r>
                </a:p>
              </p:txBody>
            </p:sp>
            <p:pic>
              <p:nvPicPr>
                <p:cNvPr id="61" name="Picture 60">
                  <a:extLst>
                    <a:ext uri="{FF2B5EF4-FFF2-40B4-BE49-F238E27FC236}">
                      <a16:creationId xmlns:a16="http://schemas.microsoft.com/office/drawing/2014/main" id="{83359257-BB86-B44B-B41E-C09875104E7B}"/>
                    </a:ext>
                  </a:extLst>
                </p:cNvPr>
                <p:cNvPicPr>
                  <a:picLocks noChangeAspect="1"/>
                </p:cNvPicPr>
                <p:nvPr/>
              </p:nvPicPr>
              <p:blipFill>
                <a:blip r:embed="rId4"/>
                <a:stretch>
                  <a:fillRect/>
                </a:stretch>
              </p:blipFill>
              <p:spPr>
                <a:xfrm>
                  <a:off x="4470790" y="3811017"/>
                  <a:ext cx="1557828" cy="1557828"/>
                </a:xfrm>
                <a:prstGeom prst="rect">
                  <a:avLst/>
                </a:prstGeom>
              </p:spPr>
            </p:pic>
          </p:grpSp>
          <p:sp>
            <p:nvSpPr>
              <p:cNvPr id="72" name="TextBox 71">
                <a:extLst>
                  <a:ext uri="{FF2B5EF4-FFF2-40B4-BE49-F238E27FC236}">
                    <a16:creationId xmlns:a16="http://schemas.microsoft.com/office/drawing/2014/main" id="{09C92C22-8DB4-2049-AF46-7BE72EEB5EFF}"/>
                  </a:ext>
                </a:extLst>
              </p:cNvPr>
              <p:cNvSpPr txBox="1"/>
              <p:nvPr/>
            </p:nvSpPr>
            <p:spPr>
              <a:xfrm>
                <a:off x="7912003" y="5191084"/>
                <a:ext cx="2283030" cy="657430"/>
              </a:xfrm>
              <a:prstGeom prst="rect">
                <a:avLst/>
              </a:prstGeom>
              <a:noFill/>
            </p:spPr>
            <p:txBody>
              <a:bodyPr wrap="square" rtlCol="0">
                <a:noAutofit/>
              </a:bodyPr>
              <a:lstStyle/>
              <a:p>
                <a:pPr>
                  <a:lnSpc>
                    <a:spcPct val="90000"/>
                  </a:lnSpc>
                </a:pPr>
                <a:r>
                  <a:rPr lang="en-US" sz="1400" b="1" dirty="0">
                    <a:solidFill>
                      <a:schemeClr val="accent4">
                        <a:lumMod val="75000"/>
                      </a:schemeClr>
                    </a:solidFill>
                    <a:latin typeface="+mn-lt"/>
                  </a:rPr>
                  <a:t>Best performance </a:t>
                </a:r>
              </a:p>
              <a:p>
                <a:pPr>
                  <a:lnSpc>
                    <a:spcPct val="90000"/>
                  </a:lnSpc>
                </a:pPr>
                <a:r>
                  <a:rPr lang="en-US" sz="1400" b="1" dirty="0">
                    <a:solidFill>
                      <a:schemeClr val="accent4">
                        <a:lumMod val="75000"/>
                      </a:schemeClr>
                    </a:solidFill>
                    <a:latin typeface="+mn-lt"/>
                  </a:rPr>
                  <a:t>(about 90% accuracy with cubic symmetry)</a:t>
                </a:r>
              </a:p>
            </p:txBody>
          </p:sp>
          <p:pic>
            <p:nvPicPr>
              <p:cNvPr id="73" name="Picture 72">
                <a:extLst>
                  <a:ext uri="{FF2B5EF4-FFF2-40B4-BE49-F238E27FC236}">
                    <a16:creationId xmlns:a16="http://schemas.microsoft.com/office/drawing/2014/main" id="{6694C79F-8D6D-B044-901A-CE2F3A50674A}"/>
                  </a:ext>
                </a:extLst>
              </p:cNvPr>
              <p:cNvPicPr>
                <a:picLocks noChangeAspect="1"/>
              </p:cNvPicPr>
              <p:nvPr/>
            </p:nvPicPr>
            <p:blipFill rotWithShape="1">
              <a:blip r:embed="rId5"/>
              <a:srcRect r="7543" b="14418"/>
              <a:stretch/>
            </p:blipFill>
            <p:spPr>
              <a:xfrm>
                <a:off x="6496975" y="5306157"/>
                <a:ext cx="1334184" cy="1400013"/>
              </a:xfrm>
              <a:prstGeom prst="rect">
                <a:avLst/>
              </a:prstGeom>
              <a:ln>
                <a:solidFill>
                  <a:schemeClr val="tx1"/>
                </a:solidFill>
              </a:ln>
            </p:spPr>
          </p:pic>
          <p:sp>
            <p:nvSpPr>
              <p:cNvPr id="74" name="Bent-Up Arrow 73">
                <a:extLst>
                  <a:ext uri="{FF2B5EF4-FFF2-40B4-BE49-F238E27FC236}">
                    <a16:creationId xmlns:a16="http://schemas.microsoft.com/office/drawing/2014/main" id="{31F26787-5D17-6A4D-B86B-30ADBA28CA6B}"/>
                  </a:ext>
                </a:extLst>
              </p:cNvPr>
              <p:cNvSpPr/>
              <p:nvPr/>
            </p:nvSpPr>
            <p:spPr>
              <a:xfrm>
                <a:off x="7912003" y="5980979"/>
                <a:ext cx="3533763" cy="650598"/>
              </a:xfrm>
              <a:prstGeom prst="bentUpArrow">
                <a:avLst>
                  <a:gd name="adj1" fmla="val 13391"/>
                  <a:gd name="adj2" fmla="val 13550"/>
                  <a:gd name="adj3" fmla="val 23897"/>
                </a:avLst>
              </a:prstGeom>
              <a:solidFill>
                <a:srgbClr val="7030A0"/>
              </a:solidFill>
              <a:ln w="19050">
                <a:solidFill>
                  <a:srgbClr val="7030A0"/>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dirty="0">
                  <a:solidFill>
                    <a:schemeClr val="tx1"/>
                  </a:solidFill>
                </a:endParaRPr>
              </a:p>
            </p:txBody>
          </p:sp>
          <p:sp>
            <p:nvSpPr>
              <p:cNvPr id="75" name="TextBox 74">
                <a:extLst>
                  <a:ext uri="{FF2B5EF4-FFF2-40B4-BE49-F238E27FC236}">
                    <a16:creationId xmlns:a16="http://schemas.microsoft.com/office/drawing/2014/main" id="{7AB4A775-E0A0-594D-A97C-3E8FEBBA8363}"/>
                  </a:ext>
                </a:extLst>
              </p:cNvPr>
              <p:cNvSpPr txBox="1"/>
              <p:nvPr/>
            </p:nvSpPr>
            <p:spPr>
              <a:xfrm>
                <a:off x="8061435" y="5894374"/>
                <a:ext cx="3206438" cy="543195"/>
              </a:xfrm>
              <a:prstGeom prst="rect">
                <a:avLst/>
              </a:prstGeom>
              <a:noFill/>
            </p:spPr>
            <p:txBody>
              <a:bodyPr wrap="square" rtlCol="0">
                <a:noAutofit/>
              </a:bodyPr>
              <a:lstStyle/>
              <a:p>
                <a:pPr algn="r">
                  <a:lnSpc>
                    <a:spcPct val="90000"/>
                  </a:lnSpc>
                </a:pPr>
                <a:r>
                  <a:rPr lang="en-US" sz="1400" b="1" dirty="0">
                    <a:solidFill>
                      <a:srgbClr val="7030A0"/>
                    </a:solidFill>
                    <a:latin typeface="+mn-lt"/>
                  </a:rPr>
                  <a:t>Models were tested against annotated experimental data from the NOMAD diffractometer in SNS </a:t>
                </a:r>
              </a:p>
            </p:txBody>
          </p:sp>
        </p:grpSp>
        <p:sp>
          <p:nvSpPr>
            <p:cNvPr id="50" name="Bent-Up Arrow 49">
              <a:extLst>
                <a:ext uri="{FF2B5EF4-FFF2-40B4-BE49-F238E27FC236}">
                  <a16:creationId xmlns:a16="http://schemas.microsoft.com/office/drawing/2014/main" id="{E5082897-4BFF-9B4C-A897-141A20AC053B}"/>
                </a:ext>
              </a:extLst>
            </p:cNvPr>
            <p:cNvSpPr/>
            <p:nvPr/>
          </p:nvSpPr>
          <p:spPr>
            <a:xfrm rot="5400000">
              <a:off x="8816060" y="3813687"/>
              <a:ext cx="316017" cy="2060027"/>
            </a:xfrm>
            <a:prstGeom prst="bentUpArrow">
              <a:avLst>
                <a:gd name="adj1" fmla="val 25000"/>
                <a:gd name="adj2" fmla="val 34524"/>
                <a:gd name="adj3" fmla="val 41667"/>
              </a:avLst>
            </a:prstGeom>
            <a:solidFill>
              <a:schemeClr val="accent4">
                <a:lumMod val="75000"/>
              </a:schemeClr>
            </a:solidFill>
            <a:ln w="19050">
              <a:solidFill>
                <a:schemeClr val="accent4">
                  <a:lumMod val="75000"/>
                </a:schemeClr>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dirty="0">
                <a:solidFill>
                  <a:schemeClr val="tx1"/>
                </a:solidFill>
              </a:endParaRPr>
            </a:p>
          </p:txBody>
        </p:sp>
      </p:grpSp>
      <p:pic>
        <p:nvPicPr>
          <p:cNvPr id="70" name="Picture 69">
            <a:extLst>
              <a:ext uri="{FF2B5EF4-FFF2-40B4-BE49-F238E27FC236}">
                <a16:creationId xmlns:a16="http://schemas.microsoft.com/office/drawing/2014/main" id="{05331590-CBB3-CD4C-834F-D4CB601DFDCE}"/>
              </a:ext>
            </a:extLst>
          </p:cNvPr>
          <p:cNvPicPr>
            <a:picLocks noChangeAspect="1"/>
          </p:cNvPicPr>
          <p:nvPr/>
        </p:nvPicPr>
        <p:blipFill>
          <a:blip r:embed="rId6"/>
          <a:stretch>
            <a:fillRect/>
          </a:stretch>
        </p:blipFill>
        <p:spPr>
          <a:xfrm>
            <a:off x="9896718" y="4340771"/>
            <a:ext cx="2058541" cy="1315421"/>
          </a:xfrm>
          <a:prstGeom prst="rect">
            <a:avLst/>
          </a:prstGeom>
        </p:spPr>
      </p:pic>
    </p:spTree>
    <p:extLst>
      <p:ext uri="{BB962C8B-B14F-4D97-AF65-F5344CB8AC3E}">
        <p14:creationId xmlns:p14="http://schemas.microsoft.com/office/powerpoint/2010/main" val="1881820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B8D1AA7-5F27-9248-A309-02DFE728F5CA}"/>
              </a:ext>
            </a:extLst>
          </p:cNvPr>
          <p:cNvSpPr>
            <a:spLocks noGrp="1"/>
          </p:cNvSpPr>
          <p:nvPr>
            <p:ph type="title"/>
          </p:nvPr>
        </p:nvSpPr>
        <p:spPr>
          <a:xfrm>
            <a:off x="137136" y="194539"/>
            <a:ext cx="2910864" cy="497089"/>
          </a:xfrm>
        </p:spPr>
        <p:txBody>
          <a:bodyPr/>
          <a:lstStyle/>
          <a:p>
            <a:r>
              <a:rPr lang="en-US" dirty="0"/>
              <a:t>Next Steps</a:t>
            </a:r>
          </a:p>
        </p:txBody>
      </p:sp>
      <p:graphicFrame>
        <p:nvGraphicFramePr>
          <p:cNvPr id="8" name="Table 7">
            <a:extLst>
              <a:ext uri="{FF2B5EF4-FFF2-40B4-BE49-F238E27FC236}">
                <a16:creationId xmlns:a16="http://schemas.microsoft.com/office/drawing/2014/main" id="{EC923ACE-A447-B140-974B-F646D809B51D}"/>
              </a:ext>
            </a:extLst>
          </p:cNvPr>
          <p:cNvGraphicFramePr>
            <a:graphicFrameLocks noGrp="1"/>
          </p:cNvGraphicFramePr>
          <p:nvPr/>
        </p:nvGraphicFramePr>
        <p:xfrm>
          <a:off x="290784" y="803749"/>
          <a:ext cx="9697545" cy="3298778"/>
        </p:xfrm>
        <a:graphic>
          <a:graphicData uri="http://schemas.openxmlformats.org/drawingml/2006/table">
            <a:tbl>
              <a:tblPr firstRow="1" bandRow="1">
                <a:tableStyleId>{D27102A9-8310-4765-A935-A1911B00CA55}</a:tableStyleId>
              </a:tblPr>
              <a:tblGrid>
                <a:gridCol w="2389354">
                  <a:extLst>
                    <a:ext uri="{9D8B030D-6E8A-4147-A177-3AD203B41FA5}">
                      <a16:colId xmlns:a16="http://schemas.microsoft.com/office/drawing/2014/main" val="3102568765"/>
                    </a:ext>
                  </a:extLst>
                </a:gridCol>
                <a:gridCol w="3594538">
                  <a:extLst>
                    <a:ext uri="{9D8B030D-6E8A-4147-A177-3AD203B41FA5}">
                      <a16:colId xmlns:a16="http://schemas.microsoft.com/office/drawing/2014/main" val="2798572745"/>
                    </a:ext>
                  </a:extLst>
                </a:gridCol>
                <a:gridCol w="3713653">
                  <a:extLst>
                    <a:ext uri="{9D8B030D-6E8A-4147-A177-3AD203B41FA5}">
                      <a16:colId xmlns:a16="http://schemas.microsoft.com/office/drawing/2014/main" val="3456153859"/>
                    </a:ext>
                  </a:extLst>
                </a:gridCol>
              </a:tblGrid>
              <a:tr h="494618">
                <a:tc>
                  <a:txBody>
                    <a:bodyPr/>
                    <a:lstStyle/>
                    <a:p>
                      <a:pPr algn="l"/>
                      <a:r>
                        <a:rPr lang="en-US" sz="1400" dirty="0"/>
                        <a:t>TASK</a:t>
                      </a:r>
                      <a:endParaRPr lang="en-US" sz="1400" b="1" dirty="0"/>
                    </a:p>
                  </a:txBody>
                  <a:tcPr anchor="ctr"/>
                </a:tc>
                <a:tc>
                  <a:txBody>
                    <a:bodyPr/>
                    <a:lstStyle/>
                    <a:p>
                      <a:pPr algn="ctr"/>
                      <a:r>
                        <a:rPr lang="en-US" sz="1400" dirty="0"/>
                        <a:t>NOW</a:t>
                      </a:r>
                    </a:p>
                  </a:txBody>
                  <a:tcPr anchor="ctr"/>
                </a:tc>
                <a:tc>
                  <a:txBody>
                    <a:bodyPr/>
                    <a:lstStyle/>
                    <a:p>
                      <a:pPr algn="ctr"/>
                      <a:r>
                        <a:rPr lang="en-US" sz="1400" dirty="0"/>
                        <a:t>TARGET</a:t>
                      </a:r>
                    </a:p>
                  </a:txBody>
                  <a:tcPr anchor="ctr"/>
                </a:tc>
                <a:extLst>
                  <a:ext uri="{0D108BD9-81ED-4DB2-BD59-A6C34878D82A}">
                    <a16:rowId xmlns:a16="http://schemas.microsoft.com/office/drawing/2014/main" val="2287129162"/>
                  </a:ext>
                </a:extLst>
              </a:tr>
              <a:tr h="0">
                <a:tc>
                  <a:txBody>
                    <a:bodyPr/>
                    <a:lstStyle/>
                    <a:p>
                      <a:pPr algn="l"/>
                      <a:r>
                        <a:rPr lang="en-US" sz="1400" dirty="0"/>
                        <a:t>Training Data Generation</a:t>
                      </a:r>
                      <a:endParaRPr lang="en-US" sz="1400" b="1" dirty="0"/>
                    </a:p>
                  </a:txBody>
                  <a:tcPr anchor="ctr"/>
                </a:tc>
                <a:tc>
                  <a:txBody>
                    <a:bodyPr/>
                    <a:lstStyle/>
                    <a:p>
                      <a:pPr algn="l"/>
                      <a:r>
                        <a:rPr lang="en-US" sz="1400" dirty="0"/>
                        <a:t>Labelled examples of three crystallographic symmetry classes generated; partial parameter space sampled.</a:t>
                      </a:r>
                    </a:p>
                  </a:txBody>
                  <a:tcPr anchor="ctr"/>
                </a:tc>
                <a:tc>
                  <a:txBody>
                    <a:bodyPr/>
                    <a:lstStyle/>
                    <a:p>
                      <a:pPr algn="l"/>
                      <a:r>
                        <a:rPr lang="en-US" sz="1400" dirty="0"/>
                        <a:t>Generate labelled examples of seven crystallographic symmetry classes; sample complete parameter space.</a:t>
                      </a:r>
                    </a:p>
                  </a:txBody>
                  <a:tcPr anchor="ctr"/>
                </a:tc>
                <a:extLst>
                  <a:ext uri="{0D108BD9-81ED-4DB2-BD59-A6C34878D82A}">
                    <a16:rowId xmlns:a16="http://schemas.microsoft.com/office/drawing/2014/main" val="1379860792"/>
                  </a:ext>
                </a:extLst>
              </a:tr>
              <a:tr h="494618">
                <a:tc>
                  <a:txBody>
                    <a:bodyPr/>
                    <a:lstStyle/>
                    <a:p>
                      <a:pPr algn="l"/>
                      <a:r>
                        <a:rPr lang="en-US" sz="1400" dirty="0"/>
                        <a:t>Classifier Development</a:t>
                      </a:r>
                      <a:endParaRPr lang="en-US" sz="1400" b="1" dirty="0"/>
                    </a:p>
                  </a:txBody>
                  <a:tcPr anchor="ctr"/>
                </a:tc>
                <a:tc>
                  <a:txBody>
                    <a:bodyPr/>
                    <a:lstStyle/>
                    <a:p>
                      <a:pPr algn="l"/>
                      <a:r>
                        <a:rPr lang="en-US" sz="1400" dirty="0"/>
                        <a:t>Classifies three of seven symmetry classes.</a:t>
                      </a:r>
                    </a:p>
                  </a:txBody>
                  <a:tcPr anchor="ctr"/>
                </a:tc>
                <a:tc>
                  <a:txBody>
                    <a:bodyPr/>
                    <a:lstStyle/>
                    <a:p>
                      <a:pPr algn="l"/>
                      <a:r>
                        <a:rPr lang="en-US" sz="1400" dirty="0"/>
                        <a:t>Improve classifier to classify seven symmetry classes.</a:t>
                      </a:r>
                    </a:p>
                  </a:txBody>
                  <a:tcPr anchor="ctr"/>
                </a:tc>
                <a:extLst>
                  <a:ext uri="{0D108BD9-81ED-4DB2-BD59-A6C34878D82A}">
                    <a16:rowId xmlns:a16="http://schemas.microsoft.com/office/drawing/2014/main" val="3205418936"/>
                  </a:ext>
                </a:extLst>
              </a:tr>
              <a:tr h="494618">
                <a:tc>
                  <a:txBody>
                    <a:bodyPr/>
                    <a:lstStyle/>
                    <a:p>
                      <a:pPr algn="l"/>
                      <a:r>
                        <a:rPr lang="en-US" sz="1400" dirty="0"/>
                        <a:t>Regressor Development</a:t>
                      </a:r>
                      <a:endParaRPr lang="en-US" sz="1400" b="1" dirty="0"/>
                    </a:p>
                  </a:txBody>
                  <a:tcPr anchor="ctr"/>
                </a:tc>
                <a:tc>
                  <a:txBody>
                    <a:bodyPr/>
                    <a:lstStyle/>
                    <a:p>
                      <a:pPr algn="l"/>
                      <a:r>
                        <a:rPr lang="en-US" sz="1400" dirty="0"/>
                        <a:t>Shallow models with about 90% prediction accuracy.</a:t>
                      </a:r>
                    </a:p>
                  </a:txBody>
                  <a:tcPr anchor="ctr"/>
                </a:tc>
                <a:tc>
                  <a:txBody>
                    <a:bodyPr/>
                    <a:lstStyle/>
                    <a:p>
                      <a:pPr algn="l"/>
                      <a:r>
                        <a:rPr lang="en-US" sz="1400" dirty="0"/>
                        <a:t>Deep learning models with greater than 90% prediction accuracy.</a:t>
                      </a:r>
                    </a:p>
                  </a:txBody>
                  <a:tcPr anchor="ctr"/>
                </a:tc>
                <a:extLst>
                  <a:ext uri="{0D108BD9-81ED-4DB2-BD59-A6C34878D82A}">
                    <a16:rowId xmlns:a16="http://schemas.microsoft.com/office/drawing/2014/main" val="2341141558"/>
                  </a:ext>
                </a:extLst>
              </a:tr>
              <a:tr h="494618">
                <a:tc>
                  <a:txBody>
                    <a:bodyPr/>
                    <a:lstStyle/>
                    <a:p>
                      <a:pPr algn="l"/>
                      <a:r>
                        <a:rPr lang="en-US" sz="1400" dirty="0"/>
                        <a:t>Instrument Dependence</a:t>
                      </a:r>
                      <a:endParaRPr lang="en-US" sz="1400" b="1" dirty="0"/>
                    </a:p>
                  </a:txBody>
                  <a:tcPr anchor="ctr"/>
                </a:tc>
                <a:tc>
                  <a:txBody>
                    <a:bodyPr/>
                    <a:lstStyle/>
                    <a:p>
                      <a:pPr algn="l"/>
                      <a:r>
                        <a:rPr lang="en-US" sz="1400" dirty="0"/>
                        <a:t>Models are currently diffractometer specific (NOMAD, SNS).</a:t>
                      </a:r>
                    </a:p>
                  </a:txBody>
                  <a:tcPr anchor="ctr"/>
                </a:tc>
                <a:tc>
                  <a:txBody>
                    <a:bodyPr/>
                    <a:lstStyle/>
                    <a:p>
                      <a:pPr algn="l"/>
                      <a:r>
                        <a:rPr lang="en-US" sz="1400" dirty="0"/>
                        <a:t>Instrument-agnostic models (transfer learning).</a:t>
                      </a:r>
                    </a:p>
                  </a:txBody>
                  <a:tcPr anchor="ctr"/>
                </a:tc>
                <a:extLst>
                  <a:ext uri="{0D108BD9-81ED-4DB2-BD59-A6C34878D82A}">
                    <a16:rowId xmlns:a16="http://schemas.microsoft.com/office/drawing/2014/main" val="1446554854"/>
                  </a:ext>
                </a:extLst>
              </a:tr>
              <a:tr h="494618">
                <a:tc>
                  <a:txBody>
                    <a:bodyPr/>
                    <a:lstStyle/>
                    <a:p>
                      <a:pPr algn="l"/>
                      <a:r>
                        <a:rPr lang="en-US" sz="1400" dirty="0"/>
                        <a:t>Domain Dependence</a:t>
                      </a:r>
                      <a:endParaRPr lang="en-US" sz="1400" b="1" dirty="0"/>
                    </a:p>
                  </a:txBody>
                  <a:tcPr anchor="ctr"/>
                </a:tc>
                <a:tc>
                  <a:txBody>
                    <a:bodyPr/>
                    <a:lstStyle/>
                    <a:p>
                      <a:pPr algn="l"/>
                      <a:r>
                        <a:rPr lang="en-US" sz="1400" dirty="0"/>
                        <a:t>End-to-end ML pipeline is neutron scattering specific.</a:t>
                      </a:r>
                    </a:p>
                  </a:txBody>
                  <a:tcPr anchor="ctr"/>
                </a:tc>
                <a:tc>
                  <a:txBody>
                    <a:bodyPr/>
                    <a:lstStyle/>
                    <a:p>
                      <a:pPr algn="l"/>
                      <a:r>
                        <a:rPr lang="en-US" sz="1400" dirty="0"/>
                        <a:t>Generalize ML pipeline to include other domains. </a:t>
                      </a:r>
                    </a:p>
                  </a:txBody>
                  <a:tcPr anchor="ctr"/>
                </a:tc>
                <a:extLst>
                  <a:ext uri="{0D108BD9-81ED-4DB2-BD59-A6C34878D82A}">
                    <a16:rowId xmlns:a16="http://schemas.microsoft.com/office/drawing/2014/main" val="3362655895"/>
                  </a:ext>
                </a:extLst>
              </a:tr>
            </a:tbl>
          </a:graphicData>
        </a:graphic>
      </p:graphicFrame>
      <p:sp>
        <p:nvSpPr>
          <p:cNvPr id="10" name="Right Brace 9">
            <a:extLst>
              <a:ext uri="{FF2B5EF4-FFF2-40B4-BE49-F238E27FC236}">
                <a16:creationId xmlns:a16="http://schemas.microsoft.com/office/drawing/2014/main" id="{5F5E127E-948E-9140-9365-D758D624D82E}"/>
              </a:ext>
            </a:extLst>
          </p:cNvPr>
          <p:cNvSpPr/>
          <p:nvPr/>
        </p:nvSpPr>
        <p:spPr>
          <a:xfrm>
            <a:off x="10019859" y="1303283"/>
            <a:ext cx="310055" cy="1765738"/>
          </a:xfrm>
          <a:prstGeom prst="rightBrace">
            <a:avLst>
              <a:gd name="adj1" fmla="val 40833"/>
              <a:gd name="adj2" fmla="val 51785"/>
            </a:avLst>
          </a:prstGeom>
          <a:ln w="28575">
            <a:solidFill>
              <a:schemeClr val="accent2"/>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73151D66-5485-B449-8810-C7D61E84A406}"/>
                  </a:ext>
                </a:extLst>
              </p:cNvPr>
              <p:cNvSpPr/>
              <p:nvPr/>
            </p:nvSpPr>
            <p:spPr>
              <a:xfrm>
                <a:off x="10392973" y="324821"/>
                <a:ext cx="1714943" cy="3840480"/>
              </a:xfrm>
              <a:prstGeom prst="rect">
                <a:avLst/>
              </a:prstGeom>
              <a:solidFill>
                <a:schemeClr val="accent2">
                  <a:lumMod val="40000"/>
                  <a:lumOff val="60000"/>
                </a:schemeClr>
              </a:solidFill>
              <a:ln>
                <a:noFill/>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ctr">
                  <a:lnSpc>
                    <a:spcPct val="90000"/>
                  </a:lnSpc>
                </a:pPr>
                <a:r>
                  <a:rPr lang="en-US" sz="1400" dirty="0">
                    <a:solidFill>
                      <a:schemeClr val="tx1"/>
                    </a:solidFill>
                  </a:rPr>
                  <a:t>Estimated training data size to sample complete parameter space </a:t>
                </a:r>
                <a14:m>
                  <m:oMath xmlns:m="http://schemas.openxmlformats.org/officeDocument/2006/math">
                    <m:r>
                      <a:rPr lang="en-US" sz="1400" i="1" smtClean="0">
                        <a:solidFill>
                          <a:schemeClr val="tx1"/>
                        </a:solidFill>
                        <a:latin typeface="Cambria Math" panose="02040503050406030204" pitchFamily="18" charset="0"/>
                        <a:ea typeface="Cambria Math" panose="02040503050406030204" pitchFamily="18" charset="0"/>
                      </a:rPr>
                      <m:t>~</m:t>
                    </m:r>
                  </m:oMath>
                </a14:m>
                <a:r>
                  <a:rPr lang="en-US" sz="1400" dirty="0">
                    <a:solidFill>
                      <a:schemeClr val="tx1"/>
                    </a:solidFill>
                  </a:rPr>
                  <a:t> 4</a:t>
                </a:r>
                <a14:m>
                  <m:oMath xmlns:m="http://schemas.openxmlformats.org/officeDocument/2006/math">
                    <m:r>
                      <a:rPr lang="en-US" sz="1400" b="0" i="1" dirty="0" smtClean="0">
                        <a:solidFill>
                          <a:schemeClr val="tx1"/>
                        </a:solidFill>
                        <a:latin typeface="Cambria Math" panose="02040503050406030204" pitchFamily="18" charset="0"/>
                      </a:rPr>
                      <m:t>×</m:t>
                    </m:r>
                  </m:oMath>
                </a14:m>
                <a:r>
                  <a:rPr lang="en-US" sz="1400" dirty="0">
                    <a:solidFill>
                      <a:schemeClr val="tx1"/>
                    </a:solidFill>
                  </a:rPr>
                  <a:t>10</a:t>
                </a:r>
                <a:r>
                  <a:rPr lang="en-US" sz="1400" baseline="30000" dirty="0">
                    <a:solidFill>
                      <a:schemeClr val="tx1"/>
                    </a:solidFill>
                  </a:rPr>
                  <a:t>8</a:t>
                </a:r>
                <a:r>
                  <a:rPr lang="en-US" sz="1400" dirty="0">
                    <a:solidFill>
                      <a:schemeClr val="tx1"/>
                    </a:solidFill>
                  </a:rPr>
                  <a:t> labelled samples.</a:t>
                </a:r>
              </a:p>
              <a:p>
                <a:pPr algn="ctr">
                  <a:lnSpc>
                    <a:spcPct val="90000"/>
                  </a:lnSpc>
                </a:pPr>
                <a:endParaRPr lang="en-US" sz="1400" dirty="0">
                  <a:solidFill>
                    <a:schemeClr val="tx1"/>
                  </a:solidFill>
                </a:endParaRPr>
              </a:p>
              <a:p>
                <a:pPr algn="ctr">
                  <a:lnSpc>
                    <a:spcPct val="90000"/>
                  </a:lnSpc>
                </a:pPr>
                <a:r>
                  <a:rPr lang="en-US" sz="1400" dirty="0">
                    <a:solidFill>
                      <a:schemeClr val="tx1"/>
                    </a:solidFill>
                  </a:rPr>
                  <a:t>Data generation and training deep ML models will require extreme-scale resources.</a:t>
                </a:r>
                <a:endParaRPr lang="en-US" sz="1400" baseline="30000" dirty="0">
                  <a:solidFill>
                    <a:schemeClr val="tx1"/>
                  </a:solidFill>
                </a:endParaRPr>
              </a:p>
            </p:txBody>
          </p:sp>
        </mc:Choice>
        <mc:Fallback xmlns="">
          <p:sp>
            <p:nvSpPr>
              <p:cNvPr id="15" name="Rectangle 14">
                <a:extLst>
                  <a:ext uri="{FF2B5EF4-FFF2-40B4-BE49-F238E27FC236}">
                    <a16:creationId xmlns:a16="http://schemas.microsoft.com/office/drawing/2014/main" id="{73151D66-5485-B449-8810-C7D61E84A406}"/>
                  </a:ext>
                </a:extLst>
              </p:cNvPr>
              <p:cNvSpPr>
                <a:spLocks noRot="1" noChangeAspect="1" noMove="1" noResize="1" noEditPoints="1" noAdjustHandles="1" noChangeArrowheads="1" noChangeShapeType="1" noTextEdit="1"/>
              </p:cNvSpPr>
              <p:nvPr/>
            </p:nvSpPr>
            <p:spPr>
              <a:xfrm>
                <a:off x="10392973" y="324821"/>
                <a:ext cx="1714943" cy="3840480"/>
              </a:xfrm>
              <a:prstGeom prst="rect">
                <a:avLst/>
              </a:prstGeom>
              <a:blipFill>
                <a:blip r:embed="rId3"/>
                <a:stretch>
                  <a:fillRect/>
                </a:stretch>
              </a:blipFill>
              <a:ln>
                <a:noFill/>
              </a:ln>
            </p:spPr>
            <p:txBody>
              <a:bodyPr/>
              <a:lstStyle/>
              <a:p>
                <a:r>
                  <a:rPr lang="en-US">
                    <a:noFill/>
                  </a:rPr>
                  <a:t> </a:t>
                </a:r>
              </a:p>
            </p:txBody>
          </p:sp>
        </mc:Fallback>
      </mc:AlternateContent>
      <p:sp>
        <p:nvSpPr>
          <p:cNvPr id="16" name="Bent-Up Arrow 15">
            <a:extLst>
              <a:ext uri="{FF2B5EF4-FFF2-40B4-BE49-F238E27FC236}">
                <a16:creationId xmlns:a16="http://schemas.microsoft.com/office/drawing/2014/main" id="{E6EEF00C-29CA-7C4D-B83B-8535A990989D}"/>
              </a:ext>
            </a:extLst>
          </p:cNvPr>
          <p:cNvSpPr/>
          <p:nvPr/>
        </p:nvSpPr>
        <p:spPr>
          <a:xfrm rot="5400000">
            <a:off x="659510" y="4469261"/>
            <a:ext cx="1414167" cy="451945"/>
          </a:xfrm>
          <a:prstGeom prst="bentUpArrow">
            <a:avLst/>
          </a:prstGeom>
          <a:solidFill>
            <a:schemeClr val="accent3">
              <a:lumMod val="40000"/>
              <a:lumOff val="60000"/>
            </a:schemeClr>
          </a:solidFill>
          <a:ln w="9525">
            <a:solidFill>
              <a:schemeClr val="accent3">
                <a:lumMod val="75000"/>
              </a:schemeClr>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dirty="0">
              <a:solidFill>
                <a:schemeClr val="tx1"/>
              </a:solidFill>
            </a:endParaRPr>
          </a:p>
        </p:txBody>
      </p:sp>
      <p:sp>
        <p:nvSpPr>
          <p:cNvPr id="17" name="Rectangle 16">
            <a:extLst>
              <a:ext uri="{FF2B5EF4-FFF2-40B4-BE49-F238E27FC236}">
                <a16:creationId xmlns:a16="http://schemas.microsoft.com/office/drawing/2014/main" id="{324082E5-B677-5144-BE8C-24050057213E}"/>
              </a:ext>
            </a:extLst>
          </p:cNvPr>
          <p:cNvSpPr/>
          <p:nvPr/>
        </p:nvSpPr>
        <p:spPr>
          <a:xfrm>
            <a:off x="1676397" y="4370276"/>
            <a:ext cx="3799492" cy="1857967"/>
          </a:xfrm>
          <a:prstGeom prst="rect">
            <a:avLst/>
          </a:prstGeom>
          <a:solidFill>
            <a:schemeClr val="accent3">
              <a:lumMod val="40000"/>
              <a:lumOff val="60000"/>
            </a:schemeClr>
          </a:solidFill>
          <a:ln>
            <a:noFill/>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nSpc>
                <a:spcPct val="90000"/>
              </a:lnSpc>
            </a:pPr>
            <a:r>
              <a:rPr lang="en-US" sz="1400" dirty="0">
                <a:solidFill>
                  <a:schemeClr val="tx1"/>
                </a:solidFill>
              </a:rPr>
              <a:t>The pipeline will be generalized to include inverse problems in other domains, for example:</a:t>
            </a:r>
          </a:p>
          <a:p>
            <a:pPr marL="285750" indent="-285750">
              <a:lnSpc>
                <a:spcPct val="90000"/>
              </a:lnSpc>
              <a:buFont typeface="Wingdings" pitchFamily="2" charset="2"/>
              <a:buChar char="§"/>
            </a:pPr>
            <a:r>
              <a:rPr lang="en-US" sz="1400" dirty="0">
                <a:solidFill>
                  <a:schemeClr val="tx1"/>
                </a:solidFill>
              </a:rPr>
              <a:t>Predictions of plasma equilibria configurations in tokamaks and stellarators based on measured diagnostics.   </a:t>
            </a:r>
          </a:p>
          <a:p>
            <a:pPr marL="285750" indent="-285750">
              <a:lnSpc>
                <a:spcPct val="90000"/>
              </a:lnSpc>
              <a:buFont typeface="Wingdings" pitchFamily="2" charset="2"/>
              <a:buChar char="§"/>
            </a:pPr>
            <a:r>
              <a:rPr lang="en-US" sz="1400" dirty="0">
                <a:solidFill>
                  <a:schemeClr val="tx1"/>
                </a:solidFill>
              </a:rPr>
              <a:t>Structure prediction from X-ray crystallography data.</a:t>
            </a:r>
          </a:p>
        </p:txBody>
      </p:sp>
      <p:grpSp>
        <p:nvGrpSpPr>
          <p:cNvPr id="21" name="Group 20">
            <a:extLst>
              <a:ext uri="{FF2B5EF4-FFF2-40B4-BE49-F238E27FC236}">
                <a16:creationId xmlns:a16="http://schemas.microsoft.com/office/drawing/2014/main" id="{442702F1-67A1-AC45-8C23-CE66D105F33E}"/>
              </a:ext>
            </a:extLst>
          </p:cNvPr>
          <p:cNvGrpSpPr/>
          <p:nvPr/>
        </p:nvGrpSpPr>
        <p:grpSpPr>
          <a:xfrm>
            <a:off x="6038199" y="4370276"/>
            <a:ext cx="5023944" cy="2442527"/>
            <a:chOff x="6332487" y="4349256"/>
            <a:chExt cx="5023944" cy="2442527"/>
          </a:xfrm>
        </p:grpSpPr>
        <p:sp>
          <p:nvSpPr>
            <p:cNvPr id="20" name="TextBox 19">
              <a:extLst>
                <a:ext uri="{FF2B5EF4-FFF2-40B4-BE49-F238E27FC236}">
                  <a16:creationId xmlns:a16="http://schemas.microsoft.com/office/drawing/2014/main" id="{E5B46417-9ADD-324C-8D35-978A427782F2}"/>
                </a:ext>
              </a:extLst>
            </p:cNvPr>
            <p:cNvSpPr txBox="1"/>
            <p:nvPr/>
          </p:nvSpPr>
          <p:spPr>
            <a:xfrm>
              <a:off x="6332487" y="4349256"/>
              <a:ext cx="5023944" cy="2286000"/>
            </a:xfrm>
            <a:prstGeom prst="rect">
              <a:avLst/>
            </a:prstGeom>
            <a:noFill/>
            <a:ln w="25400">
              <a:solidFill>
                <a:srgbClr val="0070C0"/>
              </a:solidFill>
            </a:ln>
          </p:spPr>
          <p:txBody>
            <a:bodyPr wrap="square" rtlCol="0">
              <a:noAutofit/>
            </a:bodyPr>
            <a:lstStyle/>
            <a:p>
              <a:pPr algn="ctr">
                <a:lnSpc>
                  <a:spcPct val="90000"/>
                </a:lnSpc>
              </a:pPr>
              <a:r>
                <a:rPr lang="en-US" sz="1600" b="1" dirty="0">
                  <a:solidFill>
                    <a:schemeClr val="accent3">
                      <a:lumMod val="50000"/>
                    </a:schemeClr>
                  </a:solidFill>
                  <a:latin typeface="+mn-lt"/>
                </a:rPr>
                <a:t>Potential Partnerships with Other ECP Projects</a:t>
              </a:r>
            </a:p>
          </p:txBody>
        </p:sp>
        <p:graphicFrame>
          <p:nvGraphicFramePr>
            <p:cNvPr id="19" name="Diagram 18">
              <a:extLst>
                <a:ext uri="{FF2B5EF4-FFF2-40B4-BE49-F238E27FC236}">
                  <a16:creationId xmlns:a16="http://schemas.microsoft.com/office/drawing/2014/main" id="{B99671DB-2C56-E146-AF4E-F79C87C9F3AF}"/>
                </a:ext>
              </a:extLst>
            </p:cNvPr>
            <p:cNvGraphicFramePr/>
            <p:nvPr/>
          </p:nvGraphicFramePr>
          <p:xfrm>
            <a:off x="7161050" y="4490281"/>
            <a:ext cx="3344042" cy="23015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spTree>
    <p:extLst>
      <p:ext uri="{BB962C8B-B14F-4D97-AF65-F5344CB8AC3E}">
        <p14:creationId xmlns:p14="http://schemas.microsoft.com/office/powerpoint/2010/main" val="21215136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F3548-5206-A64C-8453-02E2D6BA75A9}"/>
              </a:ext>
            </a:extLst>
          </p:cNvPr>
          <p:cNvSpPr>
            <a:spLocks noGrp="1"/>
          </p:cNvSpPr>
          <p:nvPr>
            <p:ph type="title"/>
          </p:nvPr>
        </p:nvSpPr>
        <p:spPr>
          <a:xfrm>
            <a:off x="346642" y="1352479"/>
            <a:ext cx="4101534" cy="923330"/>
          </a:xfrm>
        </p:spPr>
        <p:txBody>
          <a:bodyPr/>
          <a:lstStyle/>
          <a:p>
            <a:r>
              <a:rPr lang="en-US" dirty="0"/>
              <a:t>Principles of </a:t>
            </a:r>
            <a:br>
              <a:rPr lang="en-US" dirty="0"/>
            </a:br>
            <a:r>
              <a:rPr lang="en-US" dirty="0"/>
              <a:t>ExaLearn Software</a:t>
            </a:r>
          </a:p>
        </p:txBody>
      </p:sp>
    </p:spTree>
    <p:extLst>
      <p:ext uri="{BB962C8B-B14F-4D97-AF65-F5344CB8AC3E}">
        <p14:creationId xmlns:p14="http://schemas.microsoft.com/office/powerpoint/2010/main" val="26932927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CC36F-65BF-8447-98E0-52A9151AEF77}"/>
              </a:ext>
            </a:extLst>
          </p:cNvPr>
          <p:cNvSpPr>
            <a:spLocks noGrp="1"/>
          </p:cNvSpPr>
          <p:nvPr>
            <p:ph type="title"/>
          </p:nvPr>
        </p:nvSpPr>
        <p:spPr/>
        <p:txBody>
          <a:bodyPr/>
          <a:lstStyle/>
          <a:p>
            <a:r>
              <a:rPr lang="en-US" dirty="0"/>
              <a:t>ExaLearn Software v1.0: Coordinated Collection of Tools Employed by All Four ExaLearn Application Pillars</a:t>
            </a:r>
          </a:p>
        </p:txBody>
      </p:sp>
      <p:sp>
        <p:nvSpPr>
          <p:cNvPr id="5" name="Content Placeholder 4">
            <a:extLst>
              <a:ext uri="{FF2B5EF4-FFF2-40B4-BE49-F238E27FC236}">
                <a16:creationId xmlns:a16="http://schemas.microsoft.com/office/drawing/2014/main" id="{29943925-9DBF-614B-9CC0-FA6F715C1BB2}"/>
              </a:ext>
            </a:extLst>
          </p:cNvPr>
          <p:cNvSpPr>
            <a:spLocks noGrp="1"/>
          </p:cNvSpPr>
          <p:nvPr>
            <p:ph idx="1"/>
          </p:nvPr>
        </p:nvSpPr>
        <p:spPr/>
        <p:txBody>
          <a:bodyPr/>
          <a:lstStyle/>
          <a:p>
            <a:r>
              <a:rPr lang="en-US" dirty="0"/>
              <a:t>A credible collection for use within HPC centers that address the DOE’s unique infrastructure</a:t>
            </a:r>
          </a:p>
          <a:p>
            <a:pPr lvl="1"/>
            <a:r>
              <a:rPr lang="en-US" dirty="0"/>
              <a:t>Intended for expert users</a:t>
            </a:r>
          </a:p>
          <a:p>
            <a:pPr lvl="1"/>
            <a:r>
              <a:rPr lang="en-US" dirty="0"/>
              <a:t>Includes mechanisms for distributing data and for accessing models</a:t>
            </a:r>
          </a:p>
          <a:p>
            <a:r>
              <a:rPr lang="en-US" dirty="0"/>
              <a:t>Includes capabilities developed by the cross-cut teams for addressing learning at scale</a:t>
            </a:r>
          </a:p>
          <a:p>
            <a:pPr lvl="1"/>
            <a:r>
              <a:rPr lang="en-US" dirty="0"/>
              <a:t>For example: support for 3D-distributed convolutions</a:t>
            </a:r>
          </a:p>
          <a:p>
            <a:r>
              <a:rPr lang="en-US" dirty="0"/>
              <a:t>Use case:</a:t>
            </a:r>
          </a:p>
          <a:p>
            <a:pPr lvl="1"/>
            <a:r>
              <a:rPr lang="en-US" dirty="0"/>
              <a:t>What it is? ​Proof of concept for  surrogate or control use case</a:t>
            </a:r>
          </a:p>
          <a:p>
            <a:pPr lvl="1"/>
            <a:r>
              <a:rPr lang="en-US" dirty="0"/>
              <a:t>Who can use it? Multidiscipline teams who can see their problems through the lens of the application pillar</a:t>
            </a:r>
          </a:p>
          <a:p>
            <a:pPr lvl="1"/>
            <a:r>
              <a:rPr lang="en-US" dirty="0"/>
              <a:t>How challenging would it be for a new user? Variable based on degree of alignment with pillar  </a:t>
            </a:r>
          </a:p>
          <a:p>
            <a:pPr lvl="1"/>
            <a:r>
              <a:rPr lang="en-US" dirty="0"/>
              <a:t>What’s new? Scalable 3D convolution support, environment and framework for RL, online RL with scientific use case </a:t>
            </a:r>
          </a:p>
        </p:txBody>
      </p:sp>
    </p:spTree>
    <p:extLst>
      <p:ext uri="{BB962C8B-B14F-4D97-AF65-F5344CB8AC3E}">
        <p14:creationId xmlns:p14="http://schemas.microsoft.com/office/powerpoint/2010/main" val="3138606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44EDA-1037-B64D-A688-AD5E346EE204}"/>
              </a:ext>
            </a:extLst>
          </p:cNvPr>
          <p:cNvSpPr>
            <a:spLocks noGrp="1"/>
          </p:cNvSpPr>
          <p:nvPr>
            <p:ph type="title"/>
          </p:nvPr>
        </p:nvSpPr>
        <p:spPr/>
        <p:txBody>
          <a:bodyPr/>
          <a:lstStyle/>
          <a:p>
            <a:r>
              <a:rPr lang="en-US" dirty="0"/>
              <a:t>Overarching Goals for ExaLearn</a:t>
            </a:r>
          </a:p>
        </p:txBody>
      </p:sp>
      <p:sp>
        <p:nvSpPr>
          <p:cNvPr id="17" name="Content Placeholder 16">
            <a:extLst>
              <a:ext uri="{FF2B5EF4-FFF2-40B4-BE49-F238E27FC236}">
                <a16:creationId xmlns:a16="http://schemas.microsoft.com/office/drawing/2014/main" id="{E782CE96-1AD3-4B47-9257-1D585933ACFD}"/>
              </a:ext>
            </a:extLst>
          </p:cNvPr>
          <p:cNvSpPr>
            <a:spLocks noGrp="1"/>
          </p:cNvSpPr>
          <p:nvPr>
            <p:ph idx="1"/>
          </p:nvPr>
        </p:nvSpPr>
        <p:spPr/>
        <p:txBody>
          <a:bodyPr/>
          <a:lstStyle/>
          <a:p>
            <a:r>
              <a:rPr lang="en-US" dirty="0"/>
              <a:t>Provide exascale ML software for use by:</a:t>
            </a:r>
          </a:p>
          <a:p>
            <a:pPr lvl="1"/>
            <a:r>
              <a:rPr lang="en-US" dirty="0"/>
              <a:t>ECP Applications Projects</a:t>
            </a:r>
          </a:p>
          <a:p>
            <a:pPr lvl="1"/>
            <a:r>
              <a:rPr lang="en-US" dirty="0"/>
              <a:t>Other ECP Co-design Centers</a:t>
            </a:r>
          </a:p>
          <a:p>
            <a:pPr lvl="1"/>
            <a:r>
              <a:rPr lang="en-US" dirty="0"/>
              <a:t>DOE Experimental Facilities</a:t>
            </a:r>
          </a:p>
          <a:p>
            <a:pPr lvl="1"/>
            <a:r>
              <a:rPr lang="en-US" dirty="0"/>
              <a:t>DOE Leadership Class Computing Facilities</a:t>
            </a:r>
          </a:p>
          <a:p>
            <a:r>
              <a:rPr lang="en-US" dirty="0"/>
              <a:t>Establish multidisciplinary collaborations in learning technologies that cross-cut ECP projects:</a:t>
            </a:r>
          </a:p>
          <a:p>
            <a:pPr lvl="1"/>
            <a:r>
              <a:rPr lang="en-US" dirty="0"/>
              <a:t>AD projects that share an interest in ML methods</a:t>
            </a:r>
          </a:p>
          <a:p>
            <a:pPr lvl="1"/>
            <a:r>
              <a:rPr lang="en-US" dirty="0"/>
              <a:t>ST projects</a:t>
            </a:r>
          </a:p>
          <a:p>
            <a:pPr lvl="1"/>
            <a:r>
              <a:rPr lang="en-US" dirty="0"/>
              <a:t>HI/PathForward projects</a:t>
            </a:r>
          </a:p>
          <a:p>
            <a:r>
              <a:rPr lang="en-US" dirty="0"/>
              <a:t>Key idea is to leverage ongoing ML efforts at labs, extend them to new projects, and find a way to draw new ideas out of their original projects without requiring unfunded mandates.</a:t>
            </a:r>
          </a:p>
          <a:p>
            <a:endParaRPr lang="en-US" dirty="0"/>
          </a:p>
          <a:p>
            <a:endParaRPr lang="en-US" dirty="0"/>
          </a:p>
        </p:txBody>
      </p:sp>
      <p:grpSp>
        <p:nvGrpSpPr>
          <p:cNvPr id="16" name="Group 15">
            <a:extLst>
              <a:ext uri="{FF2B5EF4-FFF2-40B4-BE49-F238E27FC236}">
                <a16:creationId xmlns:a16="http://schemas.microsoft.com/office/drawing/2014/main" id="{84258D95-FBFA-3D4E-A032-965031560875}"/>
              </a:ext>
            </a:extLst>
          </p:cNvPr>
          <p:cNvGrpSpPr/>
          <p:nvPr/>
        </p:nvGrpSpPr>
        <p:grpSpPr>
          <a:xfrm>
            <a:off x="6096000" y="956040"/>
            <a:ext cx="5652655" cy="2399931"/>
            <a:chOff x="6096000" y="3878989"/>
            <a:chExt cx="5652655" cy="2399931"/>
          </a:xfrm>
        </p:grpSpPr>
        <p:grpSp>
          <p:nvGrpSpPr>
            <p:cNvPr id="5" name="Group 4">
              <a:extLst>
                <a:ext uri="{FF2B5EF4-FFF2-40B4-BE49-F238E27FC236}">
                  <a16:creationId xmlns:a16="http://schemas.microsoft.com/office/drawing/2014/main" id="{7A803BA4-8D50-1B40-97C3-9DC33F899126}"/>
                </a:ext>
              </a:extLst>
            </p:cNvPr>
            <p:cNvGrpSpPr>
              <a:grpSpLocks noChangeAspect="1"/>
            </p:cNvGrpSpPr>
            <p:nvPr/>
          </p:nvGrpSpPr>
          <p:grpSpPr>
            <a:xfrm>
              <a:off x="6096000" y="4109461"/>
              <a:ext cx="5486400" cy="2169459"/>
              <a:chOff x="190500" y="1449388"/>
              <a:chExt cx="11658600" cy="4610100"/>
            </a:xfrm>
          </p:grpSpPr>
          <p:sp>
            <p:nvSpPr>
              <p:cNvPr id="6" name="Notched Right Arrow 5">
                <a:extLst>
                  <a:ext uri="{FF2B5EF4-FFF2-40B4-BE49-F238E27FC236}">
                    <a16:creationId xmlns:a16="http://schemas.microsoft.com/office/drawing/2014/main" id="{D3ACC7E2-1C63-D64F-9E43-9DAC90E274A4}"/>
                  </a:ext>
                </a:extLst>
              </p:cNvPr>
              <p:cNvSpPr/>
              <p:nvPr/>
            </p:nvSpPr>
            <p:spPr>
              <a:xfrm>
                <a:off x="190500" y="2832418"/>
                <a:ext cx="11658600" cy="1844040"/>
              </a:xfrm>
              <a:prstGeom prst="notchedRightArrow">
                <a:avLst/>
              </a:prstGeom>
              <a:scene3d>
                <a:camera prst="orthographicFront"/>
                <a:lightRig rig="flat" dir="t"/>
              </a:scene3d>
              <a:sp3d z="-190500" extrusionH="12700" prstMaterial="plastic">
                <a:bevelT w="50800" h="50800"/>
              </a:sp3d>
            </p:spPr>
            <p:style>
              <a:lnRef idx="0">
                <a:schemeClr val="accent6">
                  <a:hueOff val="0"/>
                  <a:satOff val="0"/>
                  <a:lumOff val="0"/>
                  <a:alphaOff val="0"/>
                </a:schemeClr>
              </a:lnRef>
              <a:fillRef idx="3">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sp>
          <p:sp>
            <p:nvSpPr>
              <p:cNvPr id="7" name="Freeform 6">
                <a:extLst>
                  <a:ext uri="{FF2B5EF4-FFF2-40B4-BE49-F238E27FC236}">
                    <a16:creationId xmlns:a16="http://schemas.microsoft.com/office/drawing/2014/main" id="{A0FF4743-B265-7E45-A758-BBED91F0EF67}"/>
                  </a:ext>
                </a:extLst>
              </p:cNvPr>
              <p:cNvSpPr/>
              <p:nvPr/>
            </p:nvSpPr>
            <p:spPr>
              <a:xfrm>
                <a:off x="195751" y="1449388"/>
                <a:ext cx="2525841" cy="1844041"/>
              </a:xfrm>
              <a:custGeom>
                <a:avLst/>
                <a:gdLst>
                  <a:gd name="connsiteX0" fmla="*/ 0 w 2525840"/>
                  <a:gd name="connsiteY0" fmla="*/ 0 h 1844040"/>
                  <a:gd name="connsiteX1" fmla="*/ 2525840 w 2525840"/>
                  <a:gd name="connsiteY1" fmla="*/ 0 h 1844040"/>
                  <a:gd name="connsiteX2" fmla="*/ 2525840 w 2525840"/>
                  <a:gd name="connsiteY2" fmla="*/ 1844040 h 1844040"/>
                  <a:gd name="connsiteX3" fmla="*/ 0 w 2525840"/>
                  <a:gd name="connsiteY3" fmla="*/ 1844040 h 1844040"/>
                  <a:gd name="connsiteX4" fmla="*/ 0 w 2525840"/>
                  <a:gd name="connsiteY4" fmla="*/ 0 h 1844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5840" h="1844040">
                    <a:moveTo>
                      <a:pt x="0" y="0"/>
                    </a:moveTo>
                    <a:lnTo>
                      <a:pt x="2525840" y="0"/>
                    </a:lnTo>
                    <a:lnTo>
                      <a:pt x="2525840" y="1844040"/>
                    </a:lnTo>
                    <a:lnTo>
                      <a:pt x="0" y="18440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sz="1400" b="1" i="0" kern="1200" dirty="0">
                    <a:latin typeface="Arial Narrow" panose="020B0604020202020204" pitchFamily="34" charset="0"/>
                    <a:cs typeface="Arial Narrow" panose="020B0604020202020204" pitchFamily="34" charset="0"/>
                  </a:rPr>
                  <a:t>Initial Discussions: April 2018</a:t>
                </a:r>
              </a:p>
            </p:txBody>
          </p:sp>
          <p:sp>
            <p:nvSpPr>
              <p:cNvPr id="8" name="Oval 7">
                <a:extLst>
                  <a:ext uri="{FF2B5EF4-FFF2-40B4-BE49-F238E27FC236}">
                    <a16:creationId xmlns:a16="http://schemas.microsoft.com/office/drawing/2014/main" id="{961F18A4-29B0-1D41-860A-64674B5C7035}"/>
                  </a:ext>
                </a:extLst>
              </p:cNvPr>
              <p:cNvSpPr/>
              <p:nvPr/>
            </p:nvSpPr>
            <p:spPr>
              <a:xfrm>
                <a:off x="1228166" y="3523933"/>
                <a:ext cx="461010" cy="461010"/>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9" name="Freeform 8">
                <a:extLst>
                  <a:ext uri="{FF2B5EF4-FFF2-40B4-BE49-F238E27FC236}">
                    <a16:creationId xmlns:a16="http://schemas.microsoft.com/office/drawing/2014/main" id="{3F0BB413-E528-D140-A69C-37F5849E33E5}"/>
                  </a:ext>
                </a:extLst>
              </p:cNvPr>
              <p:cNvSpPr/>
              <p:nvPr/>
            </p:nvSpPr>
            <p:spPr>
              <a:xfrm>
                <a:off x="2847883" y="4215448"/>
                <a:ext cx="2525840" cy="1844040"/>
              </a:xfrm>
              <a:custGeom>
                <a:avLst/>
                <a:gdLst>
                  <a:gd name="connsiteX0" fmla="*/ 0 w 2525840"/>
                  <a:gd name="connsiteY0" fmla="*/ 0 h 1844040"/>
                  <a:gd name="connsiteX1" fmla="*/ 2525840 w 2525840"/>
                  <a:gd name="connsiteY1" fmla="*/ 0 h 1844040"/>
                  <a:gd name="connsiteX2" fmla="*/ 2525840 w 2525840"/>
                  <a:gd name="connsiteY2" fmla="*/ 1844040 h 1844040"/>
                  <a:gd name="connsiteX3" fmla="*/ 0 w 2525840"/>
                  <a:gd name="connsiteY3" fmla="*/ 1844040 h 1844040"/>
                  <a:gd name="connsiteX4" fmla="*/ 0 w 2525840"/>
                  <a:gd name="connsiteY4" fmla="*/ 0 h 1844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5840" h="1844040">
                    <a:moveTo>
                      <a:pt x="0" y="0"/>
                    </a:moveTo>
                    <a:lnTo>
                      <a:pt x="2525840" y="0"/>
                    </a:lnTo>
                    <a:lnTo>
                      <a:pt x="2525840" y="1844040"/>
                    </a:lnTo>
                    <a:lnTo>
                      <a:pt x="0" y="18440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400" b="1" i="0" kern="1200" dirty="0">
                    <a:latin typeface="Arial Narrow" panose="020B0604020202020204" pitchFamily="34" charset="0"/>
                    <a:cs typeface="Arial Narrow" panose="020B0604020202020204" pitchFamily="34" charset="0"/>
                  </a:rPr>
                  <a:t>Proposal Submitted: </a:t>
                </a:r>
                <a:br>
                  <a:rPr lang="en-US" sz="1400" b="1" i="0" kern="1200" dirty="0">
                    <a:latin typeface="Arial Narrow" panose="020B0604020202020204" pitchFamily="34" charset="0"/>
                    <a:cs typeface="Arial Narrow" panose="020B0604020202020204" pitchFamily="34" charset="0"/>
                  </a:rPr>
                </a:br>
                <a:r>
                  <a:rPr lang="en-US" sz="1400" b="1" i="0" kern="1200" dirty="0">
                    <a:latin typeface="Arial Narrow" panose="020B0604020202020204" pitchFamily="34" charset="0"/>
                    <a:cs typeface="Arial Narrow" panose="020B0604020202020204" pitchFamily="34" charset="0"/>
                  </a:rPr>
                  <a:t>June 2018</a:t>
                </a:r>
              </a:p>
            </p:txBody>
          </p:sp>
          <p:sp>
            <p:nvSpPr>
              <p:cNvPr id="10" name="Oval 9">
                <a:extLst>
                  <a:ext uri="{FF2B5EF4-FFF2-40B4-BE49-F238E27FC236}">
                    <a16:creationId xmlns:a16="http://schemas.microsoft.com/office/drawing/2014/main" id="{2FB88246-D538-384E-8B0D-EEDB11325C4B}"/>
                  </a:ext>
                </a:extLst>
              </p:cNvPr>
              <p:cNvSpPr/>
              <p:nvPr/>
            </p:nvSpPr>
            <p:spPr>
              <a:xfrm>
                <a:off x="3880298" y="3523933"/>
                <a:ext cx="461010" cy="461010"/>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1" name="Freeform 10">
                <a:extLst>
                  <a:ext uri="{FF2B5EF4-FFF2-40B4-BE49-F238E27FC236}">
                    <a16:creationId xmlns:a16="http://schemas.microsoft.com/office/drawing/2014/main" id="{02181DFF-EF73-3047-A6AF-416797CF9F71}"/>
                  </a:ext>
                </a:extLst>
              </p:cNvPr>
              <p:cNvSpPr/>
              <p:nvPr/>
            </p:nvSpPr>
            <p:spPr>
              <a:xfrm>
                <a:off x="5500016" y="1449388"/>
                <a:ext cx="2525840" cy="1844040"/>
              </a:xfrm>
              <a:custGeom>
                <a:avLst/>
                <a:gdLst>
                  <a:gd name="connsiteX0" fmla="*/ 0 w 2525840"/>
                  <a:gd name="connsiteY0" fmla="*/ 0 h 1844040"/>
                  <a:gd name="connsiteX1" fmla="*/ 2525840 w 2525840"/>
                  <a:gd name="connsiteY1" fmla="*/ 0 h 1844040"/>
                  <a:gd name="connsiteX2" fmla="*/ 2525840 w 2525840"/>
                  <a:gd name="connsiteY2" fmla="*/ 1844040 h 1844040"/>
                  <a:gd name="connsiteX3" fmla="*/ 0 w 2525840"/>
                  <a:gd name="connsiteY3" fmla="*/ 1844040 h 1844040"/>
                  <a:gd name="connsiteX4" fmla="*/ 0 w 2525840"/>
                  <a:gd name="connsiteY4" fmla="*/ 0 h 1844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5840" h="1844040">
                    <a:moveTo>
                      <a:pt x="0" y="0"/>
                    </a:moveTo>
                    <a:lnTo>
                      <a:pt x="2525840" y="0"/>
                    </a:lnTo>
                    <a:lnTo>
                      <a:pt x="2525840" y="1844040"/>
                    </a:lnTo>
                    <a:lnTo>
                      <a:pt x="0" y="18440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sz="1400" b="1" i="0" kern="1200" dirty="0">
                    <a:latin typeface="Arial Narrow" panose="020B0604020202020204" pitchFamily="34" charset="0"/>
                    <a:cs typeface="Arial Narrow" panose="020B0604020202020204" pitchFamily="34" charset="0"/>
                  </a:rPr>
                  <a:t>Project Kickoff: </a:t>
                </a:r>
                <a:br>
                  <a:rPr lang="en-US" sz="1400" b="1" i="0" kern="1200" dirty="0">
                    <a:latin typeface="Arial Narrow" panose="020B0604020202020204" pitchFamily="34" charset="0"/>
                    <a:cs typeface="Arial Narrow" panose="020B0604020202020204" pitchFamily="34" charset="0"/>
                  </a:rPr>
                </a:br>
                <a:r>
                  <a:rPr lang="en-US" sz="1400" b="1" i="0" kern="1200" dirty="0">
                    <a:latin typeface="Arial Narrow" panose="020B0604020202020204" pitchFamily="34" charset="0"/>
                    <a:cs typeface="Arial Narrow" panose="020B0604020202020204" pitchFamily="34" charset="0"/>
                  </a:rPr>
                  <a:t>September 2018</a:t>
                </a:r>
              </a:p>
            </p:txBody>
          </p:sp>
          <p:sp>
            <p:nvSpPr>
              <p:cNvPr id="12" name="Oval 11">
                <a:extLst>
                  <a:ext uri="{FF2B5EF4-FFF2-40B4-BE49-F238E27FC236}">
                    <a16:creationId xmlns:a16="http://schemas.microsoft.com/office/drawing/2014/main" id="{0C5A8992-D001-5140-8E9E-4B880DC4A7EB}"/>
                  </a:ext>
                </a:extLst>
              </p:cNvPr>
              <p:cNvSpPr/>
              <p:nvPr/>
            </p:nvSpPr>
            <p:spPr>
              <a:xfrm>
                <a:off x="6532431" y="3523933"/>
                <a:ext cx="461010" cy="461010"/>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3" name="Freeform 12">
                <a:extLst>
                  <a:ext uri="{FF2B5EF4-FFF2-40B4-BE49-F238E27FC236}">
                    <a16:creationId xmlns:a16="http://schemas.microsoft.com/office/drawing/2014/main" id="{42DB26D5-A93B-3543-B64E-9B74A769A8D5}"/>
                  </a:ext>
                </a:extLst>
              </p:cNvPr>
              <p:cNvSpPr/>
              <p:nvPr/>
            </p:nvSpPr>
            <p:spPr>
              <a:xfrm>
                <a:off x="8152148" y="4215448"/>
                <a:ext cx="2525840" cy="1844040"/>
              </a:xfrm>
              <a:custGeom>
                <a:avLst/>
                <a:gdLst>
                  <a:gd name="connsiteX0" fmla="*/ 0 w 2525840"/>
                  <a:gd name="connsiteY0" fmla="*/ 0 h 1844040"/>
                  <a:gd name="connsiteX1" fmla="*/ 2525840 w 2525840"/>
                  <a:gd name="connsiteY1" fmla="*/ 0 h 1844040"/>
                  <a:gd name="connsiteX2" fmla="*/ 2525840 w 2525840"/>
                  <a:gd name="connsiteY2" fmla="*/ 1844040 h 1844040"/>
                  <a:gd name="connsiteX3" fmla="*/ 0 w 2525840"/>
                  <a:gd name="connsiteY3" fmla="*/ 1844040 h 1844040"/>
                  <a:gd name="connsiteX4" fmla="*/ 0 w 2525840"/>
                  <a:gd name="connsiteY4" fmla="*/ 0 h 1844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5840" h="1844040">
                    <a:moveTo>
                      <a:pt x="0" y="0"/>
                    </a:moveTo>
                    <a:lnTo>
                      <a:pt x="2525840" y="0"/>
                    </a:lnTo>
                    <a:lnTo>
                      <a:pt x="2525840" y="1844040"/>
                    </a:lnTo>
                    <a:lnTo>
                      <a:pt x="0" y="18440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400" b="1" i="0" kern="1200" dirty="0">
                    <a:latin typeface="Arial Narrow" panose="020B0604020202020204" pitchFamily="34" charset="0"/>
                    <a:cs typeface="Arial Narrow" panose="020B0604020202020204" pitchFamily="34" charset="0"/>
                  </a:rPr>
                  <a:t>Exploring Options/</a:t>
                </a:r>
                <a:br>
                  <a:rPr lang="en-US" sz="1400" b="1" i="0" kern="1200" dirty="0">
                    <a:latin typeface="Arial Narrow" panose="020B0604020202020204" pitchFamily="34" charset="0"/>
                    <a:cs typeface="Arial Narrow" panose="020B0604020202020204" pitchFamily="34" charset="0"/>
                  </a:rPr>
                </a:br>
                <a:r>
                  <a:rPr lang="en-US" sz="1400" b="1" i="0" kern="1200" dirty="0">
                    <a:latin typeface="Arial Narrow" panose="020B0604020202020204" pitchFamily="34" charset="0"/>
                    <a:cs typeface="Arial Narrow" panose="020B0604020202020204" pitchFamily="34" charset="0"/>
                  </a:rPr>
                  <a:t>Making Plans...</a:t>
                </a:r>
              </a:p>
            </p:txBody>
          </p:sp>
          <p:sp>
            <p:nvSpPr>
              <p:cNvPr id="14" name="Oval 13">
                <a:extLst>
                  <a:ext uri="{FF2B5EF4-FFF2-40B4-BE49-F238E27FC236}">
                    <a16:creationId xmlns:a16="http://schemas.microsoft.com/office/drawing/2014/main" id="{506BF303-4327-1F4D-9A1E-4FF09BAD69BB}"/>
                  </a:ext>
                </a:extLst>
              </p:cNvPr>
              <p:cNvSpPr/>
              <p:nvPr/>
            </p:nvSpPr>
            <p:spPr>
              <a:xfrm>
                <a:off x="9184563" y="3523933"/>
                <a:ext cx="461010" cy="461010"/>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grpSp>
        <p:sp>
          <p:nvSpPr>
            <p:cNvPr id="15" name="TextBox 14">
              <a:extLst>
                <a:ext uri="{FF2B5EF4-FFF2-40B4-BE49-F238E27FC236}">
                  <a16:creationId xmlns:a16="http://schemas.microsoft.com/office/drawing/2014/main" id="{0DE9DBB2-F80D-2F4A-AD98-F5E132BDF0CF}"/>
                </a:ext>
              </a:extLst>
            </p:cNvPr>
            <p:cNvSpPr txBox="1"/>
            <p:nvPr/>
          </p:nvSpPr>
          <p:spPr>
            <a:xfrm>
              <a:off x="6096000" y="3878989"/>
              <a:ext cx="5652655" cy="369332"/>
            </a:xfrm>
            <a:prstGeom prst="rect">
              <a:avLst/>
            </a:prstGeom>
            <a:noFill/>
          </p:spPr>
          <p:txBody>
            <a:bodyPr wrap="square" rtlCol="0">
              <a:spAutoFit/>
            </a:bodyPr>
            <a:lstStyle/>
            <a:p>
              <a:pPr algn="l">
                <a:lnSpc>
                  <a:spcPct val="90000"/>
                </a:lnSpc>
              </a:pPr>
              <a:r>
                <a:rPr lang="en-US" sz="2000" b="1" dirty="0">
                  <a:ln w="0"/>
                  <a:solidFill>
                    <a:schemeClr val="accent6"/>
                  </a:solidFill>
                  <a:effectLst>
                    <a:outerShdw blurRad="38100" dist="25400" dir="5400000" algn="ctr" rotWithShape="0">
                      <a:srgbClr val="6E747A">
                        <a:alpha val="43000"/>
                      </a:srgbClr>
                    </a:outerShdw>
                  </a:effectLst>
                  <a:latin typeface="Arial Narrow" panose="020B0604020202020204" pitchFamily="34" charset="0"/>
                  <a:cs typeface="Arial Narrow" panose="020B0604020202020204" pitchFamily="34" charset="0"/>
                </a:rPr>
                <a:t>ExaLearn: Year One </a:t>
              </a:r>
            </a:p>
          </p:txBody>
        </p:sp>
      </p:grpSp>
    </p:spTree>
    <p:extLst>
      <p:ext uri="{BB962C8B-B14F-4D97-AF65-F5344CB8AC3E}">
        <p14:creationId xmlns:p14="http://schemas.microsoft.com/office/powerpoint/2010/main" val="10465798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89D8A2-C8B9-564A-9AFB-96C817705E9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374947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8F7069-2146-D04E-8B8A-C9046EFC760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952365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ontent Placeholder 12">
            <a:extLst>
              <a:ext uri="{FF2B5EF4-FFF2-40B4-BE49-F238E27FC236}">
                <a16:creationId xmlns:a16="http://schemas.microsoft.com/office/drawing/2014/main" id="{539E65A0-D76F-5445-B1AE-75D8029E4D32}"/>
              </a:ext>
            </a:extLst>
          </p:cNvPr>
          <p:cNvSpPr txBox="1">
            <a:spLocks/>
          </p:cNvSpPr>
          <p:nvPr/>
        </p:nvSpPr>
        <p:spPr>
          <a:xfrm>
            <a:off x="190500" y="831427"/>
            <a:ext cx="11658600" cy="4959002"/>
          </a:xfrm>
          <a:prstGeom prst="rect">
            <a:avLst/>
          </a:prstGeom>
        </p:spPr>
        <p:txBody>
          <a:bodyPr/>
          <a:lstStyle>
            <a:lvl1pPr marL="228600" indent="-228600" algn="l" rtl="0" eaLnBrk="1" fontAlgn="base" hangingPunct="1">
              <a:lnSpc>
                <a:spcPct val="90000"/>
              </a:lnSpc>
              <a:spcBef>
                <a:spcPts val="1400"/>
              </a:spcBef>
              <a:spcAft>
                <a:spcPct val="0"/>
              </a:spcAft>
              <a:buClr>
                <a:schemeClr val="tx1"/>
              </a:buClr>
              <a:buSzPct val="90000"/>
              <a:buFont typeface="Century Gothic" panose="020B0502020202020204" pitchFamily="34" charset="0"/>
              <a:buChar char="•"/>
              <a:defRPr sz="2000" kern="1200">
                <a:solidFill>
                  <a:schemeClr val="tx1"/>
                </a:solidFill>
                <a:latin typeface="+mn-lt"/>
                <a:ea typeface="+mn-ea"/>
                <a:cs typeface="+mn-cs"/>
              </a:defRPr>
            </a:lvl1pPr>
            <a:lvl2pPr marL="571500" indent="-228600" algn="l" rtl="0" eaLnBrk="1" fontAlgn="base" hangingPunct="1">
              <a:lnSpc>
                <a:spcPct val="90000"/>
              </a:lnSpc>
              <a:spcBef>
                <a:spcPts val="800"/>
              </a:spcBef>
              <a:spcAft>
                <a:spcPct val="0"/>
              </a:spcAft>
              <a:buClr>
                <a:schemeClr val="tx1"/>
              </a:buClr>
              <a:buSzPct val="90000"/>
              <a:buFont typeface="Century Gothic" panose="020B0502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800"/>
              </a:spcBef>
              <a:spcAft>
                <a:spcPct val="0"/>
              </a:spcAft>
              <a:buClr>
                <a:schemeClr val="tx1"/>
              </a:buClr>
              <a:buSzPct val="90000"/>
              <a:buFont typeface="Century Gothic" panose="020B0502020202020204" pitchFamily="34" charset="0"/>
              <a:buChar char="•"/>
              <a:defRPr sz="1600" kern="1200">
                <a:solidFill>
                  <a:schemeClr val="tx1"/>
                </a:solidFill>
                <a:latin typeface="+mn-lt"/>
                <a:ea typeface="+mn-ea"/>
                <a:cs typeface="+mn-cs"/>
              </a:defRPr>
            </a:lvl3pPr>
            <a:lvl4pPr marL="1144588" indent="-173038" algn="l" rtl="0" eaLnBrk="1" fontAlgn="base" hangingPunct="1">
              <a:lnSpc>
                <a:spcPct val="90000"/>
              </a:lnSpc>
              <a:spcBef>
                <a:spcPts val="800"/>
              </a:spcBef>
              <a:spcAft>
                <a:spcPct val="0"/>
              </a:spcAft>
              <a:buClr>
                <a:schemeClr val="tx1"/>
              </a:buClr>
              <a:buFont typeface="Arial" charset="0"/>
              <a:buChar char="–"/>
              <a:defRPr sz="1800" kern="1200">
                <a:solidFill>
                  <a:schemeClr val="tx1"/>
                </a:solidFill>
                <a:latin typeface="Century Gothic" panose="020B0502020202020204" pitchFamily="34" charset="0"/>
                <a:ea typeface="+mn-ea"/>
                <a:cs typeface="+mn-cs"/>
              </a:defRPr>
            </a:lvl4pPr>
            <a:lvl5pPr marL="1482725" indent="-222250" algn="l" rtl="0" eaLnBrk="1" fontAlgn="base" hangingPunct="1">
              <a:lnSpc>
                <a:spcPct val="90000"/>
              </a:lnSpc>
              <a:spcBef>
                <a:spcPts val="600"/>
              </a:spcBef>
              <a:spcAft>
                <a:spcPct val="0"/>
              </a:spcAft>
              <a:buClr>
                <a:schemeClr val="tx1"/>
              </a:buClr>
              <a:buFont typeface="Arial"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800" b="1" dirty="0"/>
              <a:t>ExaLearn will work in collaboration with domain scientists to develop appropriate </a:t>
            </a:r>
            <a:br>
              <a:rPr lang="en-US" sz="1800" b="1" dirty="0"/>
            </a:br>
            <a:r>
              <a:rPr lang="en-US" sz="1800" b="1" dirty="0"/>
              <a:t>Uncertainty Quantification tools for the individual application pillars</a:t>
            </a:r>
            <a:r>
              <a:rPr lang="en-US" sz="1800" dirty="0"/>
              <a:t>.</a:t>
            </a:r>
          </a:p>
          <a:p>
            <a:endParaRPr lang="en-US" sz="1700" dirty="0"/>
          </a:p>
          <a:p>
            <a:pPr marL="0" indent="0">
              <a:buNone/>
            </a:pPr>
            <a:endParaRPr lang="en-US" sz="1700" dirty="0"/>
          </a:p>
          <a:p>
            <a:endParaRPr lang="en-US" sz="1700" dirty="0"/>
          </a:p>
          <a:p>
            <a:endParaRPr lang="en-US" sz="1700" dirty="0"/>
          </a:p>
          <a:p>
            <a:pPr marL="0" indent="0">
              <a:buFont typeface="Century Gothic" panose="020B0502020202020204" pitchFamily="34" charset="0"/>
              <a:buNone/>
            </a:pPr>
            <a:endParaRPr lang="en-US" sz="1700" dirty="0"/>
          </a:p>
          <a:p>
            <a:endParaRPr lang="en-US" sz="1700" dirty="0"/>
          </a:p>
          <a:p>
            <a:endParaRPr lang="en-US" sz="1700" dirty="0"/>
          </a:p>
          <a:p>
            <a:pPr lvl="1"/>
            <a:r>
              <a:rPr lang="en-US" sz="1600" dirty="0"/>
              <a:t>Analyzed surrogate accuracy for increasing training data volumes, assessing generalization error and error in specific summary statistics of interest</a:t>
            </a:r>
          </a:p>
          <a:p>
            <a:pPr lvl="2"/>
            <a:r>
              <a:rPr lang="en-US" sz="1400" dirty="0"/>
              <a:t>Preliminary results on combustion flame speed computations</a:t>
            </a:r>
          </a:p>
          <a:p>
            <a:pPr lvl="1"/>
            <a:r>
              <a:rPr lang="en-US" sz="1600" dirty="0"/>
              <a:t>Planned: A-posteriori analysis of trained machine learning models, sensitivity analysis, robustness to data noise, NN architecture changes</a:t>
            </a:r>
          </a:p>
        </p:txBody>
      </p:sp>
      <p:sp>
        <p:nvSpPr>
          <p:cNvPr id="22" name="Title 21">
            <a:extLst>
              <a:ext uri="{FF2B5EF4-FFF2-40B4-BE49-F238E27FC236}">
                <a16:creationId xmlns:a16="http://schemas.microsoft.com/office/drawing/2014/main" id="{D2659006-2BE8-804D-B6FD-A492630C102E}"/>
              </a:ext>
            </a:extLst>
          </p:cNvPr>
          <p:cNvSpPr>
            <a:spLocks noGrp="1"/>
          </p:cNvSpPr>
          <p:nvPr>
            <p:ph type="title"/>
          </p:nvPr>
        </p:nvSpPr>
        <p:spPr>
          <a:xfrm>
            <a:off x="192024" y="237744"/>
            <a:ext cx="11657076" cy="905256"/>
          </a:xfrm>
        </p:spPr>
        <p:txBody>
          <a:bodyPr/>
          <a:lstStyle/>
          <a:p>
            <a:r>
              <a:rPr lang="en-US" dirty="0"/>
              <a:t>UQ: A Critical Component of All Scientific Machine Learning Efforts</a:t>
            </a:r>
          </a:p>
        </p:txBody>
      </p:sp>
      <p:grpSp>
        <p:nvGrpSpPr>
          <p:cNvPr id="9" name="Group 8">
            <a:extLst>
              <a:ext uri="{FF2B5EF4-FFF2-40B4-BE49-F238E27FC236}">
                <a16:creationId xmlns:a16="http://schemas.microsoft.com/office/drawing/2014/main" id="{14812204-C4CD-D14C-AD76-6E6E4525EB70}"/>
              </a:ext>
            </a:extLst>
          </p:cNvPr>
          <p:cNvGrpSpPr/>
          <p:nvPr/>
        </p:nvGrpSpPr>
        <p:grpSpPr>
          <a:xfrm>
            <a:off x="959383" y="1511345"/>
            <a:ext cx="3185160" cy="2949952"/>
            <a:chOff x="6315872" y="1025424"/>
            <a:chExt cx="3185160" cy="2949952"/>
          </a:xfrm>
        </p:grpSpPr>
        <p:pic>
          <p:nvPicPr>
            <p:cNvPr id="7" name="Picture 6">
              <a:extLst>
                <a:ext uri="{FF2B5EF4-FFF2-40B4-BE49-F238E27FC236}">
                  <a16:creationId xmlns:a16="http://schemas.microsoft.com/office/drawing/2014/main" id="{AD21A529-702E-8240-A38C-BB30E3D8BCA0}"/>
                </a:ext>
              </a:extLst>
            </p:cNvPr>
            <p:cNvPicPr>
              <a:picLocks noChangeAspect="1"/>
            </p:cNvPicPr>
            <p:nvPr/>
          </p:nvPicPr>
          <p:blipFill>
            <a:blip r:embed="rId3"/>
            <a:stretch>
              <a:fillRect/>
            </a:stretch>
          </p:blipFill>
          <p:spPr>
            <a:xfrm>
              <a:off x="6679392" y="1025424"/>
              <a:ext cx="2458120" cy="2249551"/>
            </a:xfrm>
            <a:prstGeom prst="rect">
              <a:avLst/>
            </a:prstGeom>
          </p:spPr>
        </p:pic>
        <p:sp>
          <p:nvSpPr>
            <p:cNvPr id="14" name="Title 1">
              <a:extLst>
                <a:ext uri="{FF2B5EF4-FFF2-40B4-BE49-F238E27FC236}">
                  <a16:creationId xmlns:a16="http://schemas.microsoft.com/office/drawing/2014/main" id="{C36D54B3-8A03-3E4B-88A5-A89912D35F9C}"/>
                </a:ext>
              </a:extLst>
            </p:cNvPr>
            <p:cNvSpPr txBox="1">
              <a:spLocks/>
            </p:cNvSpPr>
            <p:nvPr/>
          </p:nvSpPr>
          <p:spPr bwMode="auto">
            <a:xfrm>
              <a:off x="6315872" y="3289287"/>
              <a:ext cx="3185160" cy="6860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algn="l" rtl="0" eaLnBrk="1" fontAlgn="base" hangingPunct="1">
                <a:lnSpc>
                  <a:spcPct val="90000"/>
                </a:lnSpc>
                <a:spcBef>
                  <a:spcPct val="0"/>
                </a:spcBef>
                <a:spcAft>
                  <a:spcPct val="0"/>
                </a:spcAft>
                <a:defRPr sz="3000" b="0" kern="1200">
                  <a:solidFill>
                    <a:schemeClr val="tx1"/>
                  </a:solidFill>
                  <a:latin typeface="+mj-lt"/>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itchFamily="34" charset="0"/>
                </a:defRPr>
              </a:lvl2pPr>
              <a:lvl3pPr algn="l" rtl="0" eaLnBrk="1" fontAlgn="base" hangingPunct="1">
                <a:lnSpc>
                  <a:spcPct val="85000"/>
                </a:lnSpc>
                <a:spcBef>
                  <a:spcPct val="0"/>
                </a:spcBef>
                <a:spcAft>
                  <a:spcPct val="0"/>
                </a:spcAft>
                <a:defRPr sz="3000">
                  <a:solidFill>
                    <a:srgbClr val="006C3A"/>
                  </a:solidFill>
                  <a:latin typeface="Arial Black" pitchFamily="34" charset="0"/>
                </a:defRPr>
              </a:lvl3pPr>
              <a:lvl4pPr algn="l" rtl="0" eaLnBrk="1" fontAlgn="base" hangingPunct="1">
                <a:lnSpc>
                  <a:spcPct val="85000"/>
                </a:lnSpc>
                <a:spcBef>
                  <a:spcPct val="0"/>
                </a:spcBef>
                <a:spcAft>
                  <a:spcPct val="0"/>
                </a:spcAft>
                <a:defRPr sz="3000">
                  <a:solidFill>
                    <a:srgbClr val="006C3A"/>
                  </a:solidFill>
                  <a:latin typeface="Arial Black" pitchFamily="34" charset="0"/>
                </a:defRPr>
              </a:lvl4pPr>
              <a:lvl5pPr algn="l" rtl="0" eaLnBrk="1" fontAlgn="base" hangingPunct="1">
                <a:lnSpc>
                  <a:spcPct val="85000"/>
                </a:lnSpc>
                <a:spcBef>
                  <a:spcPct val="0"/>
                </a:spcBef>
                <a:spcAft>
                  <a:spcPct val="0"/>
                </a:spcAft>
                <a:defRPr sz="3000">
                  <a:solidFill>
                    <a:srgbClr val="006C3A"/>
                  </a:solidFill>
                  <a:latin typeface="Arial Black"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itchFamily="34" charset="0"/>
                </a:defRPr>
              </a:lvl9pPr>
            </a:lstStyle>
            <a:p>
              <a:pPr algn="ctr"/>
              <a:r>
                <a:rPr lang="en-US" sz="1600" i="1" dirty="0"/>
                <a:t>combustion NN surrogate for laminar flame speed</a:t>
              </a:r>
            </a:p>
          </p:txBody>
        </p:sp>
      </p:grpSp>
      <p:grpSp>
        <p:nvGrpSpPr>
          <p:cNvPr id="4" name="Group 3">
            <a:extLst>
              <a:ext uri="{FF2B5EF4-FFF2-40B4-BE49-F238E27FC236}">
                <a16:creationId xmlns:a16="http://schemas.microsoft.com/office/drawing/2014/main" id="{04EB3BA7-471A-1846-8904-D14E04FADE07}"/>
              </a:ext>
            </a:extLst>
          </p:cNvPr>
          <p:cNvGrpSpPr/>
          <p:nvPr/>
        </p:nvGrpSpPr>
        <p:grpSpPr>
          <a:xfrm>
            <a:off x="4248994" y="1533851"/>
            <a:ext cx="3185160" cy="2904941"/>
            <a:chOff x="9133601" y="1033874"/>
            <a:chExt cx="3185160" cy="2904941"/>
          </a:xfrm>
        </p:grpSpPr>
        <p:pic>
          <p:nvPicPr>
            <p:cNvPr id="6" name="Picture 5">
              <a:extLst>
                <a:ext uri="{FF2B5EF4-FFF2-40B4-BE49-F238E27FC236}">
                  <a16:creationId xmlns:a16="http://schemas.microsoft.com/office/drawing/2014/main" id="{8F57FF3C-65DE-514E-B07B-A0A69FB2A360}"/>
                </a:ext>
              </a:extLst>
            </p:cNvPr>
            <p:cNvPicPr>
              <a:picLocks noChangeAspect="1"/>
            </p:cNvPicPr>
            <p:nvPr/>
          </p:nvPicPr>
          <p:blipFill>
            <a:blip r:embed="rId4"/>
            <a:stretch>
              <a:fillRect/>
            </a:stretch>
          </p:blipFill>
          <p:spPr>
            <a:xfrm>
              <a:off x="9496290" y="1033874"/>
              <a:ext cx="2459782" cy="2207497"/>
            </a:xfrm>
            <a:prstGeom prst="rect">
              <a:avLst/>
            </a:prstGeom>
          </p:spPr>
        </p:pic>
        <p:sp>
          <p:nvSpPr>
            <p:cNvPr id="15" name="Title 1">
              <a:extLst>
                <a:ext uri="{FF2B5EF4-FFF2-40B4-BE49-F238E27FC236}">
                  <a16:creationId xmlns:a16="http://schemas.microsoft.com/office/drawing/2014/main" id="{C2411147-E445-C142-9B76-F874635B8826}"/>
                </a:ext>
              </a:extLst>
            </p:cNvPr>
            <p:cNvSpPr txBox="1">
              <a:spLocks/>
            </p:cNvSpPr>
            <p:nvPr/>
          </p:nvSpPr>
          <p:spPr bwMode="auto">
            <a:xfrm>
              <a:off x="9133601" y="3252726"/>
              <a:ext cx="3185160" cy="6860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algn="l" rtl="0" eaLnBrk="1" fontAlgn="base" hangingPunct="1">
                <a:lnSpc>
                  <a:spcPct val="90000"/>
                </a:lnSpc>
                <a:spcBef>
                  <a:spcPct val="0"/>
                </a:spcBef>
                <a:spcAft>
                  <a:spcPct val="0"/>
                </a:spcAft>
                <a:defRPr sz="3000" b="0" kern="1200">
                  <a:solidFill>
                    <a:schemeClr val="tx1"/>
                  </a:solidFill>
                  <a:latin typeface="+mj-lt"/>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itchFamily="34" charset="0"/>
                </a:defRPr>
              </a:lvl2pPr>
              <a:lvl3pPr algn="l" rtl="0" eaLnBrk="1" fontAlgn="base" hangingPunct="1">
                <a:lnSpc>
                  <a:spcPct val="85000"/>
                </a:lnSpc>
                <a:spcBef>
                  <a:spcPct val="0"/>
                </a:spcBef>
                <a:spcAft>
                  <a:spcPct val="0"/>
                </a:spcAft>
                <a:defRPr sz="3000">
                  <a:solidFill>
                    <a:srgbClr val="006C3A"/>
                  </a:solidFill>
                  <a:latin typeface="Arial Black" pitchFamily="34" charset="0"/>
                </a:defRPr>
              </a:lvl3pPr>
              <a:lvl4pPr algn="l" rtl="0" eaLnBrk="1" fontAlgn="base" hangingPunct="1">
                <a:lnSpc>
                  <a:spcPct val="85000"/>
                </a:lnSpc>
                <a:spcBef>
                  <a:spcPct val="0"/>
                </a:spcBef>
                <a:spcAft>
                  <a:spcPct val="0"/>
                </a:spcAft>
                <a:defRPr sz="3000">
                  <a:solidFill>
                    <a:srgbClr val="006C3A"/>
                  </a:solidFill>
                  <a:latin typeface="Arial Black" pitchFamily="34" charset="0"/>
                </a:defRPr>
              </a:lvl4pPr>
              <a:lvl5pPr algn="l" rtl="0" eaLnBrk="1" fontAlgn="base" hangingPunct="1">
                <a:lnSpc>
                  <a:spcPct val="85000"/>
                </a:lnSpc>
                <a:spcBef>
                  <a:spcPct val="0"/>
                </a:spcBef>
                <a:spcAft>
                  <a:spcPct val="0"/>
                </a:spcAft>
                <a:defRPr sz="3000">
                  <a:solidFill>
                    <a:srgbClr val="006C3A"/>
                  </a:solidFill>
                  <a:latin typeface="Arial Black"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itchFamily="34" charset="0"/>
                </a:defRPr>
              </a:lvl9pPr>
            </a:lstStyle>
            <a:p>
              <a:pPr algn="ctr"/>
              <a:r>
                <a:rPr lang="en-US" sz="1600" i="1" dirty="0"/>
                <a:t>generalization error for increasing data volumes </a:t>
              </a:r>
            </a:p>
          </p:txBody>
        </p:sp>
      </p:grpSp>
      <p:grpSp>
        <p:nvGrpSpPr>
          <p:cNvPr id="3" name="Group 2">
            <a:extLst>
              <a:ext uri="{FF2B5EF4-FFF2-40B4-BE49-F238E27FC236}">
                <a16:creationId xmlns:a16="http://schemas.microsoft.com/office/drawing/2014/main" id="{F67236E1-F786-FA44-803C-EAC33A0CC8A2}"/>
              </a:ext>
            </a:extLst>
          </p:cNvPr>
          <p:cNvGrpSpPr/>
          <p:nvPr/>
        </p:nvGrpSpPr>
        <p:grpSpPr>
          <a:xfrm>
            <a:off x="7331419" y="1503935"/>
            <a:ext cx="3901198" cy="2964773"/>
            <a:chOff x="7351619" y="3924291"/>
            <a:chExt cx="3901198" cy="2964773"/>
          </a:xfrm>
        </p:grpSpPr>
        <p:pic>
          <p:nvPicPr>
            <p:cNvPr id="8" name="Picture 7">
              <a:extLst>
                <a:ext uri="{FF2B5EF4-FFF2-40B4-BE49-F238E27FC236}">
                  <a16:creationId xmlns:a16="http://schemas.microsoft.com/office/drawing/2014/main" id="{434EF2B1-C31B-DB4F-B4FA-A0FBE4289035}"/>
                </a:ext>
              </a:extLst>
            </p:cNvPr>
            <p:cNvPicPr>
              <a:picLocks noChangeAspect="1"/>
            </p:cNvPicPr>
            <p:nvPr/>
          </p:nvPicPr>
          <p:blipFill>
            <a:blip r:embed="rId5"/>
            <a:stretch>
              <a:fillRect/>
            </a:stretch>
          </p:blipFill>
          <p:spPr>
            <a:xfrm>
              <a:off x="7987116" y="3924291"/>
              <a:ext cx="2630204" cy="2286485"/>
            </a:xfrm>
            <a:prstGeom prst="rect">
              <a:avLst/>
            </a:prstGeom>
          </p:spPr>
        </p:pic>
        <p:sp>
          <p:nvSpPr>
            <p:cNvPr id="16" name="Title 1">
              <a:extLst>
                <a:ext uri="{FF2B5EF4-FFF2-40B4-BE49-F238E27FC236}">
                  <a16:creationId xmlns:a16="http://schemas.microsoft.com/office/drawing/2014/main" id="{BFA6AFAC-F6F2-7443-9E76-477DCAB64B72}"/>
                </a:ext>
              </a:extLst>
            </p:cNvPr>
            <p:cNvSpPr txBox="1">
              <a:spLocks/>
            </p:cNvSpPr>
            <p:nvPr/>
          </p:nvSpPr>
          <p:spPr bwMode="auto">
            <a:xfrm>
              <a:off x="7351619" y="6202975"/>
              <a:ext cx="3901198" cy="6860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algn="l" rtl="0" eaLnBrk="1" fontAlgn="base" hangingPunct="1">
                <a:lnSpc>
                  <a:spcPct val="90000"/>
                </a:lnSpc>
                <a:spcBef>
                  <a:spcPct val="0"/>
                </a:spcBef>
                <a:spcAft>
                  <a:spcPct val="0"/>
                </a:spcAft>
                <a:defRPr sz="3000" b="0" kern="1200">
                  <a:solidFill>
                    <a:schemeClr val="tx1"/>
                  </a:solidFill>
                  <a:latin typeface="+mj-lt"/>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itchFamily="34" charset="0"/>
                </a:defRPr>
              </a:lvl2pPr>
              <a:lvl3pPr algn="l" rtl="0" eaLnBrk="1" fontAlgn="base" hangingPunct="1">
                <a:lnSpc>
                  <a:spcPct val="85000"/>
                </a:lnSpc>
                <a:spcBef>
                  <a:spcPct val="0"/>
                </a:spcBef>
                <a:spcAft>
                  <a:spcPct val="0"/>
                </a:spcAft>
                <a:defRPr sz="3000">
                  <a:solidFill>
                    <a:srgbClr val="006C3A"/>
                  </a:solidFill>
                  <a:latin typeface="Arial Black" pitchFamily="34" charset="0"/>
                </a:defRPr>
              </a:lvl3pPr>
              <a:lvl4pPr algn="l" rtl="0" eaLnBrk="1" fontAlgn="base" hangingPunct="1">
                <a:lnSpc>
                  <a:spcPct val="85000"/>
                </a:lnSpc>
                <a:spcBef>
                  <a:spcPct val="0"/>
                </a:spcBef>
                <a:spcAft>
                  <a:spcPct val="0"/>
                </a:spcAft>
                <a:defRPr sz="3000">
                  <a:solidFill>
                    <a:srgbClr val="006C3A"/>
                  </a:solidFill>
                  <a:latin typeface="Arial Black" pitchFamily="34" charset="0"/>
                </a:defRPr>
              </a:lvl4pPr>
              <a:lvl5pPr algn="l" rtl="0" eaLnBrk="1" fontAlgn="base" hangingPunct="1">
                <a:lnSpc>
                  <a:spcPct val="85000"/>
                </a:lnSpc>
                <a:spcBef>
                  <a:spcPct val="0"/>
                </a:spcBef>
                <a:spcAft>
                  <a:spcPct val="0"/>
                </a:spcAft>
                <a:defRPr sz="3000">
                  <a:solidFill>
                    <a:srgbClr val="006C3A"/>
                  </a:solidFill>
                  <a:latin typeface="Arial Black"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itchFamily="34" charset="0"/>
                </a:defRPr>
              </a:lvl9pPr>
            </a:lstStyle>
            <a:p>
              <a:pPr algn="ctr"/>
              <a:r>
                <a:rPr lang="en-US" sz="1600" i="1" dirty="0"/>
                <a:t>relative error on flame speed summary statistic for increasing data volume</a:t>
              </a:r>
            </a:p>
          </p:txBody>
        </p:sp>
      </p:grpSp>
      <p:sp>
        <p:nvSpPr>
          <p:cNvPr id="12" name="Rectangle 8">
            <a:extLst>
              <a:ext uri="{FF2B5EF4-FFF2-40B4-BE49-F238E27FC236}">
                <a16:creationId xmlns:a16="http://schemas.microsoft.com/office/drawing/2014/main" id="{26EDD5E0-B60C-F047-A2F4-D3B692F638E3}"/>
              </a:ext>
            </a:extLst>
          </p:cNvPr>
          <p:cNvSpPr>
            <a:spLocks/>
          </p:cNvSpPr>
          <p:nvPr/>
        </p:nvSpPr>
        <p:spPr bwMode="auto">
          <a:xfrm>
            <a:off x="342900" y="5695441"/>
            <a:ext cx="11430000" cy="594360"/>
          </a:xfrm>
          <a:prstGeom prst="rect">
            <a:avLst/>
          </a:prstGeom>
          <a:solidFill>
            <a:srgbClr val="D2DDF2"/>
          </a:solidFill>
          <a:ln w="12700" cap="flat" cmpd="sng" algn="ctr">
            <a:noFill/>
            <a:prstDash val="solid"/>
            <a:round/>
            <a:headEnd type="none" w="sm" len="sm"/>
            <a:tailEnd type="none" w="sm" len="sm"/>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algn="ctr"/>
            <a:r>
              <a:rPr lang="en-US" sz="1700" b="1" dirty="0"/>
              <a:t>Vision: Enabling probabilistic neural network training, with mean and variance estimates on network parameters, to assess predictive fidelity of surrogate models</a:t>
            </a:r>
          </a:p>
        </p:txBody>
      </p:sp>
      <p:sp>
        <p:nvSpPr>
          <p:cNvPr id="5" name="TextBox 4">
            <a:extLst>
              <a:ext uri="{FF2B5EF4-FFF2-40B4-BE49-F238E27FC236}">
                <a16:creationId xmlns:a16="http://schemas.microsoft.com/office/drawing/2014/main" id="{7C97E809-6F24-FC45-A3A8-D30E1DEA807F}"/>
              </a:ext>
            </a:extLst>
          </p:cNvPr>
          <p:cNvSpPr txBox="1"/>
          <p:nvPr/>
        </p:nvSpPr>
        <p:spPr>
          <a:xfrm>
            <a:off x="9965031" y="6484867"/>
            <a:ext cx="1782860" cy="286232"/>
          </a:xfrm>
          <a:prstGeom prst="rect">
            <a:avLst/>
          </a:prstGeom>
          <a:noFill/>
        </p:spPr>
        <p:txBody>
          <a:bodyPr wrap="none" rtlCol="0">
            <a:spAutoFit/>
          </a:bodyPr>
          <a:lstStyle/>
          <a:p>
            <a:pPr algn="l">
              <a:lnSpc>
                <a:spcPct val="90000"/>
              </a:lnSpc>
            </a:pPr>
            <a:r>
              <a:rPr lang="en-US" sz="1400" dirty="0">
                <a:latin typeface="+mn-lt"/>
              </a:rPr>
              <a:t>NN=Neural Network</a:t>
            </a:r>
          </a:p>
        </p:txBody>
      </p:sp>
      <p:sp>
        <p:nvSpPr>
          <p:cNvPr id="19" name="Rectangle 18">
            <a:extLst>
              <a:ext uri="{FF2B5EF4-FFF2-40B4-BE49-F238E27FC236}">
                <a16:creationId xmlns:a16="http://schemas.microsoft.com/office/drawing/2014/main" id="{8C4B4789-ECF4-154F-B3CE-EF406A9AB18A}"/>
              </a:ext>
            </a:extLst>
          </p:cNvPr>
          <p:cNvSpPr/>
          <p:nvPr/>
        </p:nvSpPr>
        <p:spPr>
          <a:xfrm>
            <a:off x="1915886" y="6394162"/>
            <a:ext cx="6096000" cy="523220"/>
          </a:xfrm>
          <a:prstGeom prst="rect">
            <a:avLst/>
          </a:prstGeom>
        </p:spPr>
        <p:txBody>
          <a:bodyPr>
            <a:spAutoFit/>
          </a:bodyPr>
          <a:lstStyle/>
          <a:p>
            <a:r>
              <a:rPr lang="en-US" sz="1400" i="1" dirty="0">
                <a:latin typeface="Arial Narrow" panose="020B0604020202020204" pitchFamily="34" charset="0"/>
                <a:cs typeface="Arial Narrow" panose="020B0604020202020204" pitchFamily="34" charset="0"/>
              </a:rPr>
              <a:t>Tiernan Casey, Bert Debusschere, Sandia National Labs</a:t>
            </a:r>
            <a:br>
              <a:rPr lang="en-US" sz="1400" i="1" dirty="0">
                <a:latin typeface="Arial Narrow" panose="020B0604020202020204" pitchFamily="34" charset="0"/>
                <a:cs typeface="Arial Narrow" panose="020B0604020202020204" pitchFamily="34" charset="0"/>
              </a:rPr>
            </a:br>
            <a:endParaRPr lang="en-US" sz="1400" i="1" dirty="0">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15790994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FCF51F4-6994-2F49-8E9A-2081CE532A2F}"/>
              </a:ext>
            </a:extLst>
          </p:cNvPr>
          <p:cNvSpPr>
            <a:spLocks noGrp="1"/>
          </p:cNvSpPr>
          <p:nvPr>
            <p:ph idx="1"/>
          </p:nvPr>
        </p:nvSpPr>
        <p:spPr/>
        <p:txBody>
          <a:bodyPr/>
          <a:lstStyle/>
          <a:p>
            <a:r>
              <a:rPr lang="en-US" b="1" dirty="0"/>
              <a:t>Motivation</a:t>
            </a:r>
            <a:r>
              <a:rPr lang="en-US" dirty="0"/>
              <a:t>: At large scales, simulation “efficiency” runs </a:t>
            </a:r>
            <a:br>
              <a:rPr lang="en-US" dirty="0"/>
            </a:br>
            <a:r>
              <a:rPr lang="en-US" dirty="0"/>
              <a:t>risk of being lower without careful steering. Or “wrong” </a:t>
            </a:r>
            <a:br>
              <a:rPr lang="en-US" dirty="0"/>
            </a:br>
            <a:r>
              <a:rPr lang="en-US" dirty="0"/>
              <a:t>“suboptimal” calculations may be performed without </a:t>
            </a:r>
            <a:br>
              <a:rPr lang="en-US" dirty="0"/>
            </a:br>
            <a:r>
              <a:rPr lang="en-US" dirty="0"/>
              <a:t>careful analysis of results generated. </a:t>
            </a:r>
          </a:p>
          <a:p>
            <a:r>
              <a:rPr lang="en-US" b="1" dirty="0"/>
              <a:t>Definition</a:t>
            </a:r>
            <a:r>
              <a:rPr lang="en-US" dirty="0"/>
              <a:t>: ODED is an ML-enabled autonomous system </a:t>
            </a:r>
            <a:br>
              <a:rPr lang="en-US" dirty="0"/>
            </a:br>
            <a:r>
              <a:rPr lang="en-US" dirty="0"/>
              <a:t>to design and execute computations. </a:t>
            </a:r>
          </a:p>
          <a:p>
            <a:r>
              <a:rPr lang="en-US" b="1" dirty="0"/>
              <a:t>End Results</a:t>
            </a:r>
            <a:r>
              <a:rPr lang="en-US" dirty="0"/>
              <a:t>: </a:t>
            </a:r>
          </a:p>
          <a:p>
            <a:pPr lvl="1"/>
            <a:r>
              <a:rPr lang="en-US" dirty="0"/>
              <a:t>To reach the objective earlier (with less computation)</a:t>
            </a:r>
          </a:p>
          <a:p>
            <a:pPr lvl="1"/>
            <a:r>
              <a:rPr lang="en-US" dirty="0"/>
              <a:t>To produce a better result (within the computation budget) </a:t>
            </a:r>
          </a:p>
          <a:p>
            <a:r>
              <a:rPr lang="en-US" b="1" dirty="0"/>
              <a:t>How It works</a:t>
            </a:r>
            <a:r>
              <a:rPr lang="en-US" dirty="0"/>
              <a:t>:</a:t>
            </a:r>
          </a:p>
          <a:p>
            <a:pPr lvl="1"/>
            <a:r>
              <a:rPr lang="en-US" dirty="0"/>
              <a:t>Iterative learning, simulation, and objective evaluation </a:t>
            </a:r>
          </a:p>
          <a:p>
            <a:pPr lvl="1"/>
            <a:r>
              <a:rPr lang="en-US" dirty="0"/>
              <a:t>Autonomous Control Module could be Reinforcement Learning, Active Learning, or other types of modules. </a:t>
            </a:r>
          </a:p>
        </p:txBody>
      </p:sp>
      <p:sp>
        <p:nvSpPr>
          <p:cNvPr id="4" name="Rectangle: Rounded Corners 3">
            <a:extLst>
              <a:ext uri="{FF2B5EF4-FFF2-40B4-BE49-F238E27FC236}">
                <a16:creationId xmlns:a16="http://schemas.microsoft.com/office/drawing/2014/main" id="{722680F2-7479-47CC-9069-2015B75EBA86}"/>
              </a:ext>
            </a:extLst>
          </p:cNvPr>
          <p:cNvSpPr/>
          <p:nvPr/>
        </p:nvSpPr>
        <p:spPr>
          <a:xfrm>
            <a:off x="8499894" y="1145875"/>
            <a:ext cx="2150853" cy="1000664"/>
          </a:xfrm>
          <a:prstGeom prst="roundRect">
            <a:avLst/>
          </a:prstGeom>
          <a:solidFill>
            <a:schemeClr val="bg1"/>
          </a:solidFill>
          <a:ln w="19050">
            <a:solidFill>
              <a:schemeClr val="accent1">
                <a:lumMod val="50000"/>
              </a:schemeClr>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nSpc>
                <a:spcPct val="90000"/>
              </a:lnSpc>
            </a:pPr>
            <a:r>
              <a:rPr lang="en-US" dirty="0">
                <a:solidFill>
                  <a:schemeClr val="tx1"/>
                </a:solidFill>
                <a:cs typeface="Arial"/>
              </a:rPr>
              <a:t>Scientific Simulations</a:t>
            </a:r>
            <a:endParaRPr lang="en-US" dirty="0">
              <a:solidFill>
                <a:schemeClr val="tx1"/>
              </a:solidFill>
            </a:endParaRPr>
          </a:p>
          <a:p>
            <a:pPr>
              <a:lnSpc>
                <a:spcPct val="90000"/>
              </a:lnSpc>
            </a:pPr>
            <a:r>
              <a:rPr lang="en-US" dirty="0">
                <a:solidFill>
                  <a:schemeClr val="tx1"/>
                </a:solidFill>
                <a:cs typeface="Arial"/>
              </a:rPr>
              <a:t>(MD, Cosmo...) </a:t>
            </a:r>
            <a:endParaRPr lang="en-US" dirty="0">
              <a:solidFill>
                <a:schemeClr val="tx1"/>
              </a:solidFill>
            </a:endParaRPr>
          </a:p>
        </p:txBody>
      </p:sp>
      <p:sp>
        <p:nvSpPr>
          <p:cNvPr id="8" name="Rectangle: Rounded Corners 7">
            <a:extLst>
              <a:ext uri="{FF2B5EF4-FFF2-40B4-BE49-F238E27FC236}">
                <a16:creationId xmlns:a16="http://schemas.microsoft.com/office/drawing/2014/main" id="{3806F3CC-1C7B-4DD8-92A7-B8DAFB15DE2D}"/>
              </a:ext>
            </a:extLst>
          </p:cNvPr>
          <p:cNvSpPr/>
          <p:nvPr/>
        </p:nvSpPr>
        <p:spPr>
          <a:xfrm>
            <a:off x="7162799" y="3431874"/>
            <a:ext cx="2237117" cy="1000664"/>
          </a:xfrm>
          <a:prstGeom prst="roundRect">
            <a:avLst/>
          </a:prstGeom>
          <a:solidFill>
            <a:schemeClr val="bg1"/>
          </a:solidFill>
          <a:ln w="19050">
            <a:solidFill>
              <a:schemeClr val="accent1">
                <a:lumMod val="50000"/>
              </a:schemeClr>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nSpc>
                <a:spcPct val="90000"/>
              </a:lnSpc>
            </a:pPr>
            <a:r>
              <a:rPr lang="en-US" dirty="0">
                <a:solidFill>
                  <a:schemeClr val="tx1"/>
                </a:solidFill>
                <a:cs typeface="Arial"/>
              </a:rPr>
              <a:t>Autonomous Control Module</a:t>
            </a:r>
          </a:p>
          <a:p>
            <a:pPr>
              <a:lnSpc>
                <a:spcPct val="90000"/>
              </a:lnSpc>
            </a:pPr>
            <a:r>
              <a:rPr lang="en-US" dirty="0">
                <a:solidFill>
                  <a:schemeClr val="tx1"/>
                </a:solidFill>
                <a:cs typeface="Arial"/>
              </a:rPr>
              <a:t>(RL, AL...)</a:t>
            </a:r>
          </a:p>
        </p:txBody>
      </p:sp>
      <p:sp>
        <p:nvSpPr>
          <p:cNvPr id="9" name="Rectangle: Rounded Corners 8">
            <a:extLst>
              <a:ext uri="{FF2B5EF4-FFF2-40B4-BE49-F238E27FC236}">
                <a16:creationId xmlns:a16="http://schemas.microsoft.com/office/drawing/2014/main" id="{2392B4F9-BECD-49E3-B65C-1130635E9C09}"/>
              </a:ext>
            </a:extLst>
          </p:cNvPr>
          <p:cNvSpPr/>
          <p:nvPr/>
        </p:nvSpPr>
        <p:spPr>
          <a:xfrm>
            <a:off x="10038270" y="3431873"/>
            <a:ext cx="1676401" cy="1000664"/>
          </a:xfrm>
          <a:prstGeom prst="roundRect">
            <a:avLst/>
          </a:prstGeom>
          <a:solidFill>
            <a:schemeClr val="bg1"/>
          </a:solidFill>
          <a:ln w="19050">
            <a:solidFill>
              <a:schemeClr val="accent1">
                <a:lumMod val="50000"/>
              </a:schemeClr>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nSpc>
                <a:spcPct val="90000"/>
              </a:lnSpc>
            </a:pPr>
            <a:r>
              <a:rPr lang="en-US" dirty="0">
                <a:solidFill>
                  <a:schemeClr val="tx1"/>
                </a:solidFill>
                <a:cs typeface="Arial"/>
              </a:rPr>
              <a:t>Objective Evaluation</a:t>
            </a:r>
          </a:p>
        </p:txBody>
      </p:sp>
      <p:sp>
        <p:nvSpPr>
          <p:cNvPr id="6" name="Arrow: Curved Left 5">
            <a:extLst>
              <a:ext uri="{FF2B5EF4-FFF2-40B4-BE49-F238E27FC236}">
                <a16:creationId xmlns:a16="http://schemas.microsoft.com/office/drawing/2014/main" id="{ED95314C-0DCA-4A36-8B4A-351DF4570287}"/>
              </a:ext>
            </a:extLst>
          </p:cNvPr>
          <p:cNvSpPr/>
          <p:nvPr/>
        </p:nvSpPr>
        <p:spPr>
          <a:xfrm rot="-1080000">
            <a:off x="10933946" y="2058026"/>
            <a:ext cx="731520" cy="1216152"/>
          </a:xfrm>
          <a:prstGeom prst="curvedLeftArrow">
            <a:avLst/>
          </a:prstGeom>
          <a:solidFill>
            <a:schemeClr val="bg1"/>
          </a:solidFill>
          <a:ln w="19050">
            <a:solidFill>
              <a:schemeClr val="accent1">
                <a:lumMod val="50000"/>
              </a:schemeClr>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dirty="0">
              <a:solidFill>
                <a:schemeClr val="tx1"/>
              </a:solidFill>
            </a:endParaRPr>
          </a:p>
        </p:txBody>
      </p:sp>
      <p:sp>
        <p:nvSpPr>
          <p:cNvPr id="11" name="Arrow: Curved Left 10">
            <a:extLst>
              <a:ext uri="{FF2B5EF4-FFF2-40B4-BE49-F238E27FC236}">
                <a16:creationId xmlns:a16="http://schemas.microsoft.com/office/drawing/2014/main" id="{0945B89E-C4F6-4051-8F68-122A90D88399}"/>
              </a:ext>
            </a:extLst>
          </p:cNvPr>
          <p:cNvSpPr/>
          <p:nvPr/>
        </p:nvSpPr>
        <p:spPr>
          <a:xfrm rot="5640000">
            <a:off x="9208663" y="4272139"/>
            <a:ext cx="731520" cy="1216152"/>
          </a:xfrm>
          <a:prstGeom prst="curvedLeftArrow">
            <a:avLst/>
          </a:prstGeom>
          <a:solidFill>
            <a:schemeClr val="bg1"/>
          </a:solidFill>
          <a:ln w="19050">
            <a:solidFill>
              <a:schemeClr val="accent1">
                <a:lumMod val="50000"/>
              </a:schemeClr>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dirty="0">
              <a:solidFill>
                <a:schemeClr val="tx1"/>
              </a:solidFill>
            </a:endParaRPr>
          </a:p>
        </p:txBody>
      </p:sp>
      <p:sp>
        <p:nvSpPr>
          <p:cNvPr id="14" name="Arrow: Curved Left 13">
            <a:extLst>
              <a:ext uri="{FF2B5EF4-FFF2-40B4-BE49-F238E27FC236}">
                <a16:creationId xmlns:a16="http://schemas.microsoft.com/office/drawing/2014/main" id="{86E022D3-A8D6-483C-99DC-6AE5DBA079DC}"/>
              </a:ext>
            </a:extLst>
          </p:cNvPr>
          <p:cNvSpPr/>
          <p:nvPr/>
        </p:nvSpPr>
        <p:spPr>
          <a:xfrm rot="12300000">
            <a:off x="7584022" y="1986139"/>
            <a:ext cx="731520" cy="1216152"/>
          </a:xfrm>
          <a:prstGeom prst="curvedLeftArrow">
            <a:avLst/>
          </a:prstGeom>
          <a:solidFill>
            <a:schemeClr val="bg1"/>
          </a:solidFill>
          <a:ln w="19050">
            <a:solidFill>
              <a:schemeClr val="accent1">
                <a:lumMod val="50000"/>
              </a:schemeClr>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dirty="0">
              <a:solidFill>
                <a:schemeClr val="tx1"/>
              </a:solidFill>
            </a:endParaRPr>
          </a:p>
        </p:txBody>
      </p:sp>
      <p:sp>
        <p:nvSpPr>
          <p:cNvPr id="10" name="Title 9">
            <a:extLst>
              <a:ext uri="{FF2B5EF4-FFF2-40B4-BE49-F238E27FC236}">
                <a16:creationId xmlns:a16="http://schemas.microsoft.com/office/drawing/2014/main" id="{C9D699E2-5862-4E41-B012-B7ADC336609A}"/>
              </a:ext>
            </a:extLst>
          </p:cNvPr>
          <p:cNvSpPr>
            <a:spLocks noGrp="1"/>
          </p:cNvSpPr>
          <p:nvPr>
            <p:ph type="title"/>
          </p:nvPr>
        </p:nvSpPr>
        <p:spPr/>
        <p:txBody>
          <a:bodyPr/>
          <a:lstStyle/>
          <a:p>
            <a:r>
              <a:rPr lang="en-US" dirty="0"/>
              <a:t>Objective-Driven Experimental Design</a:t>
            </a:r>
          </a:p>
        </p:txBody>
      </p:sp>
    </p:spTree>
    <p:extLst>
      <p:ext uri="{BB962C8B-B14F-4D97-AF65-F5344CB8AC3E}">
        <p14:creationId xmlns:p14="http://schemas.microsoft.com/office/powerpoint/2010/main" val="39179082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22680F2-7479-47CC-9069-2015B75EBA86}"/>
              </a:ext>
            </a:extLst>
          </p:cNvPr>
          <p:cNvSpPr/>
          <p:nvPr/>
        </p:nvSpPr>
        <p:spPr>
          <a:xfrm>
            <a:off x="8528648" y="1145875"/>
            <a:ext cx="2337759" cy="1000664"/>
          </a:xfrm>
          <a:prstGeom prst="roundRect">
            <a:avLst/>
          </a:prstGeom>
          <a:solidFill>
            <a:schemeClr val="bg1"/>
          </a:solidFill>
          <a:ln w="19050">
            <a:solidFill>
              <a:schemeClr val="accent1">
                <a:lumMod val="50000"/>
              </a:schemeClr>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nSpc>
                <a:spcPct val="90000"/>
              </a:lnSpc>
            </a:pPr>
            <a:r>
              <a:rPr lang="en-US" dirty="0">
                <a:solidFill>
                  <a:schemeClr val="tx1"/>
                </a:solidFill>
                <a:cs typeface="Arial"/>
              </a:rPr>
              <a:t>Cosmology Simulations (MUSIC, COLA) </a:t>
            </a:r>
          </a:p>
        </p:txBody>
      </p:sp>
      <p:sp>
        <p:nvSpPr>
          <p:cNvPr id="8" name="Rectangle: Rounded Corners 7">
            <a:extLst>
              <a:ext uri="{FF2B5EF4-FFF2-40B4-BE49-F238E27FC236}">
                <a16:creationId xmlns:a16="http://schemas.microsoft.com/office/drawing/2014/main" id="{3806F3CC-1C7B-4DD8-92A7-B8DAFB15DE2D}"/>
              </a:ext>
            </a:extLst>
          </p:cNvPr>
          <p:cNvSpPr/>
          <p:nvPr/>
        </p:nvSpPr>
        <p:spPr>
          <a:xfrm>
            <a:off x="7162799" y="3431874"/>
            <a:ext cx="2237117" cy="1000664"/>
          </a:xfrm>
          <a:prstGeom prst="roundRect">
            <a:avLst/>
          </a:prstGeom>
          <a:solidFill>
            <a:schemeClr val="bg1"/>
          </a:solidFill>
          <a:ln w="19050">
            <a:solidFill>
              <a:schemeClr val="accent1">
                <a:lumMod val="50000"/>
              </a:schemeClr>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nSpc>
                <a:spcPct val="90000"/>
              </a:lnSpc>
            </a:pPr>
            <a:r>
              <a:rPr lang="en-US" dirty="0">
                <a:solidFill>
                  <a:schemeClr val="tx1"/>
                </a:solidFill>
                <a:cs typeface="Arial"/>
              </a:rPr>
              <a:t>Active Learning</a:t>
            </a:r>
            <a:endParaRPr lang="en-US" dirty="0">
              <a:solidFill>
                <a:schemeClr val="tx1"/>
              </a:solidFill>
            </a:endParaRPr>
          </a:p>
        </p:txBody>
      </p:sp>
      <p:sp>
        <p:nvSpPr>
          <p:cNvPr id="9" name="Rectangle: Rounded Corners 8">
            <a:extLst>
              <a:ext uri="{FF2B5EF4-FFF2-40B4-BE49-F238E27FC236}">
                <a16:creationId xmlns:a16="http://schemas.microsoft.com/office/drawing/2014/main" id="{2392B4F9-BECD-49E3-B65C-1130635E9C09}"/>
              </a:ext>
            </a:extLst>
          </p:cNvPr>
          <p:cNvSpPr/>
          <p:nvPr/>
        </p:nvSpPr>
        <p:spPr>
          <a:xfrm>
            <a:off x="10038270" y="3431873"/>
            <a:ext cx="1676401" cy="1000664"/>
          </a:xfrm>
          <a:prstGeom prst="roundRect">
            <a:avLst/>
          </a:prstGeom>
          <a:solidFill>
            <a:schemeClr val="bg1"/>
          </a:solidFill>
          <a:ln w="19050">
            <a:solidFill>
              <a:schemeClr val="accent1">
                <a:lumMod val="50000"/>
              </a:schemeClr>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nSpc>
                <a:spcPct val="90000"/>
              </a:lnSpc>
            </a:pPr>
            <a:r>
              <a:rPr lang="en-US" dirty="0">
                <a:solidFill>
                  <a:schemeClr val="tx1"/>
                </a:solidFill>
                <a:cs typeface="Arial"/>
              </a:rPr>
              <a:t>DL network</a:t>
            </a:r>
          </a:p>
        </p:txBody>
      </p:sp>
      <p:sp>
        <p:nvSpPr>
          <p:cNvPr id="6" name="Arrow: Curved Left 5">
            <a:extLst>
              <a:ext uri="{FF2B5EF4-FFF2-40B4-BE49-F238E27FC236}">
                <a16:creationId xmlns:a16="http://schemas.microsoft.com/office/drawing/2014/main" id="{ED95314C-0DCA-4A36-8B4A-351DF4570287}"/>
              </a:ext>
            </a:extLst>
          </p:cNvPr>
          <p:cNvSpPr/>
          <p:nvPr/>
        </p:nvSpPr>
        <p:spPr>
          <a:xfrm rot="-1080000">
            <a:off x="10933946" y="2058026"/>
            <a:ext cx="731520" cy="1216152"/>
          </a:xfrm>
          <a:prstGeom prst="curvedLeftArrow">
            <a:avLst/>
          </a:prstGeom>
          <a:solidFill>
            <a:schemeClr val="bg1"/>
          </a:solidFill>
          <a:ln w="19050">
            <a:solidFill>
              <a:schemeClr val="accent1">
                <a:lumMod val="50000"/>
              </a:schemeClr>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dirty="0">
              <a:solidFill>
                <a:schemeClr val="tx1"/>
              </a:solidFill>
            </a:endParaRPr>
          </a:p>
        </p:txBody>
      </p:sp>
      <p:sp>
        <p:nvSpPr>
          <p:cNvPr id="11" name="Arrow: Curved Left 10">
            <a:extLst>
              <a:ext uri="{FF2B5EF4-FFF2-40B4-BE49-F238E27FC236}">
                <a16:creationId xmlns:a16="http://schemas.microsoft.com/office/drawing/2014/main" id="{0945B89E-C4F6-4051-8F68-122A90D88399}"/>
              </a:ext>
            </a:extLst>
          </p:cNvPr>
          <p:cNvSpPr/>
          <p:nvPr/>
        </p:nvSpPr>
        <p:spPr>
          <a:xfrm rot="5640000">
            <a:off x="9208663" y="4272139"/>
            <a:ext cx="731520" cy="1216152"/>
          </a:xfrm>
          <a:prstGeom prst="curvedLeftArrow">
            <a:avLst/>
          </a:prstGeom>
          <a:solidFill>
            <a:schemeClr val="bg1"/>
          </a:solidFill>
          <a:ln w="19050">
            <a:solidFill>
              <a:schemeClr val="accent1">
                <a:lumMod val="50000"/>
              </a:schemeClr>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dirty="0">
              <a:solidFill>
                <a:schemeClr val="tx1"/>
              </a:solidFill>
            </a:endParaRPr>
          </a:p>
        </p:txBody>
      </p:sp>
      <p:sp>
        <p:nvSpPr>
          <p:cNvPr id="14" name="Arrow: Curved Left 13">
            <a:extLst>
              <a:ext uri="{FF2B5EF4-FFF2-40B4-BE49-F238E27FC236}">
                <a16:creationId xmlns:a16="http://schemas.microsoft.com/office/drawing/2014/main" id="{86E022D3-A8D6-483C-99DC-6AE5DBA079DC}"/>
              </a:ext>
            </a:extLst>
          </p:cNvPr>
          <p:cNvSpPr/>
          <p:nvPr/>
        </p:nvSpPr>
        <p:spPr>
          <a:xfrm rot="12300000">
            <a:off x="7584022" y="1986139"/>
            <a:ext cx="731520" cy="1216152"/>
          </a:xfrm>
          <a:prstGeom prst="curvedLeftArrow">
            <a:avLst/>
          </a:prstGeom>
          <a:solidFill>
            <a:schemeClr val="bg1"/>
          </a:solidFill>
          <a:ln w="19050">
            <a:solidFill>
              <a:schemeClr val="accent1">
                <a:lumMod val="50000"/>
              </a:schemeClr>
            </a:solidFill>
            <a:miter lim="800000"/>
          </a:ln>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dirty="0">
              <a:solidFill>
                <a:schemeClr val="tx1"/>
              </a:solidFill>
            </a:endParaRPr>
          </a:p>
        </p:txBody>
      </p:sp>
      <p:sp>
        <p:nvSpPr>
          <p:cNvPr id="7" name="Title 6">
            <a:extLst>
              <a:ext uri="{FF2B5EF4-FFF2-40B4-BE49-F238E27FC236}">
                <a16:creationId xmlns:a16="http://schemas.microsoft.com/office/drawing/2014/main" id="{852B7F1C-F24D-234F-B1C6-9DAACD4A82D6}"/>
              </a:ext>
            </a:extLst>
          </p:cNvPr>
          <p:cNvSpPr>
            <a:spLocks noGrp="1"/>
          </p:cNvSpPr>
          <p:nvPr>
            <p:ph type="title"/>
          </p:nvPr>
        </p:nvSpPr>
        <p:spPr/>
        <p:txBody>
          <a:bodyPr/>
          <a:lstStyle/>
          <a:p>
            <a:r>
              <a:rPr lang="en-US" dirty="0"/>
              <a:t>ODED Example: A Simplified Cosmology Problem–Parameter Estimation (Classification) </a:t>
            </a:r>
          </a:p>
        </p:txBody>
      </p:sp>
      <p:sp>
        <p:nvSpPr>
          <p:cNvPr id="10" name="Content Placeholder 9">
            <a:extLst>
              <a:ext uri="{FF2B5EF4-FFF2-40B4-BE49-F238E27FC236}">
                <a16:creationId xmlns:a16="http://schemas.microsoft.com/office/drawing/2014/main" id="{661F6C1C-E21D-4641-A7B3-8CB7BD229ABA}"/>
              </a:ext>
            </a:extLst>
          </p:cNvPr>
          <p:cNvSpPr>
            <a:spLocks noGrp="1"/>
          </p:cNvSpPr>
          <p:nvPr>
            <p:ph idx="1"/>
          </p:nvPr>
        </p:nvSpPr>
        <p:spPr>
          <a:xfrm>
            <a:off x="190500" y="1203331"/>
            <a:ext cx="11658600" cy="4610100"/>
          </a:xfrm>
        </p:spPr>
        <p:txBody>
          <a:bodyPr/>
          <a:lstStyle/>
          <a:p>
            <a:r>
              <a:rPr lang="en-US" dirty="0"/>
              <a:t>Given a 3D sub-volume of the universe (from simulation), predict </a:t>
            </a:r>
            <a:br>
              <a:rPr lang="en-US" dirty="0"/>
            </a:br>
            <a:r>
              <a:rPr lang="en-US" dirty="0"/>
              <a:t>the parameter \omega-m \in [0.15, 0.40] (6 classes in total)</a:t>
            </a:r>
          </a:p>
          <a:p>
            <a:r>
              <a:rPr lang="en-US" b="1" dirty="0"/>
              <a:t>Objective: Train an estimator with as few simulation </a:t>
            </a:r>
            <a:br>
              <a:rPr lang="en-US" b="1" dirty="0"/>
            </a:br>
            <a:r>
              <a:rPr lang="en-US" b="1" dirty="0"/>
              <a:t>runs as possible </a:t>
            </a:r>
          </a:p>
          <a:p>
            <a:r>
              <a:rPr lang="en-US" dirty="0"/>
              <a:t>CosmoFlow CNN model is used. </a:t>
            </a:r>
          </a:p>
          <a:p>
            <a:r>
              <a:rPr lang="en-US" dirty="0"/>
              <a:t>Current Stage: </a:t>
            </a:r>
          </a:p>
          <a:p>
            <a:pPr lvl="1"/>
            <a:r>
              <a:rPr lang="en-US" dirty="0"/>
              <a:t>Using PyCOLA as the simulation software</a:t>
            </a:r>
          </a:p>
          <a:p>
            <a:pPr lvl="1"/>
            <a:r>
              <a:rPr lang="en-US" dirty="0"/>
              <a:t>One-degree of freedom to control the simulation (\omega_0)</a:t>
            </a:r>
          </a:p>
          <a:p>
            <a:pPr lvl="1"/>
            <a:r>
              <a:rPr lang="en-US" dirty="0"/>
              <a:t>On local 8-GPU compute node</a:t>
            </a:r>
          </a:p>
          <a:p>
            <a:r>
              <a:rPr lang="en-US" dirty="0"/>
              <a:t>Future:</a:t>
            </a:r>
          </a:p>
          <a:p>
            <a:pPr lvl="1"/>
            <a:r>
              <a:rPr lang="en-US" dirty="0"/>
              <a:t>Use a more expensive N-body simulation (e.g., GADGET)</a:t>
            </a:r>
          </a:p>
          <a:p>
            <a:pPr lvl="1"/>
            <a:r>
              <a:rPr lang="en-US" dirty="0"/>
              <a:t>Expand to more degrees of parameters on leadership machines</a:t>
            </a:r>
          </a:p>
          <a:p>
            <a:pPr lvl="1"/>
            <a:r>
              <a:rPr lang="en-US" dirty="0"/>
              <a:t>Provide a library to generalize the capability to other applications</a:t>
            </a:r>
          </a:p>
        </p:txBody>
      </p:sp>
    </p:spTree>
    <p:extLst>
      <p:ext uri="{BB962C8B-B14F-4D97-AF65-F5344CB8AC3E}">
        <p14:creationId xmlns:p14="http://schemas.microsoft.com/office/powerpoint/2010/main" val="21919225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10C0F78-ED8A-B449-A9B6-9B8DBE4F9431}"/>
              </a:ext>
            </a:extLst>
          </p:cNvPr>
          <p:cNvSpPr txBox="1"/>
          <p:nvPr/>
        </p:nvSpPr>
        <p:spPr>
          <a:xfrm>
            <a:off x="609600" y="4838174"/>
            <a:ext cx="3855928" cy="1477328"/>
          </a:xfrm>
          <a:prstGeom prst="rect">
            <a:avLst/>
          </a:prstGeom>
          <a:noFill/>
        </p:spPr>
        <p:txBody>
          <a:bodyPr wrap="square" rtlCol="0">
            <a:spAutoFit/>
          </a:bodyPr>
          <a:lstStyle/>
          <a:p>
            <a:r>
              <a:rPr lang="en-US" dirty="0">
                <a:latin typeface="Arial Narrow" panose="020B0604020202020204" pitchFamily="34" charset="0"/>
                <a:cs typeface="Arial Narrow" panose="020B0604020202020204" pitchFamily="34" charset="0"/>
              </a:rPr>
              <a:t>Creating a framework for organizing and distributing data is an important element of ExaLearn. To enable reproducible experiments, ExaLearn also is populating a searchable catalog of training data.</a:t>
            </a:r>
          </a:p>
        </p:txBody>
      </p:sp>
      <p:sp>
        <p:nvSpPr>
          <p:cNvPr id="10" name="TextBox 9">
            <a:extLst>
              <a:ext uri="{FF2B5EF4-FFF2-40B4-BE49-F238E27FC236}">
                <a16:creationId xmlns:a16="http://schemas.microsoft.com/office/drawing/2014/main" id="{A1E59A4D-82D4-F44C-8562-352F04471B66}"/>
              </a:ext>
            </a:extLst>
          </p:cNvPr>
          <p:cNvSpPr txBox="1"/>
          <p:nvPr/>
        </p:nvSpPr>
        <p:spPr>
          <a:xfrm>
            <a:off x="1978766" y="6343523"/>
            <a:ext cx="2250937" cy="369332"/>
          </a:xfrm>
          <a:prstGeom prst="rect">
            <a:avLst/>
          </a:prstGeom>
          <a:noFill/>
        </p:spPr>
        <p:txBody>
          <a:bodyPr wrap="none" rtlCol="0">
            <a:spAutoFit/>
          </a:bodyPr>
          <a:lstStyle/>
          <a:p>
            <a:r>
              <a:rPr lang="en-US" b="1" dirty="0">
                <a:solidFill>
                  <a:schemeClr val="accent1"/>
                </a:solidFill>
                <a:latin typeface="Arial Narrow" panose="020B0604020202020204" pitchFamily="34" charset="0"/>
                <a:cs typeface="Arial Narrow" panose="020B0604020202020204" pitchFamily="34" charset="0"/>
              </a:rPr>
              <a:t>petreldata.net/exalearn</a:t>
            </a:r>
          </a:p>
        </p:txBody>
      </p:sp>
      <p:pic>
        <p:nvPicPr>
          <p:cNvPr id="4" name="Picture 3">
            <a:extLst>
              <a:ext uri="{FF2B5EF4-FFF2-40B4-BE49-F238E27FC236}">
                <a16:creationId xmlns:a16="http://schemas.microsoft.com/office/drawing/2014/main" id="{8D6FFC8D-4F32-9B46-840D-787E20A0DB3F}"/>
              </a:ext>
            </a:extLst>
          </p:cNvPr>
          <p:cNvPicPr>
            <a:picLocks noChangeAspect="1"/>
          </p:cNvPicPr>
          <p:nvPr/>
        </p:nvPicPr>
        <p:blipFill>
          <a:blip r:embed="rId2"/>
          <a:stretch>
            <a:fillRect/>
          </a:stretch>
        </p:blipFill>
        <p:spPr>
          <a:xfrm>
            <a:off x="609600" y="899546"/>
            <a:ext cx="6559680" cy="3873827"/>
          </a:xfrm>
          <a:prstGeom prst="rect">
            <a:avLst/>
          </a:prstGeom>
          <a:ln w="28575">
            <a:solidFill>
              <a:srgbClr val="C00000"/>
            </a:solidFill>
          </a:ln>
        </p:spPr>
      </p:pic>
      <p:pic>
        <p:nvPicPr>
          <p:cNvPr id="6" name="Picture 5">
            <a:extLst>
              <a:ext uri="{FF2B5EF4-FFF2-40B4-BE49-F238E27FC236}">
                <a16:creationId xmlns:a16="http://schemas.microsoft.com/office/drawing/2014/main" id="{0DEAE224-FAF8-B349-8982-C2FB5E41C950}"/>
              </a:ext>
            </a:extLst>
          </p:cNvPr>
          <p:cNvPicPr>
            <a:picLocks noChangeAspect="1"/>
          </p:cNvPicPr>
          <p:nvPr/>
        </p:nvPicPr>
        <p:blipFill>
          <a:blip r:embed="rId3"/>
          <a:stretch>
            <a:fillRect/>
          </a:stretch>
        </p:blipFill>
        <p:spPr>
          <a:xfrm>
            <a:off x="5486434" y="863209"/>
            <a:ext cx="6095966" cy="3435331"/>
          </a:xfrm>
          <a:prstGeom prst="rect">
            <a:avLst/>
          </a:prstGeom>
          <a:ln w="28575">
            <a:solidFill>
              <a:srgbClr val="C00000"/>
            </a:solidFill>
          </a:ln>
        </p:spPr>
      </p:pic>
      <p:pic>
        <p:nvPicPr>
          <p:cNvPr id="7" name="Picture 6">
            <a:extLst>
              <a:ext uri="{FF2B5EF4-FFF2-40B4-BE49-F238E27FC236}">
                <a16:creationId xmlns:a16="http://schemas.microsoft.com/office/drawing/2014/main" id="{9F7978B0-5314-BD45-9CF5-1DC8A7EE6FC2}"/>
              </a:ext>
            </a:extLst>
          </p:cNvPr>
          <p:cNvPicPr>
            <a:picLocks noChangeAspect="1"/>
          </p:cNvPicPr>
          <p:nvPr/>
        </p:nvPicPr>
        <p:blipFill>
          <a:blip r:embed="rId4"/>
          <a:stretch>
            <a:fillRect/>
          </a:stretch>
        </p:blipFill>
        <p:spPr>
          <a:xfrm>
            <a:off x="9398833" y="3518844"/>
            <a:ext cx="2031627" cy="3135955"/>
          </a:xfrm>
          <a:prstGeom prst="rect">
            <a:avLst/>
          </a:prstGeom>
          <a:ln w="28575">
            <a:solidFill>
              <a:srgbClr val="C00000"/>
            </a:solidFill>
          </a:ln>
        </p:spPr>
      </p:pic>
      <p:pic>
        <p:nvPicPr>
          <p:cNvPr id="8" name="Picture 7">
            <a:extLst>
              <a:ext uri="{FF2B5EF4-FFF2-40B4-BE49-F238E27FC236}">
                <a16:creationId xmlns:a16="http://schemas.microsoft.com/office/drawing/2014/main" id="{E1C0B6CC-0724-8E48-84CB-58CEDD6BB29A}"/>
              </a:ext>
            </a:extLst>
          </p:cNvPr>
          <p:cNvPicPr>
            <a:picLocks noChangeAspect="1"/>
          </p:cNvPicPr>
          <p:nvPr/>
        </p:nvPicPr>
        <p:blipFill>
          <a:blip r:embed="rId5"/>
          <a:stretch>
            <a:fillRect/>
          </a:stretch>
        </p:blipFill>
        <p:spPr>
          <a:xfrm>
            <a:off x="4574167" y="4168525"/>
            <a:ext cx="4716027" cy="2486274"/>
          </a:xfrm>
          <a:prstGeom prst="rect">
            <a:avLst/>
          </a:prstGeom>
          <a:ln w="28575">
            <a:solidFill>
              <a:srgbClr val="C00000"/>
            </a:solidFill>
          </a:ln>
        </p:spPr>
      </p:pic>
      <p:sp>
        <p:nvSpPr>
          <p:cNvPr id="12" name="Oval 11">
            <a:extLst>
              <a:ext uri="{FF2B5EF4-FFF2-40B4-BE49-F238E27FC236}">
                <a16:creationId xmlns:a16="http://schemas.microsoft.com/office/drawing/2014/main" id="{CEDC6621-0573-9748-B3B1-0F9C8E0C0021}"/>
              </a:ext>
            </a:extLst>
          </p:cNvPr>
          <p:cNvSpPr/>
          <p:nvPr/>
        </p:nvSpPr>
        <p:spPr>
          <a:xfrm>
            <a:off x="3507483" y="1215531"/>
            <a:ext cx="1117365" cy="46108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7F52DE28-F3F4-1D42-B9B6-9A5528D21700}"/>
              </a:ext>
            </a:extLst>
          </p:cNvPr>
          <p:cNvSpPr txBox="1"/>
          <p:nvPr/>
        </p:nvSpPr>
        <p:spPr>
          <a:xfrm>
            <a:off x="3578692" y="1261407"/>
            <a:ext cx="974947" cy="369332"/>
          </a:xfrm>
          <a:prstGeom prst="rect">
            <a:avLst/>
          </a:prstGeom>
          <a:noFill/>
        </p:spPr>
        <p:txBody>
          <a:bodyPr wrap="none" rtlCol="0">
            <a:spAutoFit/>
          </a:bodyPr>
          <a:lstStyle/>
          <a:p>
            <a:pPr algn="ctr"/>
            <a:r>
              <a:rPr lang="en-US" b="1" dirty="0">
                <a:solidFill>
                  <a:schemeClr val="bg1"/>
                </a:solidFill>
                <a:latin typeface="Arial Narrow" panose="020B0604020202020204" pitchFamily="34" charset="0"/>
                <a:cs typeface="Arial Narrow" panose="020B0604020202020204" pitchFamily="34" charset="0"/>
              </a:rPr>
              <a:t>Navigate</a:t>
            </a:r>
          </a:p>
        </p:txBody>
      </p:sp>
      <p:sp>
        <p:nvSpPr>
          <p:cNvPr id="14" name="Oval 13">
            <a:extLst>
              <a:ext uri="{FF2B5EF4-FFF2-40B4-BE49-F238E27FC236}">
                <a16:creationId xmlns:a16="http://schemas.microsoft.com/office/drawing/2014/main" id="{3ED6E58E-B13F-634E-8B3B-472D14CFC7CC}"/>
              </a:ext>
            </a:extLst>
          </p:cNvPr>
          <p:cNvSpPr/>
          <p:nvPr/>
        </p:nvSpPr>
        <p:spPr>
          <a:xfrm>
            <a:off x="6281213" y="1750680"/>
            <a:ext cx="1117365" cy="46108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E1F682A8-C186-5647-971A-1831D0D9D83D}"/>
              </a:ext>
            </a:extLst>
          </p:cNvPr>
          <p:cNvSpPr txBox="1"/>
          <p:nvPr/>
        </p:nvSpPr>
        <p:spPr>
          <a:xfrm>
            <a:off x="6467838" y="1796556"/>
            <a:ext cx="744114" cy="369332"/>
          </a:xfrm>
          <a:prstGeom prst="rect">
            <a:avLst/>
          </a:prstGeom>
          <a:noFill/>
        </p:spPr>
        <p:txBody>
          <a:bodyPr wrap="none" rtlCol="0">
            <a:spAutoFit/>
          </a:bodyPr>
          <a:lstStyle/>
          <a:p>
            <a:pPr algn="ctr"/>
            <a:r>
              <a:rPr lang="en-US" b="1" dirty="0">
                <a:solidFill>
                  <a:schemeClr val="bg1"/>
                </a:solidFill>
                <a:latin typeface="Arial Narrow" panose="020B0604020202020204" pitchFamily="34" charset="0"/>
                <a:cs typeface="Arial Narrow" panose="020B0604020202020204" pitchFamily="34" charset="0"/>
              </a:rPr>
              <a:t>Select</a:t>
            </a:r>
          </a:p>
        </p:txBody>
      </p:sp>
      <p:sp>
        <p:nvSpPr>
          <p:cNvPr id="16" name="Oval 15">
            <a:extLst>
              <a:ext uri="{FF2B5EF4-FFF2-40B4-BE49-F238E27FC236}">
                <a16:creationId xmlns:a16="http://schemas.microsoft.com/office/drawing/2014/main" id="{F1A38DC0-B0A6-B94C-970F-DF44E9FCE8CF}"/>
              </a:ext>
            </a:extLst>
          </p:cNvPr>
          <p:cNvSpPr/>
          <p:nvPr/>
        </p:nvSpPr>
        <p:spPr>
          <a:xfrm>
            <a:off x="5323034" y="4339669"/>
            <a:ext cx="1117365" cy="46108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FA24D2CA-9F5B-2641-9BD8-975B050E95F5}"/>
              </a:ext>
            </a:extLst>
          </p:cNvPr>
          <p:cNvSpPr txBox="1"/>
          <p:nvPr/>
        </p:nvSpPr>
        <p:spPr>
          <a:xfrm>
            <a:off x="5473592" y="4385545"/>
            <a:ext cx="816249" cy="369332"/>
          </a:xfrm>
          <a:prstGeom prst="rect">
            <a:avLst/>
          </a:prstGeom>
          <a:noFill/>
        </p:spPr>
        <p:txBody>
          <a:bodyPr wrap="none" rtlCol="0">
            <a:spAutoFit/>
          </a:bodyPr>
          <a:lstStyle/>
          <a:p>
            <a:pPr algn="ctr"/>
            <a:r>
              <a:rPr lang="en-US" b="1" dirty="0">
                <a:solidFill>
                  <a:schemeClr val="bg1"/>
                </a:solidFill>
                <a:latin typeface="Arial Narrow" panose="020B0604020202020204" pitchFamily="34" charset="0"/>
                <a:cs typeface="Arial Narrow" panose="020B0604020202020204" pitchFamily="34" charset="0"/>
              </a:rPr>
              <a:t>Subset</a:t>
            </a:r>
          </a:p>
        </p:txBody>
      </p:sp>
      <p:sp>
        <p:nvSpPr>
          <p:cNvPr id="18" name="Oval 17">
            <a:extLst>
              <a:ext uri="{FF2B5EF4-FFF2-40B4-BE49-F238E27FC236}">
                <a16:creationId xmlns:a16="http://schemas.microsoft.com/office/drawing/2014/main" id="{7CAFC426-DC8D-6844-A174-1DDFD08D6B90}"/>
              </a:ext>
            </a:extLst>
          </p:cNvPr>
          <p:cNvSpPr/>
          <p:nvPr/>
        </p:nvSpPr>
        <p:spPr>
          <a:xfrm>
            <a:off x="10041685" y="4051352"/>
            <a:ext cx="1117365" cy="46108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832E187D-9B7B-FB4B-B871-D9E3498C7284}"/>
              </a:ext>
            </a:extLst>
          </p:cNvPr>
          <p:cNvSpPr txBox="1"/>
          <p:nvPr/>
        </p:nvSpPr>
        <p:spPr>
          <a:xfrm>
            <a:off x="10055987" y="4097228"/>
            <a:ext cx="1088760" cy="369332"/>
          </a:xfrm>
          <a:prstGeom prst="rect">
            <a:avLst/>
          </a:prstGeom>
          <a:noFill/>
        </p:spPr>
        <p:txBody>
          <a:bodyPr wrap="none" rtlCol="0">
            <a:spAutoFit/>
          </a:bodyPr>
          <a:lstStyle/>
          <a:p>
            <a:pPr algn="ctr"/>
            <a:r>
              <a:rPr lang="en-US" b="1" dirty="0">
                <a:solidFill>
                  <a:schemeClr val="bg1"/>
                </a:solidFill>
                <a:latin typeface="Arial Narrow" panose="020B0604020202020204" pitchFamily="34" charset="0"/>
                <a:cs typeface="Arial Narrow" panose="020B0604020202020204" pitchFamily="34" charset="0"/>
              </a:rPr>
              <a:t>Download</a:t>
            </a:r>
          </a:p>
        </p:txBody>
      </p:sp>
      <p:cxnSp>
        <p:nvCxnSpPr>
          <p:cNvPr id="21" name="Straight Arrow Connector 20">
            <a:extLst>
              <a:ext uri="{FF2B5EF4-FFF2-40B4-BE49-F238E27FC236}">
                <a16:creationId xmlns:a16="http://schemas.microsoft.com/office/drawing/2014/main" id="{0906C880-C673-DC4D-872D-C47F6C15811C}"/>
              </a:ext>
            </a:extLst>
          </p:cNvPr>
          <p:cNvCxnSpPr>
            <a:cxnSpLocks/>
            <a:stCxn id="11" idx="3"/>
            <a:endCxn id="14" idx="1"/>
          </p:cNvCxnSpPr>
          <p:nvPr/>
        </p:nvCxnSpPr>
        <p:spPr>
          <a:xfrm>
            <a:off x="4553639" y="1446073"/>
            <a:ext cx="1891208" cy="37213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88D6DCB-1AAA-154C-86E7-348104187CFE}"/>
              </a:ext>
            </a:extLst>
          </p:cNvPr>
          <p:cNvCxnSpPr>
            <a:cxnSpLocks/>
          </p:cNvCxnSpPr>
          <p:nvPr/>
        </p:nvCxnSpPr>
        <p:spPr>
          <a:xfrm flipH="1">
            <a:off x="6099527" y="2157002"/>
            <a:ext cx="534512" cy="221420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34A340F-7D10-394D-B3B6-33E0088CA669}"/>
              </a:ext>
            </a:extLst>
          </p:cNvPr>
          <p:cNvCxnSpPr>
            <a:cxnSpLocks/>
            <a:stCxn id="16" idx="6"/>
            <a:endCxn id="19" idx="1"/>
          </p:cNvCxnSpPr>
          <p:nvPr/>
        </p:nvCxnSpPr>
        <p:spPr>
          <a:xfrm flipV="1">
            <a:off x="6440399" y="4281894"/>
            <a:ext cx="3615588" cy="28831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D995165-EC6D-1447-A1D0-E2C81F1B69D9}"/>
              </a:ext>
            </a:extLst>
          </p:cNvPr>
          <p:cNvSpPr>
            <a:spLocks noGrp="1"/>
          </p:cNvSpPr>
          <p:nvPr>
            <p:ph type="title"/>
          </p:nvPr>
        </p:nvSpPr>
        <p:spPr/>
        <p:txBody>
          <a:bodyPr/>
          <a:lstStyle/>
          <a:p>
            <a:r>
              <a:rPr lang="en-US" dirty="0"/>
              <a:t>Searchable Repository for Machine Learning Training Data</a:t>
            </a:r>
          </a:p>
        </p:txBody>
      </p:sp>
    </p:spTree>
    <p:extLst>
      <p:ext uri="{BB962C8B-B14F-4D97-AF65-F5344CB8AC3E}">
        <p14:creationId xmlns:p14="http://schemas.microsoft.com/office/powerpoint/2010/main" val="33642117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44FAD9E-5F44-2542-BC4B-36B3A36B2546}"/>
              </a:ext>
            </a:extLst>
          </p:cNvPr>
          <p:cNvPicPr>
            <a:picLocks noChangeAspect="1"/>
          </p:cNvPicPr>
          <p:nvPr/>
        </p:nvPicPr>
        <p:blipFill rotWithShape="1">
          <a:blip r:embed="rId2"/>
          <a:srcRect l="1349" r="1472"/>
          <a:stretch/>
        </p:blipFill>
        <p:spPr>
          <a:xfrm>
            <a:off x="2221193" y="818241"/>
            <a:ext cx="7749614" cy="571500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A947D9B0-EF14-B94D-BEEC-C3A93ABCD962}"/>
              </a:ext>
            </a:extLst>
          </p:cNvPr>
          <p:cNvSpPr txBox="1"/>
          <p:nvPr/>
        </p:nvSpPr>
        <p:spPr>
          <a:xfrm>
            <a:off x="9970807" y="6132288"/>
            <a:ext cx="1402243" cy="517065"/>
          </a:xfrm>
          <a:prstGeom prst="rect">
            <a:avLst/>
          </a:prstGeom>
          <a:noFill/>
        </p:spPr>
        <p:txBody>
          <a:bodyPr wrap="none" lIns="118872" tIns="91440" rIns="118872" bIns="91440" rtlCol="0" anchor="ctr" anchorCtr="0">
            <a:spAutoFit/>
          </a:bodyPr>
          <a:lstStyle/>
          <a:p>
            <a:pPr algn="l">
              <a:lnSpc>
                <a:spcPct val="90000"/>
              </a:lnSpc>
            </a:pPr>
            <a:r>
              <a:rPr lang="en-US" sz="2400" b="1" dirty="0">
                <a:solidFill>
                  <a:schemeClr val="accent1"/>
                </a:solidFill>
                <a:latin typeface="Arial Narrow" panose="020B0604020202020204" pitchFamily="34" charset="0"/>
                <a:cs typeface="Arial Narrow" panose="020B0604020202020204" pitchFamily="34" charset="0"/>
              </a:rPr>
              <a:t>dlhub.org</a:t>
            </a:r>
          </a:p>
        </p:txBody>
      </p:sp>
      <p:sp>
        <p:nvSpPr>
          <p:cNvPr id="2" name="Title 1">
            <a:extLst>
              <a:ext uri="{FF2B5EF4-FFF2-40B4-BE49-F238E27FC236}">
                <a16:creationId xmlns:a16="http://schemas.microsoft.com/office/drawing/2014/main" id="{83E0B7AF-97F7-6446-B0C9-E9C745418796}"/>
              </a:ext>
            </a:extLst>
          </p:cNvPr>
          <p:cNvSpPr>
            <a:spLocks noGrp="1"/>
          </p:cNvSpPr>
          <p:nvPr>
            <p:ph type="title"/>
          </p:nvPr>
        </p:nvSpPr>
        <p:spPr/>
        <p:txBody>
          <a:bodyPr/>
          <a:lstStyle/>
          <a:p>
            <a:r>
              <a:rPr lang="en-US" dirty="0"/>
              <a:t>Online Access to ExaLearn Models</a:t>
            </a:r>
          </a:p>
        </p:txBody>
      </p:sp>
    </p:spTree>
    <p:extLst>
      <p:ext uri="{BB962C8B-B14F-4D97-AF65-F5344CB8AC3E}">
        <p14:creationId xmlns:p14="http://schemas.microsoft.com/office/powerpoint/2010/main" val="38910473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2203D-3ED9-504F-9218-1975FD99A717}"/>
              </a:ext>
            </a:extLst>
          </p:cNvPr>
          <p:cNvSpPr>
            <a:spLocks noGrp="1"/>
          </p:cNvSpPr>
          <p:nvPr>
            <p:ph type="title"/>
          </p:nvPr>
        </p:nvSpPr>
        <p:spPr/>
        <p:txBody>
          <a:bodyPr/>
          <a:lstStyle/>
          <a:p>
            <a:r>
              <a:rPr lang="en-US" dirty="0"/>
              <a:t>Outreach Opportunities</a:t>
            </a:r>
          </a:p>
        </p:txBody>
      </p:sp>
      <p:sp>
        <p:nvSpPr>
          <p:cNvPr id="3" name="Title 1">
            <a:extLst>
              <a:ext uri="{FF2B5EF4-FFF2-40B4-BE49-F238E27FC236}">
                <a16:creationId xmlns:a16="http://schemas.microsoft.com/office/drawing/2014/main" id="{649AAF28-9677-BE40-B619-487C9A9B2440}"/>
              </a:ext>
            </a:extLst>
          </p:cNvPr>
          <p:cNvSpPr txBox="1">
            <a:spLocks/>
          </p:cNvSpPr>
          <p:nvPr/>
        </p:nvSpPr>
        <p:spPr bwMode="auto">
          <a:xfrm>
            <a:off x="346642" y="5505521"/>
            <a:ext cx="5685644" cy="646331"/>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lvl1pPr algn="l" rtl="0" eaLnBrk="1" fontAlgn="base" hangingPunct="1">
              <a:lnSpc>
                <a:spcPct val="90000"/>
              </a:lnSpc>
              <a:spcBef>
                <a:spcPct val="0"/>
              </a:spcBef>
              <a:spcAft>
                <a:spcPct val="0"/>
              </a:spcAft>
              <a:defRPr sz="3000" b="0" kern="1200">
                <a:solidFill>
                  <a:schemeClr val="tx1"/>
                </a:solidFill>
                <a:effectLst/>
                <a:latin typeface="+mj-lt"/>
                <a:ea typeface="+mj-ea"/>
                <a:cs typeface="+mj-cs"/>
              </a:defRPr>
            </a:lvl1pPr>
            <a:lvl2pPr algn="l" rtl="0" eaLnBrk="1" fontAlgn="base" hangingPunct="1">
              <a:lnSpc>
                <a:spcPct val="85000"/>
              </a:lnSpc>
              <a:spcBef>
                <a:spcPct val="0"/>
              </a:spcBef>
              <a:spcAft>
                <a:spcPct val="0"/>
              </a:spcAft>
              <a:defRPr sz="3000">
                <a:solidFill>
                  <a:srgbClr val="006C3A"/>
                </a:solidFill>
                <a:latin typeface="Arial Black" pitchFamily="34" charset="0"/>
              </a:defRPr>
            </a:lvl2pPr>
            <a:lvl3pPr algn="l" rtl="0" eaLnBrk="1" fontAlgn="base" hangingPunct="1">
              <a:lnSpc>
                <a:spcPct val="85000"/>
              </a:lnSpc>
              <a:spcBef>
                <a:spcPct val="0"/>
              </a:spcBef>
              <a:spcAft>
                <a:spcPct val="0"/>
              </a:spcAft>
              <a:defRPr sz="3000">
                <a:solidFill>
                  <a:srgbClr val="006C3A"/>
                </a:solidFill>
                <a:latin typeface="Arial Black" pitchFamily="34" charset="0"/>
              </a:defRPr>
            </a:lvl3pPr>
            <a:lvl4pPr algn="l" rtl="0" eaLnBrk="1" fontAlgn="base" hangingPunct="1">
              <a:lnSpc>
                <a:spcPct val="85000"/>
              </a:lnSpc>
              <a:spcBef>
                <a:spcPct val="0"/>
              </a:spcBef>
              <a:spcAft>
                <a:spcPct val="0"/>
              </a:spcAft>
              <a:defRPr sz="3000">
                <a:solidFill>
                  <a:srgbClr val="006C3A"/>
                </a:solidFill>
                <a:latin typeface="Arial Black" pitchFamily="34" charset="0"/>
              </a:defRPr>
            </a:lvl4pPr>
            <a:lvl5pPr algn="l" rtl="0" eaLnBrk="1" fontAlgn="base" hangingPunct="1">
              <a:lnSpc>
                <a:spcPct val="85000"/>
              </a:lnSpc>
              <a:spcBef>
                <a:spcPct val="0"/>
              </a:spcBef>
              <a:spcAft>
                <a:spcPct val="0"/>
              </a:spcAft>
              <a:defRPr sz="3000">
                <a:solidFill>
                  <a:srgbClr val="006C3A"/>
                </a:solidFill>
                <a:latin typeface="Arial Black" pitchFamily="34" charset="0"/>
              </a:defRPr>
            </a:lvl5pPr>
            <a:lvl6pPr marL="457200" algn="l" rtl="0" eaLnBrk="1" fontAlgn="base" hangingPunct="1">
              <a:lnSpc>
                <a:spcPct val="85000"/>
              </a:lnSpc>
              <a:spcBef>
                <a:spcPct val="0"/>
              </a:spcBef>
              <a:spcAft>
                <a:spcPct val="0"/>
              </a:spcAft>
              <a:defRPr sz="3000">
                <a:solidFill>
                  <a:srgbClr val="006C3A"/>
                </a:solidFill>
                <a:latin typeface="Arial Black" pitchFamily="34" charset="0"/>
              </a:defRPr>
            </a:lvl6pPr>
            <a:lvl7pPr marL="914400" algn="l" rtl="0" eaLnBrk="1" fontAlgn="base" hangingPunct="1">
              <a:lnSpc>
                <a:spcPct val="85000"/>
              </a:lnSpc>
              <a:spcBef>
                <a:spcPct val="0"/>
              </a:spcBef>
              <a:spcAft>
                <a:spcPct val="0"/>
              </a:spcAft>
              <a:defRPr sz="3000">
                <a:solidFill>
                  <a:srgbClr val="006C3A"/>
                </a:solidFill>
                <a:latin typeface="Arial Black" pitchFamily="34" charset="0"/>
              </a:defRPr>
            </a:lvl7pPr>
            <a:lvl8pPr marL="1371600" algn="l" rtl="0" eaLnBrk="1" fontAlgn="base" hangingPunct="1">
              <a:lnSpc>
                <a:spcPct val="85000"/>
              </a:lnSpc>
              <a:spcBef>
                <a:spcPct val="0"/>
              </a:spcBef>
              <a:spcAft>
                <a:spcPct val="0"/>
              </a:spcAft>
              <a:defRPr sz="3000">
                <a:solidFill>
                  <a:srgbClr val="006C3A"/>
                </a:solidFill>
                <a:latin typeface="Arial Black" pitchFamily="34" charset="0"/>
              </a:defRPr>
            </a:lvl8pPr>
            <a:lvl9pPr marL="1828800" algn="l" rtl="0" eaLnBrk="1" fontAlgn="base" hangingPunct="1">
              <a:lnSpc>
                <a:spcPct val="85000"/>
              </a:lnSpc>
              <a:spcBef>
                <a:spcPct val="0"/>
              </a:spcBef>
              <a:spcAft>
                <a:spcPct val="0"/>
              </a:spcAft>
              <a:defRPr sz="3000">
                <a:solidFill>
                  <a:srgbClr val="006C3A"/>
                </a:solidFill>
                <a:latin typeface="Arial Black" pitchFamily="34" charset="0"/>
              </a:defRPr>
            </a:lvl9pPr>
          </a:lstStyle>
          <a:p>
            <a:r>
              <a:rPr lang="en-US" sz="2000" dirty="0"/>
              <a:t>2020 ECP Annual Conference: </a:t>
            </a:r>
            <a:br>
              <a:rPr lang="en-US" sz="2000" dirty="0"/>
            </a:br>
            <a:r>
              <a:rPr lang="en-US" sz="2000" dirty="0"/>
              <a:t>ExaLearn Tutorial</a:t>
            </a:r>
          </a:p>
        </p:txBody>
      </p:sp>
    </p:spTree>
    <p:extLst>
      <p:ext uri="{BB962C8B-B14F-4D97-AF65-F5344CB8AC3E}">
        <p14:creationId xmlns:p14="http://schemas.microsoft.com/office/powerpoint/2010/main" val="13451550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96C58-D52F-9943-ABE4-2F5B6DC3E2D2}"/>
              </a:ext>
            </a:extLst>
          </p:cNvPr>
          <p:cNvSpPr>
            <a:spLocks noGrp="1"/>
          </p:cNvSpPr>
          <p:nvPr>
            <p:ph type="title"/>
          </p:nvPr>
        </p:nvSpPr>
        <p:spPr/>
        <p:txBody>
          <a:bodyPr/>
          <a:lstStyle/>
          <a:p>
            <a:r>
              <a:rPr lang="en-US" dirty="0"/>
              <a:t>Hackathon for ML Surrogates</a:t>
            </a:r>
          </a:p>
        </p:txBody>
      </p:sp>
      <p:sp>
        <p:nvSpPr>
          <p:cNvPr id="3" name="Content Placeholder 2">
            <a:extLst>
              <a:ext uri="{FF2B5EF4-FFF2-40B4-BE49-F238E27FC236}">
                <a16:creationId xmlns:a16="http://schemas.microsoft.com/office/drawing/2014/main" id="{203FBD25-CDFB-034E-B8D1-E9C637379C56}"/>
              </a:ext>
            </a:extLst>
          </p:cNvPr>
          <p:cNvSpPr>
            <a:spLocks noGrp="1"/>
          </p:cNvSpPr>
          <p:nvPr>
            <p:ph idx="1"/>
          </p:nvPr>
        </p:nvSpPr>
        <p:spPr>
          <a:xfrm>
            <a:off x="190500" y="910776"/>
            <a:ext cx="11658600" cy="4917172"/>
          </a:xfrm>
        </p:spPr>
        <p:txBody>
          <a:bodyPr/>
          <a:lstStyle/>
          <a:p>
            <a:r>
              <a:rPr lang="en-US" dirty="0"/>
              <a:t>Proposed for January 2020</a:t>
            </a:r>
          </a:p>
          <a:p>
            <a:r>
              <a:rPr lang="en-US" dirty="0"/>
              <a:t>The goal of the surrogate hackathon is to replicate the success of bringing scalable deep learning to the ExaSky application</a:t>
            </a:r>
          </a:p>
          <a:p>
            <a:r>
              <a:rPr lang="en-US" dirty="0"/>
              <a:t>The culmination of the hackathon will be a two-day, in-person gathering where domain scientists are able to bring their data to the meeting and leave with a recipe for training a relevant neural network at scale</a:t>
            </a:r>
          </a:p>
          <a:p>
            <a:r>
              <a:rPr lang="en-US" dirty="0"/>
              <a:t>Coordinating a successful event will require the following preparation steps for the ExaLearn scalable ML team and domain scientists:</a:t>
            </a:r>
          </a:p>
          <a:p>
            <a:pPr lvl="1"/>
            <a:r>
              <a:rPr lang="en-US" dirty="0"/>
              <a:t>Identify the exact data set available: labels, sufficient diversity, known and accessible format type</a:t>
            </a:r>
          </a:p>
          <a:p>
            <a:pPr lvl="1"/>
            <a:r>
              <a:rPr lang="en-US" dirty="0"/>
              <a:t>Understand the goals of a potential neural network and assure the core capabilities exist within LBANN</a:t>
            </a:r>
          </a:p>
          <a:p>
            <a:pPr lvl="1"/>
            <a:r>
              <a:rPr lang="en-US" dirty="0"/>
              <a:t>Capture requirements for data ingestion and preprocessing</a:t>
            </a:r>
          </a:p>
          <a:p>
            <a:r>
              <a:rPr lang="en-US" dirty="0"/>
              <a:t>With these steps, during the hackathon, the teams will educate each other and bootstrap capabilities for domain scientists to begin using scalable deep learning and identify new research challenges for ExaLearn performance cross-cutting</a:t>
            </a:r>
          </a:p>
        </p:txBody>
      </p:sp>
    </p:spTree>
    <p:extLst>
      <p:ext uri="{BB962C8B-B14F-4D97-AF65-F5344CB8AC3E}">
        <p14:creationId xmlns:p14="http://schemas.microsoft.com/office/powerpoint/2010/main" val="12282683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BDA09-A153-9D45-A689-1BD1E18BD720}"/>
              </a:ext>
            </a:extLst>
          </p:cNvPr>
          <p:cNvSpPr>
            <a:spLocks noGrp="1"/>
          </p:cNvSpPr>
          <p:nvPr>
            <p:ph type="title"/>
          </p:nvPr>
        </p:nvSpPr>
        <p:spPr/>
        <p:txBody>
          <a:bodyPr/>
          <a:lstStyle/>
          <a:p>
            <a:r>
              <a:rPr lang="en-US" dirty="0"/>
              <a:t>ExaLearn Control Hackathon Spring 2020</a:t>
            </a:r>
          </a:p>
        </p:txBody>
      </p:sp>
      <p:sp>
        <p:nvSpPr>
          <p:cNvPr id="3" name="Content Placeholder 2">
            <a:extLst>
              <a:ext uri="{FF2B5EF4-FFF2-40B4-BE49-F238E27FC236}">
                <a16:creationId xmlns:a16="http://schemas.microsoft.com/office/drawing/2014/main" id="{43D5DC4D-E98A-D84D-B332-B78BA472A477}"/>
              </a:ext>
            </a:extLst>
          </p:cNvPr>
          <p:cNvSpPr>
            <a:spLocks noGrp="1"/>
          </p:cNvSpPr>
          <p:nvPr>
            <p:ph idx="1"/>
          </p:nvPr>
        </p:nvSpPr>
        <p:spPr>
          <a:xfrm>
            <a:off x="190500" y="863606"/>
            <a:ext cx="11658600" cy="4610100"/>
          </a:xfrm>
        </p:spPr>
        <p:txBody>
          <a:bodyPr/>
          <a:lstStyle/>
          <a:p>
            <a:pPr marL="0" indent="0">
              <a:buNone/>
            </a:pPr>
            <a:r>
              <a:rPr lang="en-US" b="1" dirty="0"/>
              <a:t>Hackathon both for RL methods and for scalable RL</a:t>
            </a:r>
          </a:p>
          <a:p>
            <a:r>
              <a:rPr lang="en-US" b="1" dirty="0"/>
              <a:t>Users bring:</a:t>
            </a:r>
          </a:p>
          <a:p>
            <a:pPr lvl="1"/>
            <a:r>
              <a:rPr lang="en-US" dirty="0"/>
              <a:t>Training data set </a:t>
            </a:r>
          </a:p>
          <a:p>
            <a:pPr lvl="1"/>
            <a:r>
              <a:rPr lang="en-US" dirty="0"/>
              <a:t>Existing RL code </a:t>
            </a:r>
          </a:p>
          <a:p>
            <a:pPr lvl="1"/>
            <a:r>
              <a:rPr lang="en-US" dirty="0"/>
              <a:t>A way to simulate quickly for “online” RL </a:t>
            </a:r>
          </a:p>
          <a:p>
            <a:pPr lvl="1"/>
            <a:r>
              <a:rPr lang="en-US" dirty="0"/>
              <a:t>A means to visualize data sets</a:t>
            </a:r>
          </a:p>
          <a:p>
            <a:pPr lvl="1"/>
            <a:r>
              <a:rPr lang="en-US" dirty="0"/>
              <a:t>Reliable reduced training data (”vector”)</a:t>
            </a:r>
          </a:p>
          <a:p>
            <a:pPr lvl="1"/>
            <a:r>
              <a:rPr lang="en-US" dirty="0"/>
              <a:t>Value function (how close are data to goal?)</a:t>
            </a:r>
          </a:p>
          <a:p>
            <a:r>
              <a:rPr lang="en-US" b="1" dirty="0"/>
              <a:t>Team will:</a:t>
            </a:r>
          </a:p>
          <a:p>
            <a:pPr lvl="1"/>
            <a:r>
              <a:rPr lang="en-US" dirty="0"/>
              <a:t>Provide instruction on scalable RL, what it is, and how they can use it</a:t>
            </a:r>
          </a:p>
          <a:p>
            <a:pPr lvl="1"/>
            <a:r>
              <a:rPr lang="en-US" dirty="0"/>
              <a:t>Work with programmers to implement a few different scalable RL algorithms</a:t>
            </a:r>
          </a:p>
          <a:p>
            <a:pPr lvl="1"/>
            <a:r>
              <a:rPr lang="en-US" dirty="0"/>
              <a:t>Help with techniques for hyperparameter optimization for scalable RL algorithms</a:t>
            </a:r>
          </a:p>
          <a:p>
            <a:pPr lvl="1"/>
            <a:r>
              <a:rPr lang="en-US" dirty="0"/>
              <a:t>Teach programmers how to measure performance of scaled RL algorithms</a:t>
            </a:r>
          </a:p>
          <a:p>
            <a:pPr lvl="1"/>
            <a:r>
              <a:rPr lang="en-US" dirty="0"/>
              <a:t>Help users to scale most promising algorithm on large clusters containing GPUs</a:t>
            </a:r>
          </a:p>
          <a:p>
            <a:endParaRPr lang="en-US" dirty="0"/>
          </a:p>
        </p:txBody>
      </p:sp>
      <p:pic>
        <p:nvPicPr>
          <p:cNvPr id="5" name="Picture 4">
            <a:extLst>
              <a:ext uri="{FF2B5EF4-FFF2-40B4-BE49-F238E27FC236}">
                <a16:creationId xmlns:a16="http://schemas.microsoft.com/office/drawing/2014/main" id="{2D99F9F8-1105-B54F-A4B4-EBFD76AD7824}"/>
              </a:ext>
            </a:extLst>
          </p:cNvPr>
          <p:cNvPicPr>
            <a:picLocks noChangeAspect="1"/>
          </p:cNvPicPr>
          <p:nvPr/>
        </p:nvPicPr>
        <p:blipFill>
          <a:blip r:embed="rId2"/>
          <a:stretch>
            <a:fillRect/>
          </a:stretch>
        </p:blipFill>
        <p:spPr>
          <a:xfrm>
            <a:off x="7171690" y="1376172"/>
            <a:ext cx="3657600" cy="2052828"/>
          </a:xfrm>
          <a:prstGeom prst="rect">
            <a:avLst/>
          </a:prstGeom>
        </p:spPr>
      </p:pic>
      <p:sp>
        <p:nvSpPr>
          <p:cNvPr id="6" name="TextBox 5">
            <a:extLst>
              <a:ext uri="{FF2B5EF4-FFF2-40B4-BE49-F238E27FC236}">
                <a16:creationId xmlns:a16="http://schemas.microsoft.com/office/drawing/2014/main" id="{DCD3B931-ED1F-B34C-8947-1EE23DD13F4B}"/>
              </a:ext>
            </a:extLst>
          </p:cNvPr>
          <p:cNvSpPr txBox="1"/>
          <p:nvPr/>
        </p:nvSpPr>
        <p:spPr>
          <a:xfrm>
            <a:off x="8503012" y="3466070"/>
            <a:ext cx="2326278" cy="286232"/>
          </a:xfrm>
          <a:prstGeom prst="rect">
            <a:avLst/>
          </a:prstGeom>
          <a:noFill/>
        </p:spPr>
        <p:txBody>
          <a:bodyPr wrap="none" rtlCol="0">
            <a:spAutoFit/>
          </a:bodyPr>
          <a:lstStyle/>
          <a:p>
            <a:pPr algn="l">
              <a:lnSpc>
                <a:spcPct val="90000"/>
              </a:lnSpc>
            </a:pPr>
            <a:r>
              <a:rPr lang="en-US" sz="1400" i="1" dirty="0">
                <a:latin typeface="Arial Narrow" panose="020B0604020202020204" pitchFamily="34" charset="0"/>
                <a:cs typeface="Arial Narrow" panose="020B0604020202020204" pitchFamily="34" charset="0"/>
              </a:rPr>
              <a:t>Image courtesy hackernoon.com</a:t>
            </a:r>
          </a:p>
        </p:txBody>
      </p:sp>
      <p:sp>
        <p:nvSpPr>
          <p:cNvPr id="7" name="TextBox 6">
            <a:extLst>
              <a:ext uri="{FF2B5EF4-FFF2-40B4-BE49-F238E27FC236}">
                <a16:creationId xmlns:a16="http://schemas.microsoft.com/office/drawing/2014/main" id="{F3CF531D-4F73-0843-BC13-0596550412C8}"/>
              </a:ext>
            </a:extLst>
          </p:cNvPr>
          <p:cNvSpPr txBox="1"/>
          <p:nvPr/>
        </p:nvSpPr>
        <p:spPr>
          <a:xfrm>
            <a:off x="10311500" y="6457343"/>
            <a:ext cx="1537600" cy="286232"/>
          </a:xfrm>
          <a:prstGeom prst="rect">
            <a:avLst/>
          </a:prstGeom>
          <a:noFill/>
        </p:spPr>
        <p:txBody>
          <a:bodyPr wrap="none" rtlCol="0">
            <a:spAutoFit/>
          </a:bodyPr>
          <a:lstStyle/>
          <a:p>
            <a:pPr>
              <a:lnSpc>
                <a:spcPct val="90000"/>
              </a:lnSpc>
            </a:pPr>
            <a:r>
              <a:rPr lang="en-US" sz="1400" dirty="0"/>
              <a:t>LA-UR-19-27506</a:t>
            </a:r>
            <a:endParaRPr lang="en-US" sz="1400" dirty="0">
              <a:latin typeface="+mn-lt"/>
            </a:endParaRPr>
          </a:p>
        </p:txBody>
      </p:sp>
    </p:spTree>
    <p:extLst>
      <p:ext uri="{BB962C8B-B14F-4D97-AF65-F5344CB8AC3E}">
        <p14:creationId xmlns:p14="http://schemas.microsoft.com/office/powerpoint/2010/main" val="532343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ABDC2D3-7486-CF41-BED9-C7B6E7ACE787}"/>
              </a:ext>
            </a:extLst>
          </p:cNvPr>
          <p:cNvSpPr>
            <a:spLocks noGrp="1"/>
          </p:cNvSpPr>
          <p:nvPr>
            <p:ph type="title"/>
          </p:nvPr>
        </p:nvSpPr>
        <p:spPr/>
        <p:txBody>
          <a:bodyPr/>
          <a:lstStyle/>
          <a:p>
            <a:r>
              <a:rPr lang="en-US" dirty="0"/>
              <a:t>Guiding Principles</a:t>
            </a:r>
          </a:p>
        </p:txBody>
      </p:sp>
      <p:sp>
        <p:nvSpPr>
          <p:cNvPr id="3" name="Content Placeholder 2">
            <a:extLst>
              <a:ext uri="{FF2B5EF4-FFF2-40B4-BE49-F238E27FC236}">
                <a16:creationId xmlns:a16="http://schemas.microsoft.com/office/drawing/2014/main" id="{0AE0B88E-92EC-5A4C-8E4C-3DD893049DD8}"/>
              </a:ext>
            </a:extLst>
          </p:cNvPr>
          <p:cNvSpPr>
            <a:spLocks noGrp="1"/>
          </p:cNvSpPr>
          <p:nvPr>
            <p:ph idx="1"/>
          </p:nvPr>
        </p:nvSpPr>
        <p:spPr/>
        <p:txBody>
          <a:bodyPr/>
          <a:lstStyle/>
          <a:p>
            <a:r>
              <a:rPr lang="en-US" sz="2400" dirty="0"/>
              <a:t>ExaLearn produces a </a:t>
            </a:r>
            <a:r>
              <a:rPr lang="en-US" sz="2400" b="1" dirty="0"/>
              <a:t>Software Toolset</a:t>
            </a:r>
            <a:r>
              <a:rPr lang="en-US" sz="2400" dirty="0"/>
              <a:t> that:</a:t>
            </a:r>
          </a:p>
          <a:p>
            <a:pPr lvl="1"/>
            <a:r>
              <a:rPr lang="en-US" sz="2200" dirty="0"/>
              <a:t>Is applicable to multiple problems within the DOE mission</a:t>
            </a:r>
          </a:p>
          <a:p>
            <a:pPr lvl="1"/>
            <a:r>
              <a:rPr lang="en-US" sz="2200" dirty="0"/>
              <a:t>Has a line-of-sight to exascale computing, e.g., uses exascale platforms directly or provides essential components to an exascale workflow</a:t>
            </a:r>
          </a:p>
          <a:p>
            <a:pPr lvl="1"/>
            <a:r>
              <a:rPr lang="en-US" sz="2200" dirty="0"/>
              <a:t>Does not replicate capabilities easily obtainable from existing, widely available packages</a:t>
            </a:r>
          </a:p>
          <a:p>
            <a:pPr lvl="1"/>
            <a:r>
              <a:rPr lang="en-US" sz="2200" dirty="0"/>
              <a:t>Builds in domain knowledge where possible (not often done industry, although efforts beginning at IBM, GE, etc.); “physics”-based ML and AI are recurring themes </a:t>
            </a:r>
          </a:p>
          <a:p>
            <a:pPr lvl="1"/>
            <a:r>
              <a:rPr lang="en-US" sz="2200" dirty="0"/>
              <a:t>Quantifies uncertainty in a predictive capacity   </a:t>
            </a:r>
          </a:p>
          <a:p>
            <a:pPr lvl="1"/>
            <a:r>
              <a:rPr lang="en-US" sz="2200" dirty="0"/>
              <a:t>Is both interpretable and reproducible</a:t>
            </a:r>
          </a:p>
          <a:p>
            <a:pPr lvl="1"/>
            <a:r>
              <a:rPr lang="en-US" sz="2200" dirty="0"/>
              <a:t>Is based on mathematically well-grounded methods</a:t>
            </a:r>
          </a:p>
          <a:p>
            <a:pPr lvl="2"/>
            <a:r>
              <a:rPr lang="en-US" sz="2000" dirty="0"/>
              <a:t>For example, some nice theory now for GANs, but more work needs to be done.</a:t>
            </a:r>
          </a:p>
          <a:p>
            <a:pPr marL="0" indent="0">
              <a:buNone/>
            </a:pPr>
            <a:endParaRPr lang="en-US" sz="2400" dirty="0"/>
          </a:p>
          <a:p>
            <a:endParaRPr lang="en-US" sz="2400" dirty="0"/>
          </a:p>
        </p:txBody>
      </p:sp>
    </p:spTree>
    <p:extLst>
      <p:ext uri="{BB962C8B-B14F-4D97-AF65-F5344CB8AC3E}">
        <p14:creationId xmlns:p14="http://schemas.microsoft.com/office/powerpoint/2010/main" val="549859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586F1-8B30-EF4A-BCDA-97F79C0B9CE6}"/>
              </a:ext>
            </a:extLst>
          </p:cNvPr>
          <p:cNvSpPr>
            <a:spLocks noGrp="1"/>
          </p:cNvSpPr>
          <p:nvPr>
            <p:ph type="title"/>
          </p:nvPr>
        </p:nvSpPr>
        <p:spPr/>
        <p:txBody>
          <a:bodyPr/>
          <a:lstStyle/>
          <a:p>
            <a:r>
              <a:rPr lang="en-US" dirty="0"/>
              <a:t>Vendor Interactions</a:t>
            </a:r>
          </a:p>
        </p:txBody>
      </p:sp>
      <p:sp>
        <p:nvSpPr>
          <p:cNvPr id="4" name="Content Placeholder 2">
            <a:extLst>
              <a:ext uri="{FF2B5EF4-FFF2-40B4-BE49-F238E27FC236}">
                <a16:creationId xmlns:a16="http://schemas.microsoft.com/office/drawing/2014/main" id="{6C2BD491-4834-5E4F-A3EF-A86E8DD81D47}"/>
              </a:ext>
            </a:extLst>
          </p:cNvPr>
          <p:cNvSpPr>
            <a:spLocks noGrp="1"/>
          </p:cNvSpPr>
          <p:nvPr>
            <p:ph idx="1"/>
          </p:nvPr>
        </p:nvSpPr>
        <p:spPr>
          <a:xfrm>
            <a:off x="190500" y="898528"/>
            <a:ext cx="11658600" cy="5959472"/>
          </a:xfrm>
        </p:spPr>
        <p:txBody>
          <a:bodyPr/>
          <a:lstStyle/>
          <a:p>
            <a:r>
              <a:rPr lang="en-US" sz="1800" dirty="0"/>
              <a:t>Leads: Michael Wolf (SNL) and Jim Ang (PNNL)</a:t>
            </a:r>
          </a:p>
          <a:p>
            <a:r>
              <a:rPr lang="en-US" sz="1800" b="1" dirty="0"/>
              <a:t>Direct vendor engagement </a:t>
            </a:r>
            <a:r>
              <a:rPr lang="en-US" sz="1800" dirty="0"/>
              <a:t>(Cray, Intel, HPE, AMD, IBM, NVIDIA)</a:t>
            </a:r>
          </a:p>
          <a:p>
            <a:pPr lvl="1"/>
            <a:r>
              <a:rPr lang="en-US" sz="1600" dirty="0"/>
              <a:t>Introduced ExaLearn at</a:t>
            </a:r>
            <a:r>
              <a:rPr lang="en-US" sz="1600" dirty="0">
                <a:solidFill>
                  <a:srgbClr val="FF0000"/>
                </a:solidFill>
              </a:rPr>
              <a:t> </a:t>
            </a:r>
            <a:r>
              <a:rPr lang="en-US" sz="1600" dirty="0"/>
              <a:t>vendor ”deep dives” for Intel, AMD</a:t>
            </a:r>
          </a:p>
          <a:p>
            <a:pPr lvl="1"/>
            <a:r>
              <a:rPr lang="en-US" sz="1600" dirty="0"/>
              <a:t>Additional meetings/discussions with vendors: e.g., representing ExaLearn CDC at PathForward semi-annual reviews</a:t>
            </a:r>
            <a:endParaRPr lang="en-US" dirty="0"/>
          </a:p>
          <a:p>
            <a:r>
              <a:rPr lang="en-US" sz="1800" b="1" dirty="0"/>
              <a:t>Develop ECP ML proxy applications</a:t>
            </a:r>
            <a:endParaRPr lang="en-US" sz="1800" dirty="0"/>
          </a:p>
          <a:p>
            <a:pPr lvl="1"/>
            <a:r>
              <a:rPr lang="en-US" sz="1600" dirty="0"/>
              <a:t>First cosmology/surrogate model ML proxy application</a:t>
            </a:r>
          </a:p>
          <a:p>
            <a:pPr lvl="2"/>
            <a:r>
              <a:rPr lang="en-US" sz="1400" b="1" dirty="0"/>
              <a:t>End of FY </a:t>
            </a:r>
            <a:r>
              <a:rPr lang="en-US" sz="1400" dirty="0"/>
              <a:t>internal release (software, data sets, report) to ExaLearn team and collaborators/vendors</a:t>
            </a:r>
            <a:endParaRPr lang="en-US" dirty="0"/>
          </a:p>
          <a:p>
            <a:pPr lvl="1"/>
            <a:r>
              <a:rPr lang="en-US" sz="1600" dirty="0"/>
              <a:t>Future: Work with ECP proxy application team to define ExaLearn proxy apps and problem sets as part of ECP proxy application suite</a:t>
            </a:r>
          </a:p>
          <a:p>
            <a:pPr lvl="1"/>
            <a:r>
              <a:rPr lang="en-US" sz="1600" dirty="0"/>
              <a:t>Future: Work with ECP vendors to integrate the proxy application into their suite, gather initial feedback, and establish connections among interested collaborators </a:t>
            </a:r>
          </a:p>
          <a:p>
            <a:pPr lvl="1"/>
            <a:r>
              <a:rPr lang="en-US" sz="1600" dirty="0"/>
              <a:t>Future: Additional proxy applications for additional ML use cases</a:t>
            </a:r>
          </a:p>
          <a:p>
            <a:r>
              <a:rPr lang="en-US" sz="1800" b="1" dirty="0"/>
              <a:t>Scalable ML software</a:t>
            </a:r>
          </a:p>
          <a:p>
            <a:pPr lvl="1"/>
            <a:r>
              <a:rPr lang="en-US" sz="1600" dirty="0"/>
              <a:t>Deliver initial version of the software performance portable 3D convolution and tensor decomposition kernels targeted toward exascale architectures (delivered through GenTen and KokkosKernels)</a:t>
            </a:r>
          </a:p>
          <a:p>
            <a:pPr lvl="1"/>
            <a:r>
              <a:rPr lang="en-US" sz="1600" dirty="0"/>
              <a:t>Baseline for vendor improvements in ML math libraries: AMD, Intel, and NVIDIA</a:t>
            </a:r>
            <a:endParaRPr lang="en-US" sz="1200" b="1" dirty="0"/>
          </a:p>
          <a:p>
            <a:pPr lvl="1"/>
            <a:endParaRPr lang="en-US" sz="1600" dirty="0"/>
          </a:p>
        </p:txBody>
      </p:sp>
    </p:spTree>
    <p:extLst>
      <p:ext uri="{BB962C8B-B14F-4D97-AF65-F5344CB8AC3E}">
        <p14:creationId xmlns:p14="http://schemas.microsoft.com/office/powerpoint/2010/main" val="7553036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3D960E9-9EBF-2746-BB11-BE797B450E21}"/>
              </a:ext>
            </a:extLst>
          </p:cNvPr>
          <p:cNvSpPr>
            <a:spLocks noGrp="1"/>
          </p:cNvSpPr>
          <p:nvPr>
            <p:ph type="title"/>
          </p:nvPr>
        </p:nvSpPr>
        <p:spPr/>
        <p:txBody>
          <a:bodyPr/>
          <a:lstStyle/>
          <a:p>
            <a:r>
              <a:rPr lang="en-US" dirty="0"/>
              <a:t>Connection to Other ECP Projects</a:t>
            </a:r>
          </a:p>
        </p:txBody>
      </p:sp>
      <p:sp>
        <p:nvSpPr>
          <p:cNvPr id="3" name="Content Placeholder 2">
            <a:extLst>
              <a:ext uri="{FF2B5EF4-FFF2-40B4-BE49-F238E27FC236}">
                <a16:creationId xmlns:a16="http://schemas.microsoft.com/office/drawing/2014/main" id="{8FFC45AC-06AC-264A-95CD-43D7812A1D7A}"/>
              </a:ext>
            </a:extLst>
          </p:cNvPr>
          <p:cNvSpPr>
            <a:spLocks noGrp="1"/>
          </p:cNvSpPr>
          <p:nvPr>
            <p:ph idx="1"/>
          </p:nvPr>
        </p:nvSpPr>
        <p:spPr>
          <a:xfrm>
            <a:off x="190500" y="944380"/>
            <a:ext cx="11658600" cy="5115792"/>
          </a:xfrm>
        </p:spPr>
        <p:txBody>
          <a:bodyPr>
            <a:normAutofit fontScale="77500" lnSpcReduction="20000"/>
          </a:bodyPr>
          <a:lstStyle/>
          <a:p>
            <a:r>
              <a:rPr lang="en-US" dirty="0" err="1"/>
              <a:t>ExaSky</a:t>
            </a:r>
            <a:endParaRPr lang="en-US" dirty="0"/>
          </a:p>
          <a:p>
            <a:pPr lvl="1"/>
            <a:r>
              <a:rPr lang="en-US" dirty="0"/>
              <a:t>Working with </a:t>
            </a:r>
            <a:r>
              <a:rPr lang="en-US" dirty="0" err="1"/>
              <a:t>CosmoGAN</a:t>
            </a:r>
            <a:r>
              <a:rPr lang="en-US" dirty="0"/>
              <a:t> and </a:t>
            </a:r>
            <a:r>
              <a:rPr lang="en-US" dirty="0" err="1"/>
              <a:t>CosmoFlow</a:t>
            </a:r>
            <a:r>
              <a:rPr lang="en-US" dirty="0"/>
              <a:t> networks</a:t>
            </a:r>
          </a:p>
          <a:p>
            <a:r>
              <a:rPr lang="en-US" dirty="0"/>
              <a:t>CANDLE</a:t>
            </a:r>
          </a:p>
          <a:p>
            <a:pPr lvl="1"/>
            <a:r>
              <a:rPr lang="en-US" dirty="0"/>
              <a:t>Leveraging Supervisor Hyperparameter framework</a:t>
            </a:r>
          </a:p>
          <a:p>
            <a:r>
              <a:rPr lang="en-US" dirty="0"/>
              <a:t>CODAR</a:t>
            </a:r>
          </a:p>
          <a:p>
            <a:pPr lvl="1"/>
            <a:r>
              <a:rPr lang="en-US" dirty="0"/>
              <a:t>Coordination of multiple tasks (e.g., hyperparameter optimization via CANDLE supervisor, developed in collaboration with CODAR)</a:t>
            </a:r>
          </a:p>
          <a:p>
            <a:pPr lvl="1"/>
            <a:r>
              <a:rPr lang="en-US" dirty="0"/>
              <a:t>Online analysis and model output reduction</a:t>
            </a:r>
          </a:p>
          <a:p>
            <a:r>
              <a:rPr lang="en-US" dirty="0"/>
              <a:t>Pele</a:t>
            </a:r>
          </a:p>
          <a:p>
            <a:pPr lvl="1"/>
            <a:r>
              <a:rPr lang="en-US" dirty="0"/>
              <a:t>Uncertainty quantification</a:t>
            </a:r>
          </a:p>
          <a:p>
            <a:r>
              <a:rPr lang="en-US" dirty="0"/>
              <a:t>ASC</a:t>
            </a:r>
          </a:p>
          <a:p>
            <a:r>
              <a:rPr lang="en-US" dirty="0"/>
              <a:t>Facilities: NSLS-II</a:t>
            </a:r>
          </a:p>
          <a:p>
            <a:r>
              <a:rPr lang="en-US" dirty="0">
                <a:solidFill>
                  <a:srgbClr val="FF0000"/>
                </a:solidFill>
              </a:rPr>
              <a:t>Future Plans</a:t>
            </a:r>
          </a:p>
          <a:p>
            <a:pPr lvl="1"/>
            <a:r>
              <a:rPr lang="en-US" dirty="0">
                <a:solidFill>
                  <a:srgbClr val="FF0000"/>
                </a:solidFill>
              </a:rPr>
              <a:t>Control: ExaAM, CoPA, ExaALT, LCLS-II</a:t>
            </a:r>
          </a:p>
          <a:p>
            <a:pPr lvl="1"/>
            <a:r>
              <a:rPr lang="en-US" dirty="0">
                <a:solidFill>
                  <a:srgbClr val="FF0000"/>
                </a:solidFill>
              </a:rPr>
              <a:t>Surrogate: Tokamak Plasma, ExaSTAR</a:t>
            </a:r>
          </a:p>
          <a:p>
            <a:pPr lvl="1"/>
            <a:r>
              <a:rPr lang="en-US" dirty="0">
                <a:solidFill>
                  <a:srgbClr val="FF0000"/>
                </a:solidFill>
              </a:rPr>
              <a:t>Inverse: Tokamak Plasma</a:t>
            </a:r>
          </a:p>
          <a:p>
            <a:pPr lvl="1"/>
            <a:r>
              <a:rPr lang="en-US" dirty="0">
                <a:solidFill>
                  <a:srgbClr val="FF0000"/>
                </a:solidFill>
              </a:rPr>
              <a:t>Design: NWChemEx</a:t>
            </a:r>
          </a:p>
        </p:txBody>
      </p:sp>
    </p:spTree>
    <p:extLst>
      <p:ext uri="{BB962C8B-B14F-4D97-AF65-F5344CB8AC3E}">
        <p14:creationId xmlns:p14="http://schemas.microsoft.com/office/powerpoint/2010/main" val="42941622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A6F75-0BA7-2946-82CC-C6938D3EE673}"/>
              </a:ext>
            </a:extLst>
          </p:cNvPr>
          <p:cNvSpPr>
            <a:spLocks noGrp="1"/>
          </p:cNvSpPr>
          <p:nvPr>
            <p:ph type="title"/>
          </p:nvPr>
        </p:nvSpPr>
        <p:spPr/>
        <p:txBody>
          <a:bodyPr/>
          <a:lstStyle/>
          <a:p>
            <a:r>
              <a:rPr lang="en-US" dirty="0"/>
              <a:t>Thus Far, ExaLearn Has:</a:t>
            </a:r>
          </a:p>
        </p:txBody>
      </p:sp>
      <p:sp>
        <p:nvSpPr>
          <p:cNvPr id="3" name="Content Placeholder 2">
            <a:extLst>
              <a:ext uri="{FF2B5EF4-FFF2-40B4-BE49-F238E27FC236}">
                <a16:creationId xmlns:a16="http://schemas.microsoft.com/office/drawing/2014/main" id="{D915F6C8-5CD8-F44E-B1EC-7EDAA7E83953}"/>
              </a:ext>
            </a:extLst>
          </p:cNvPr>
          <p:cNvSpPr>
            <a:spLocks noGrp="1"/>
          </p:cNvSpPr>
          <p:nvPr>
            <p:ph idx="1"/>
          </p:nvPr>
        </p:nvSpPr>
        <p:spPr>
          <a:xfrm>
            <a:off x="190500" y="1143000"/>
            <a:ext cx="11658600" cy="4917172"/>
          </a:xfrm>
        </p:spPr>
        <p:txBody>
          <a:bodyPr/>
          <a:lstStyle/>
          <a:p>
            <a:r>
              <a:rPr lang="en-US" dirty="0"/>
              <a:t>Integrated scalable ML with Cosmology with ExaSky as in KPP-3 metric</a:t>
            </a:r>
          </a:p>
          <a:p>
            <a:pPr lvl="1"/>
            <a:r>
              <a:rPr lang="en-US" dirty="0"/>
              <a:t>Decided goal for 2020 hackathons will be to enable this type of exchange transfer with other ECP projects</a:t>
            </a:r>
          </a:p>
          <a:p>
            <a:r>
              <a:rPr lang="en-US" dirty="0"/>
              <a:t>Demonstrated unique capability to train models that provide quantitatively better science at unprecedented scale on Sierra (Surrogate and Performance teams).  </a:t>
            </a:r>
          </a:p>
          <a:p>
            <a:pPr lvl="1"/>
            <a:r>
              <a:rPr lang="en-US" dirty="0"/>
              <a:t>Ongoing benchmarking for the I/O is taking place on Summit, and software is getting ported to Perlmutter EA systems.</a:t>
            </a:r>
          </a:p>
          <a:p>
            <a:pPr lvl="1"/>
            <a:r>
              <a:rPr lang="en-US" dirty="0"/>
              <a:t>Within the surrogate application pillar, the task of training deep neural networks, such as CosmoFlow and CosmoGAN, is extremely GPU friendly.</a:t>
            </a:r>
          </a:p>
          <a:p>
            <a:pPr lvl="1"/>
            <a:r>
              <a:rPr lang="en-US" dirty="0"/>
              <a:t>The LBANN scalable deep learning tool has trained CosmoFlow on 512 GPUs (128 nodes).</a:t>
            </a:r>
          </a:p>
          <a:p>
            <a:pPr lvl="1"/>
            <a:r>
              <a:rPr lang="en-US" dirty="0"/>
              <a:t>LBANN also has trained another CycleGAN network using 16,384 GPUs on all of Sierra.</a:t>
            </a:r>
          </a:p>
          <a:p>
            <a:r>
              <a:rPr lang="en-US" dirty="0"/>
              <a:t>Run reinforcement learning on Summit and Cori with help from NESAP, a pre-Perlmutter program (Controls team).</a:t>
            </a:r>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8366488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9F1B0-825F-1C40-9C99-D07CC16B21B8}"/>
              </a:ext>
            </a:extLst>
          </p:cNvPr>
          <p:cNvSpPr>
            <a:spLocks noGrp="1"/>
          </p:cNvSpPr>
          <p:nvPr>
            <p:ph type="title"/>
          </p:nvPr>
        </p:nvSpPr>
        <p:spPr/>
        <p:txBody>
          <a:bodyPr/>
          <a:lstStyle/>
          <a:p>
            <a:r>
              <a:rPr lang="en-US" dirty="0"/>
              <a:t>A Summary Look</a:t>
            </a:r>
          </a:p>
        </p:txBody>
      </p:sp>
      <p:sp>
        <p:nvSpPr>
          <p:cNvPr id="3" name="Content Placeholder 2">
            <a:extLst>
              <a:ext uri="{FF2B5EF4-FFF2-40B4-BE49-F238E27FC236}">
                <a16:creationId xmlns:a16="http://schemas.microsoft.com/office/drawing/2014/main" id="{4682ADEF-0E4D-E444-95D2-454B46653ACA}"/>
              </a:ext>
            </a:extLst>
          </p:cNvPr>
          <p:cNvSpPr>
            <a:spLocks noGrp="1"/>
          </p:cNvSpPr>
          <p:nvPr>
            <p:ph idx="1"/>
          </p:nvPr>
        </p:nvSpPr>
        <p:spPr>
          <a:xfrm>
            <a:off x="190500" y="1157972"/>
            <a:ext cx="11658600" cy="4610100"/>
          </a:xfrm>
        </p:spPr>
        <p:txBody>
          <a:bodyPr/>
          <a:lstStyle/>
          <a:p>
            <a:r>
              <a:rPr lang="en-US" dirty="0"/>
              <a:t>To achieve the results shown today, we have used a combination of existing state-of-the-art open-source software and ECP projects with new capabilities developed under ExaLearn.</a:t>
            </a:r>
          </a:p>
          <a:p>
            <a:r>
              <a:rPr lang="en-US" dirty="0"/>
              <a:t>Control use case leverages OpenAI Gym, PyTorch, TensorFlow, PetSC, LAMMPS, CUDA, profilers, and used ParaView a little as workflow building blocks.</a:t>
            </a:r>
          </a:p>
          <a:p>
            <a:r>
              <a:rPr lang="en-US" dirty="0"/>
              <a:t>For scalable deep learning, we are building on LBANN and CANDLE, both partially developed under ECP projects.</a:t>
            </a:r>
          </a:p>
          <a:p>
            <a:pPr lvl="1"/>
            <a:r>
              <a:rPr lang="en-US" dirty="0"/>
              <a:t>For LBANN, we have a toolkit that provides easy management of large-scale parallelism while adopting a frontend that looks like an industry tool (PyTorch).</a:t>
            </a:r>
          </a:p>
          <a:p>
            <a:pPr lvl="1"/>
            <a:r>
              <a:rPr lang="en-US" dirty="0"/>
              <a:t>Furthermore, we are adopting support for standard model exchange formats such as ONNX.</a:t>
            </a:r>
          </a:p>
          <a:p>
            <a:pPr lvl="1"/>
            <a:r>
              <a:rPr lang="en-US" dirty="0"/>
              <a:t>Raw capabilities built into LBANN are easily generalized to other applications.</a:t>
            </a:r>
          </a:p>
          <a:p>
            <a:pPr lvl="1"/>
            <a:r>
              <a:rPr lang="en-US" dirty="0"/>
              <a:t>We have developed a flexible data ingestion frontend that can natively execute Python code snippets from standard industry training pipelines.</a:t>
            </a:r>
          </a:p>
          <a:p>
            <a:r>
              <a:rPr lang="en-US" dirty="0"/>
              <a:t>These tools are released into the open source as is standard practice for the ML community. </a:t>
            </a:r>
          </a:p>
          <a:p>
            <a:pPr lvl="1"/>
            <a:endParaRPr lang="en-US" dirty="0"/>
          </a:p>
          <a:p>
            <a:endParaRPr lang="en-US" dirty="0"/>
          </a:p>
          <a:p>
            <a:endParaRPr lang="en-US" dirty="0"/>
          </a:p>
        </p:txBody>
      </p:sp>
    </p:spTree>
    <p:extLst>
      <p:ext uri="{BB962C8B-B14F-4D97-AF65-F5344CB8AC3E}">
        <p14:creationId xmlns:p14="http://schemas.microsoft.com/office/powerpoint/2010/main" val="14613932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31EB3-30C2-DD4B-9E77-61017A263B4F}"/>
              </a:ext>
            </a:extLst>
          </p:cNvPr>
          <p:cNvSpPr>
            <a:spLocks noGrp="1"/>
          </p:cNvSpPr>
          <p:nvPr>
            <p:ph type="title"/>
          </p:nvPr>
        </p:nvSpPr>
        <p:spPr/>
        <p:txBody>
          <a:bodyPr/>
          <a:lstStyle/>
          <a:p>
            <a:r>
              <a:rPr lang="en-US" dirty="0"/>
              <a:t>Future Vision: Integrate the Four Machine Learning Types in ExaLearn for a Single Application </a:t>
            </a:r>
          </a:p>
        </p:txBody>
      </p:sp>
      <p:sp>
        <p:nvSpPr>
          <p:cNvPr id="6" name="Content Placeholder 5">
            <a:extLst>
              <a:ext uri="{FF2B5EF4-FFF2-40B4-BE49-F238E27FC236}">
                <a16:creationId xmlns:a16="http://schemas.microsoft.com/office/drawing/2014/main" id="{01E055C7-B36B-3148-9F95-7A36A958DA5A}"/>
              </a:ext>
            </a:extLst>
          </p:cNvPr>
          <p:cNvSpPr>
            <a:spLocks noGrp="1"/>
          </p:cNvSpPr>
          <p:nvPr>
            <p:ph sz="half" idx="2"/>
          </p:nvPr>
        </p:nvSpPr>
        <p:spPr/>
        <p:txBody>
          <a:bodyPr/>
          <a:lstStyle/>
          <a:p>
            <a:pPr marL="0" indent="0">
              <a:buNone/>
            </a:pPr>
            <a:r>
              <a:rPr lang="en-US" b="1" dirty="0"/>
              <a:t>Example: Tokamak Plasma Fusion</a:t>
            </a:r>
            <a:endParaRPr lang="en-US" dirty="0"/>
          </a:p>
          <a:p>
            <a:r>
              <a:rPr lang="en-US" dirty="0"/>
              <a:t>Generate goal-driven surrogate models for dynamic processes to replace expensive whole device simulations (WDM)</a:t>
            </a:r>
          </a:p>
          <a:p>
            <a:r>
              <a:rPr lang="en-US" dirty="0"/>
              <a:t>Use these surrogates to generate training data for a RL-based real-time controller</a:t>
            </a:r>
          </a:p>
          <a:p>
            <a:r>
              <a:rPr lang="en-US" dirty="0"/>
              <a:t>Apply pipeline from the inverse problems pillar to predictions plasma equilibria configurations in tokamaks and stellarators</a:t>
            </a:r>
          </a:p>
          <a:p>
            <a:r>
              <a:rPr lang="en-US" dirty="0"/>
              <a:t>Apply tools from the design pillar to optimize tokamak design and control policy</a:t>
            </a:r>
          </a:p>
        </p:txBody>
      </p:sp>
      <p:sp>
        <p:nvSpPr>
          <p:cNvPr id="7" name="Content Placeholder 6">
            <a:extLst>
              <a:ext uri="{FF2B5EF4-FFF2-40B4-BE49-F238E27FC236}">
                <a16:creationId xmlns:a16="http://schemas.microsoft.com/office/drawing/2014/main" id="{876F02FC-2270-A342-8F9E-0EC3268AE0CA}"/>
              </a:ext>
            </a:extLst>
          </p:cNvPr>
          <p:cNvSpPr>
            <a:spLocks noGrp="1"/>
          </p:cNvSpPr>
          <p:nvPr>
            <p:ph sz="quarter" idx="4"/>
          </p:nvPr>
        </p:nvSpPr>
        <p:spPr/>
        <p:txBody>
          <a:bodyPr/>
          <a:lstStyle/>
          <a:p>
            <a:r>
              <a:rPr lang="en-US" dirty="0"/>
              <a:t>EXAWIND: Exascale Predictive Wind Plant Flow Physics Modeling</a:t>
            </a:r>
          </a:p>
          <a:p>
            <a:r>
              <a:rPr lang="en-US" dirty="0"/>
              <a:t>Combustion-Pele: Transforming Combustion Science and Technology with Exascale Simulations</a:t>
            </a:r>
          </a:p>
          <a:p>
            <a:r>
              <a:rPr lang="en-US" dirty="0"/>
              <a:t>ExaSMR: Coupled Monte Carlo Neutronics and Fluid Flow Simulation of Small Modular Reactors</a:t>
            </a:r>
          </a:p>
          <a:p>
            <a:r>
              <a:rPr lang="en-US" dirty="0"/>
              <a:t>MFIX-Exa: Performance Prediction of Multiphase Energy Conversion Device</a:t>
            </a:r>
          </a:p>
          <a:p>
            <a:r>
              <a:rPr lang="en-US" dirty="0"/>
              <a:t>WDMApp: High-Fidelity Whole Device Modeling of Magnetically Confined Fusion Plasmas</a:t>
            </a:r>
          </a:p>
          <a:p>
            <a:r>
              <a:rPr lang="en-US" dirty="0"/>
              <a:t>WarpX: Exascale Modeling of Advanced Particle Accelerators</a:t>
            </a:r>
          </a:p>
        </p:txBody>
      </p:sp>
    </p:spTree>
    <p:extLst>
      <p:ext uri="{BB962C8B-B14F-4D97-AF65-F5344CB8AC3E}">
        <p14:creationId xmlns:p14="http://schemas.microsoft.com/office/powerpoint/2010/main" val="8771827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sz="4000" dirty="0"/>
              <a:t>Thank you!</a:t>
            </a:r>
          </a:p>
        </p:txBody>
      </p:sp>
    </p:spTree>
    <p:extLst>
      <p:ext uri="{BB962C8B-B14F-4D97-AF65-F5344CB8AC3E}">
        <p14:creationId xmlns:p14="http://schemas.microsoft.com/office/powerpoint/2010/main" val="42662818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ABB32-F56B-CE48-945F-64C99D4AD6EC}"/>
              </a:ext>
            </a:extLst>
          </p:cNvPr>
          <p:cNvSpPr>
            <a:spLocks noGrp="1"/>
          </p:cNvSpPr>
          <p:nvPr>
            <p:ph type="title"/>
          </p:nvPr>
        </p:nvSpPr>
        <p:spPr>
          <a:xfrm>
            <a:off x="346642" y="1352479"/>
            <a:ext cx="4101534" cy="507831"/>
          </a:xfrm>
        </p:spPr>
        <p:txBody>
          <a:bodyPr/>
          <a:lstStyle/>
          <a:p>
            <a:r>
              <a:rPr lang="en-US" dirty="0"/>
              <a:t>Backup Slides</a:t>
            </a:r>
          </a:p>
        </p:txBody>
      </p:sp>
    </p:spTree>
    <p:extLst>
      <p:ext uri="{BB962C8B-B14F-4D97-AF65-F5344CB8AC3E}">
        <p14:creationId xmlns:p14="http://schemas.microsoft.com/office/powerpoint/2010/main" val="28227661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02A8F-15C1-FD40-B92A-FB8FD89AB624}"/>
              </a:ext>
            </a:extLst>
          </p:cNvPr>
          <p:cNvSpPr>
            <a:spLocks noGrp="1"/>
          </p:cNvSpPr>
          <p:nvPr>
            <p:ph type="title"/>
          </p:nvPr>
        </p:nvSpPr>
        <p:spPr/>
        <p:txBody>
          <a:bodyPr/>
          <a:lstStyle/>
          <a:p>
            <a:r>
              <a:rPr lang="en-US" dirty="0"/>
              <a:t>Parallelizing the CosmoFlow Compute Graph</a:t>
            </a:r>
          </a:p>
        </p:txBody>
      </p:sp>
      <p:sp>
        <p:nvSpPr>
          <p:cNvPr id="8" name="Content Placeholder 7">
            <a:extLst>
              <a:ext uri="{FF2B5EF4-FFF2-40B4-BE49-F238E27FC236}">
                <a16:creationId xmlns:a16="http://schemas.microsoft.com/office/drawing/2014/main" id="{9FD0EE41-4734-224A-B9D4-706FEF42CAE7}"/>
              </a:ext>
            </a:extLst>
          </p:cNvPr>
          <p:cNvSpPr>
            <a:spLocks noGrp="1"/>
          </p:cNvSpPr>
          <p:nvPr>
            <p:ph idx="4294967295"/>
          </p:nvPr>
        </p:nvSpPr>
        <p:spPr>
          <a:xfrm>
            <a:off x="192024" y="5707063"/>
            <a:ext cx="10780776" cy="641350"/>
          </a:xfrm>
        </p:spPr>
        <p:txBody>
          <a:bodyPr/>
          <a:lstStyle/>
          <a:p>
            <a:pPr algn="ctr"/>
            <a:r>
              <a:rPr lang="en-US" dirty="0"/>
              <a:t>Hybrid Partitioning: Sample + Spatial parallelism across two nodes with eight GPUs</a:t>
            </a:r>
          </a:p>
        </p:txBody>
      </p:sp>
      <p:pic>
        <p:nvPicPr>
          <p:cNvPr id="7" name="Picture 6">
            <a:extLst>
              <a:ext uri="{FF2B5EF4-FFF2-40B4-BE49-F238E27FC236}">
                <a16:creationId xmlns:a16="http://schemas.microsoft.com/office/drawing/2014/main" id="{4557769F-CC69-C141-868C-3CB959DB3BD6}"/>
              </a:ext>
            </a:extLst>
          </p:cNvPr>
          <p:cNvPicPr>
            <a:picLocks noChangeAspect="1"/>
          </p:cNvPicPr>
          <p:nvPr/>
        </p:nvPicPr>
        <p:blipFill>
          <a:blip r:embed="rId3"/>
          <a:stretch>
            <a:fillRect/>
          </a:stretch>
        </p:blipFill>
        <p:spPr>
          <a:xfrm>
            <a:off x="243840" y="1303941"/>
            <a:ext cx="11704320" cy="4235416"/>
          </a:xfrm>
          <a:prstGeom prst="rect">
            <a:avLst/>
          </a:prstGeom>
        </p:spPr>
      </p:pic>
    </p:spTree>
    <p:extLst>
      <p:ext uri="{BB962C8B-B14F-4D97-AF65-F5344CB8AC3E}">
        <p14:creationId xmlns:p14="http://schemas.microsoft.com/office/powerpoint/2010/main" val="2484270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678D3-1379-CA43-B8A3-31042B61B0E8}"/>
              </a:ext>
            </a:extLst>
          </p:cNvPr>
          <p:cNvSpPr>
            <a:spLocks noGrp="1"/>
          </p:cNvSpPr>
          <p:nvPr>
            <p:ph type="title"/>
          </p:nvPr>
        </p:nvSpPr>
        <p:spPr>
          <a:xfrm>
            <a:off x="190500" y="234779"/>
            <a:ext cx="11658600" cy="908221"/>
          </a:xfrm>
        </p:spPr>
        <p:txBody>
          <a:bodyPr/>
          <a:lstStyle/>
          <a:p>
            <a:r>
              <a:rPr lang="en-US" dirty="0"/>
              <a:t>Application Priorities Determine Machine Learning Methods</a:t>
            </a:r>
          </a:p>
        </p:txBody>
      </p:sp>
      <p:sp>
        <p:nvSpPr>
          <p:cNvPr id="3" name="Content Placeholder 2">
            <a:extLst>
              <a:ext uri="{FF2B5EF4-FFF2-40B4-BE49-F238E27FC236}">
                <a16:creationId xmlns:a16="http://schemas.microsoft.com/office/drawing/2014/main" id="{E87A3D09-91FB-5E42-844C-295B93C09C24}"/>
              </a:ext>
            </a:extLst>
          </p:cNvPr>
          <p:cNvSpPr>
            <a:spLocks noGrp="1"/>
          </p:cNvSpPr>
          <p:nvPr>
            <p:ph idx="1"/>
          </p:nvPr>
        </p:nvSpPr>
        <p:spPr/>
        <p:txBody>
          <a:bodyPr/>
          <a:lstStyle/>
          <a:p>
            <a:pPr marL="0" indent="0">
              <a:buNone/>
            </a:pPr>
            <a:r>
              <a:rPr lang="en-US" b="1" dirty="0"/>
              <a:t>ExaLearn focuses on employing the “right tool for the job”</a:t>
            </a:r>
          </a:p>
          <a:p>
            <a:r>
              <a:rPr lang="en-US" dirty="0"/>
              <a:t>Deep Learning (CNN, RNN, etc.)</a:t>
            </a:r>
          </a:p>
          <a:p>
            <a:r>
              <a:rPr lang="en-US" dirty="0"/>
              <a:t>Ensemble Methods and Random Forest Methods</a:t>
            </a:r>
          </a:p>
          <a:p>
            <a:r>
              <a:rPr lang="en-US" dirty="0"/>
              <a:t>Reinforcement Learning</a:t>
            </a:r>
          </a:p>
          <a:p>
            <a:r>
              <a:rPr lang="en-US" dirty="0"/>
              <a:t>Kernel Methods</a:t>
            </a:r>
          </a:p>
          <a:p>
            <a:r>
              <a:rPr lang="en-US" dirty="0"/>
              <a:t>Tensor Methods</a:t>
            </a:r>
          </a:p>
          <a:p>
            <a:r>
              <a:rPr lang="en-US" dirty="0"/>
              <a:t>Graph-Based Learning</a:t>
            </a:r>
          </a:p>
          <a:p>
            <a:r>
              <a:rPr lang="en-US" dirty="0"/>
              <a:t>Large-scale System Integration (combining traditional HPC workloads with machine learning)</a:t>
            </a:r>
          </a:p>
          <a:p>
            <a:endParaRPr lang="en-US" dirty="0"/>
          </a:p>
        </p:txBody>
      </p:sp>
    </p:spTree>
    <p:extLst>
      <p:ext uri="{BB962C8B-B14F-4D97-AF65-F5344CB8AC3E}">
        <p14:creationId xmlns:p14="http://schemas.microsoft.com/office/powerpoint/2010/main" val="3752497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CCA69-4B93-1947-BC91-FF903B41B522}"/>
              </a:ext>
            </a:extLst>
          </p:cNvPr>
          <p:cNvSpPr>
            <a:spLocks noGrp="1"/>
          </p:cNvSpPr>
          <p:nvPr>
            <p:ph type="title"/>
          </p:nvPr>
        </p:nvSpPr>
        <p:spPr/>
        <p:txBody>
          <a:bodyPr/>
          <a:lstStyle/>
          <a:p>
            <a:r>
              <a:rPr lang="en-US" dirty="0"/>
              <a:t>Relationships between Machine Learning and HPC</a:t>
            </a:r>
          </a:p>
        </p:txBody>
      </p:sp>
      <p:sp>
        <p:nvSpPr>
          <p:cNvPr id="10" name="Content Placeholder 9">
            <a:extLst>
              <a:ext uri="{FF2B5EF4-FFF2-40B4-BE49-F238E27FC236}">
                <a16:creationId xmlns:a16="http://schemas.microsoft.com/office/drawing/2014/main" id="{F3F4C833-3E40-CA41-B9A0-562EAAD45D08}"/>
              </a:ext>
            </a:extLst>
          </p:cNvPr>
          <p:cNvSpPr>
            <a:spLocks noGrp="1"/>
          </p:cNvSpPr>
          <p:nvPr>
            <p:ph idx="1"/>
          </p:nvPr>
        </p:nvSpPr>
        <p:spPr>
          <a:xfrm>
            <a:off x="190500" y="4833256"/>
            <a:ext cx="11658600" cy="1226915"/>
          </a:xfrm>
        </p:spPr>
        <p:txBody>
          <a:bodyPr/>
          <a:lstStyle/>
          <a:p>
            <a:r>
              <a:rPr lang="en-US" sz="1800" dirty="0"/>
              <a:t>HPC for Machine Learning: HPC technologies are applied to learning tasks to accelerate computation and/or solve larger problems.</a:t>
            </a:r>
          </a:p>
          <a:p>
            <a:r>
              <a:rPr lang="en-US" sz="1800" dirty="0"/>
              <a:t>Machine Learning for HPC: Learning technologies are applied to HPC computations to improve their performance in some way, e.g., by choosing the next simulation(s) to perform.</a:t>
            </a:r>
          </a:p>
        </p:txBody>
      </p:sp>
      <p:pic>
        <p:nvPicPr>
          <p:cNvPr id="8" name="Picture 7">
            <a:extLst>
              <a:ext uri="{FF2B5EF4-FFF2-40B4-BE49-F238E27FC236}">
                <a16:creationId xmlns:a16="http://schemas.microsoft.com/office/drawing/2014/main" id="{1019C220-1FD9-EC44-B26B-AC4C72F02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5826" y="1394415"/>
            <a:ext cx="7740349" cy="3200400"/>
          </a:xfrm>
          <a:prstGeom prst="rect">
            <a:avLst/>
          </a:prstGeom>
        </p:spPr>
      </p:pic>
      <p:sp>
        <p:nvSpPr>
          <p:cNvPr id="11" name="TextBox 10">
            <a:extLst>
              <a:ext uri="{FF2B5EF4-FFF2-40B4-BE49-F238E27FC236}">
                <a16:creationId xmlns:a16="http://schemas.microsoft.com/office/drawing/2014/main" id="{7F13F5C3-4BA4-DC4C-BF04-EF38A6F8EECC}"/>
              </a:ext>
            </a:extLst>
          </p:cNvPr>
          <p:cNvSpPr txBox="1"/>
          <p:nvPr/>
        </p:nvSpPr>
        <p:spPr>
          <a:xfrm flipH="1">
            <a:off x="6095999" y="909633"/>
            <a:ext cx="3861006" cy="627864"/>
          </a:xfrm>
          <a:prstGeom prst="rect">
            <a:avLst/>
          </a:prstGeom>
          <a:noFill/>
        </p:spPr>
        <p:txBody>
          <a:bodyPr wrap="square" lIns="118872" tIns="91440" rIns="118872" bIns="91440" rtlCol="0" anchor="ctr" anchorCtr="0">
            <a:spAutoFit/>
          </a:bodyPr>
          <a:lstStyle/>
          <a:p>
            <a:pPr algn="ctr">
              <a:lnSpc>
                <a:spcPct val="90000"/>
              </a:lnSpc>
            </a:pPr>
            <a:r>
              <a:rPr lang="en-US" sz="3200" dirty="0">
                <a:solidFill>
                  <a:srgbClr val="0070C0"/>
                </a:solidFill>
              </a:rPr>
              <a:t>ML for HPC</a:t>
            </a:r>
          </a:p>
        </p:txBody>
      </p:sp>
      <p:sp>
        <p:nvSpPr>
          <p:cNvPr id="12" name="TextBox 11">
            <a:extLst>
              <a:ext uri="{FF2B5EF4-FFF2-40B4-BE49-F238E27FC236}">
                <a16:creationId xmlns:a16="http://schemas.microsoft.com/office/drawing/2014/main" id="{3DDE1F7C-8E7D-1045-B719-2858B55BA9A6}"/>
              </a:ext>
            </a:extLst>
          </p:cNvPr>
          <p:cNvSpPr txBox="1"/>
          <p:nvPr/>
        </p:nvSpPr>
        <p:spPr>
          <a:xfrm flipH="1">
            <a:off x="2225824" y="909633"/>
            <a:ext cx="3870175" cy="627864"/>
          </a:xfrm>
          <a:prstGeom prst="rect">
            <a:avLst/>
          </a:prstGeom>
          <a:noFill/>
        </p:spPr>
        <p:txBody>
          <a:bodyPr wrap="square" lIns="118872" tIns="91440" rIns="118872" bIns="91440" rtlCol="0" anchor="ctr" anchorCtr="0">
            <a:spAutoFit/>
          </a:bodyPr>
          <a:lstStyle/>
          <a:p>
            <a:pPr algn="ctr">
              <a:lnSpc>
                <a:spcPct val="90000"/>
              </a:lnSpc>
            </a:pPr>
            <a:r>
              <a:rPr lang="en-US" sz="3200" dirty="0">
                <a:solidFill>
                  <a:srgbClr val="0070C0"/>
                </a:solidFill>
              </a:rPr>
              <a:t>HPC for ML</a:t>
            </a:r>
          </a:p>
        </p:txBody>
      </p:sp>
      <p:sp>
        <p:nvSpPr>
          <p:cNvPr id="13" name="TextBox 12">
            <a:extLst>
              <a:ext uri="{FF2B5EF4-FFF2-40B4-BE49-F238E27FC236}">
                <a16:creationId xmlns:a16="http://schemas.microsoft.com/office/drawing/2014/main" id="{33B6CAED-1D6C-DD44-9BF6-FEC2F345CA20}"/>
              </a:ext>
            </a:extLst>
          </p:cNvPr>
          <p:cNvSpPr txBox="1"/>
          <p:nvPr/>
        </p:nvSpPr>
        <p:spPr>
          <a:xfrm>
            <a:off x="9802791" y="4259792"/>
            <a:ext cx="2046309" cy="378565"/>
          </a:xfrm>
          <a:prstGeom prst="rect">
            <a:avLst/>
          </a:prstGeom>
          <a:noFill/>
        </p:spPr>
        <p:txBody>
          <a:bodyPr wrap="square" lIns="118872" tIns="91440" rIns="118872" bIns="91440" rtlCol="0" anchor="ctr" anchorCtr="0">
            <a:spAutoFit/>
          </a:bodyPr>
          <a:lstStyle/>
          <a:p>
            <a:pPr algn="l">
              <a:lnSpc>
                <a:spcPct val="90000"/>
              </a:lnSpc>
            </a:pPr>
            <a:r>
              <a:rPr lang="en-US" sz="1400" i="1" dirty="0">
                <a:solidFill>
                  <a:srgbClr val="0070C0"/>
                </a:solidFill>
                <a:latin typeface="Arial Narrow" panose="020B0604020202020204" pitchFamily="34" charset="0"/>
                <a:cs typeface="Arial Narrow" panose="020B0604020202020204" pitchFamily="34" charset="0"/>
              </a:rPr>
              <a:t>Courtesy of: Gadi Singer</a:t>
            </a:r>
          </a:p>
        </p:txBody>
      </p:sp>
    </p:spTree>
    <p:extLst>
      <p:ext uri="{BB962C8B-B14F-4D97-AF65-F5344CB8AC3E}">
        <p14:creationId xmlns:p14="http://schemas.microsoft.com/office/powerpoint/2010/main" val="895476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712FA-5BB0-4143-B776-1B4D7440B20D}"/>
              </a:ext>
            </a:extLst>
          </p:cNvPr>
          <p:cNvSpPr>
            <a:spLocks noGrp="1"/>
          </p:cNvSpPr>
          <p:nvPr>
            <p:ph type="title"/>
          </p:nvPr>
        </p:nvSpPr>
        <p:spPr/>
        <p:txBody>
          <a:bodyPr/>
          <a:lstStyle/>
          <a:p>
            <a:r>
              <a:rPr lang="en-US" dirty="0"/>
              <a:t>A Collaboration that Delivers More than the Sum of its Parts</a:t>
            </a:r>
          </a:p>
        </p:txBody>
      </p:sp>
      <p:sp>
        <p:nvSpPr>
          <p:cNvPr id="3" name="Content Placeholder 2">
            <a:extLst>
              <a:ext uri="{FF2B5EF4-FFF2-40B4-BE49-F238E27FC236}">
                <a16:creationId xmlns:a16="http://schemas.microsoft.com/office/drawing/2014/main" id="{A7AEEE17-73F0-6C4F-B890-9D2FB12F4580}"/>
              </a:ext>
            </a:extLst>
          </p:cNvPr>
          <p:cNvSpPr>
            <a:spLocks noGrp="1"/>
          </p:cNvSpPr>
          <p:nvPr>
            <p:ph sz="half" idx="2"/>
          </p:nvPr>
        </p:nvSpPr>
        <p:spPr>
          <a:xfrm>
            <a:off x="194834" y="1164551"/>
            <a:ext cx="5782467" cy="4610100"/>
          </a:xfrm>
        </p:spPr>
        <p:txBody>
          <a:bodyPr/>
          <a:lstStyle/>
          <a:p>
            <a:pPr marL="0" indent="0">
              <a:buNone/>
            </a:pPr>
            <a:r>
              <a:rPr lang="en-US" b="1" u="sng" dirty="0"/>
              <a:t>Leveraging</a:t>
            </a:r>
            <a:r>
              <a:rPr lang="en-US" dirty="0"/>
              <a:t>:</a:t>
            </a:r>
          </a:p>
          <a:p>
            <a:r>
              <a:rPr lang="en-US" dirty="0"/>
              <a:t>Scalable deep learning software toolkits:</a:t>
            </a:r>
          </a:p>
          <a:p>
            <a:pPr lvl="1"/>
            <a:r>
              <a:rPr lang="en-US" dirty="0"/>
              <a:t>LBANN and CANDLE hyperparameter supervisor</a:t>
            </a:r>
          </a:p>
          <a:p>
            <a:r>
              <a:rPr lang="en-US" dirty="0"/>
              <a:t>Emerging expertise across labs in running open-source toolkits at scale</a:t>
            </a:r>
          </a:p>
          <a:p>
            <a:pPr lvl="1"/>
            <a:r>
              <a:rPr lang="en-US" dirty="0"/>
              <a:t>TensorFlow and PyTorch on Summit and Theta via Horovod</a:t>
            </a:r>
          </a:p>
        </p:txBody>
      </p:sp>
      <p:sp>
        <p:nvSpPr>
          <p:cNvPr id="4" name="Content Placeholder 3">
            <a:extLst>
              <a:ext uri="{FF2B5EF4-FFF2-40B4-BE49-F238E27FC236}">
                <a16:creationId xmlns:a16="http://schemas.microsoft.com/office/drawing/2014/main" id="{F36FF848-FFD9-6A42-8DE2-23996E81A41C}"/>
              </a:ext>
            </a:extLst>
          </p:cNvPr>
          <p:cNvSpPr>
            <a:spLocks noGrp="1"/>
          </p:cNvSpPr>
          <p:nvPr>
            <p:ph sz="quarter" idx="4"/>
          </p:nvPr>
        </p:nvSpPr>
        <p:spPr>
          <a:xfrm>
            <a:off x="6184392" y="1164551"/>
            <a:ext cx="5686690" cy="4610100"/>
          </a:xfrm>
        </p:spPr>
        <p:txBody>
          <a:bodyPr/>
          <a:lstStyle/>
          <a:p>
            <a:pPr marL="0" indent="0">
              <a:buNone/>
            </a:pPr>
            <a:r>
              <a:rPr lang="en-US" b="1" u="sng" dirty="0"/>
              <a:t>Developing</a:t>
            </a:r>
            <a:r>
              <a:rPr lang="en-US" dirty="0"/>
              <a:t>:</a:t>
            </a:r>
          </a:p>
          <a:p>
            <a:r>
              <a:rPr lang="en-US" dirty="0"/>
              <a:t>New methods for training on large-scale samples</a:t>
            </a:r>
          </a:p>
          <a:p>
            <a:pPr lvl="1"/>
            <a:r>
              <a:rPr lang="en-US" dirty="0"/>
              <a:t>3D distributed convolutions</a:t>
            </a:r>
          </a:p>
          <a:p>
            <a:pPr lvl="1"/>
            <a:r>
              <a:rPr lang="en-US" dirty="0"/>
              <a:t>Scaling parallel I/O</a:t>
            </a:r>
          </a:p>
          <a:p>
            <a:pPr marL="0" indent="0">
              <a:buNone/>
            </a:pPr>
            <a:endParaRPr lang="en-US" dirty="0"/>
          </a:p>
        </p:txBody>
      </p:sp>
      <p:sp>
        <p:nvSpPr>
          <p:cNvPr id="5" name="Content Placeholder 2">
            <a:extLst>
              <a:ext uri="{FF2B5EF4-FFF2-40B4-BE49-F238E27FC236}">
                <a16:creationId xmlns:a16="http://schemas.microsoft.com/office/drawing/2014/main" id="{E8E8C9D3-4EFC-B041-A7E0-F5293B8E4E7E}"/>
              </a:ext>
            </a:extLst>
          </p:cNvPr>
          <p:cNvSpPr txBox="1">
            <a:spLocks/>
          </p:cNvSpPr>
          <p:nvPr/>
        </p:nvSpPr>
        <p:spPr>
          <a:xfrm>
            <a:off x="190500" y="4174673"/>
            <a:ext cx="11658600" cy="1589772"/>
          </a:xfrm>
          <a:prstGeom prst="rect">
            <a:avLst/>
          </a:prstGeom>
        </p:spPr>
        <p:txBody>
          <a:bodyPr/>
          <a:lstStyle>
            <a:lvl1pPr marL="228600" indent="-228600" algn="l" rtl="0" eaLnBrk="1" fontAlgn="base" hangingPunct="1">
              <a:lnSpc>
                <a:spcPct val="90000"/>
              </a:lnSpc>
              <a:spcBef>
                <a:spcPts val="1400"/>
              </a:spcBef>
              <a:spcAft>
                <a:spcPct val="0"/>
              </a:spcAft>
              <a:buClr>
                <a:schemeClr val="tx1"/>
              </a:buClr>
              <a:buSzPct val="90000"/>
              <a:buFont typeface="Century Gothic" panose="020B0502020202020204" pitchFamily="34" charset="0"/>
              <a:buChar char="•"/>
              <a:defRPr sz="2000" kern="1200">
                <a:solidFill>
                  <a:schemeClr val="tx1"/>
                </a:solidFill>
                <a:latin typeface="+mn-lt"/>
                <a:ea typeface="+mn-ea"/>
                <a:cs typeface="+mn-cs"/>
              </a:defRPr>
            </a:lvl1pPr>
            <a:lvl2pPr marL="571500" indent="-228600" algn="l" rtl="0" eaLnBrk="1" fontAlgn="base" hangingPunct="1">
              <a:lnSpc>
                <a:spcPct val="90000"/>
              </a:lnSpc>
              <a:spcBef>
                <a:spcPts val="800"/>
              </a:spcBef>
              <a:spcAft>
                <a:spcPct val="0"/>
              </a:spcAft>
              <a:buClr>
                <a:schemeClr val="tx1"/>
              </a:buClr>
              <a:buSzPct val="90000"/>
              <a:buFont typeface="Century Gothic" panose="020B0502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800"/>
              </a:spcBef>
              <a:spcAft>
                <a:spcPct val="0"/>
              </a:spcAft>
              <a:buClr>
                <a:schemeClr val="tx1"/>
              </a:buClr>
              <a:buSzPct val="90000"/>
              <a:buFont typeface="Century Gothic" panose="020B0502020202020204" pitchFamily="34" charset="0"/>
              <a:buChar char="•"/>
              <a:defRPr sz="1600" kern="1200">
                <a:solidFill>
                  <a:schemeClr val="tx1"/>
                </a:solidFill>
                <a:latin typeface="+mn-lt"/>
                <a:ea typeface="+mn-ea"/>
                <a:cs typeface="+mn-cs"/>
              </a:defRPr>
            </a:lvl3pPr>
            <a:lvl4pPr marL="1144588" indent="-173038" algn="l" rtl="0" eaLnBrk="1" fontAlgn="base" hangingPunct="1">
              <a:lnSpc>
                <a:spcPct val="90000"/>
              </a:lnSpc>
              <a:spcBef>
                <a:spcPts val="800"/>
              </a:spcBef>
              <a:spcAft>
                <a:spcPct val="0"/>
              </a:spcAft>
              <a:buClr>
                <a:schemeClr val="tx1"/>
              </a:buClr>
              <a:buFont typeface="Arial" charset="0"/>
              <a:buChar char="–"/>
              <a:defRPr sz="1800" kern="1200">
                <a:solidFill>
                  <a:schemeClr val="tx1"/>
                </a:solidFill>
                <a:latin typeface="Century Gothic" panose="020B0502020202020204" pitchFamily="34" charset="0"/>
                <a:ea typeface="+mn-ea"/>
                <a:cs typeface="+mn-cs"/>
              </a:defRPr>
            </a:lvl4pPr>
            <a:lvl5pPr marL="1482725" indent="-222250" algn="l" rtl="0" eaLnBrk="1" fontAlgn="base" hangingPunct="1">
              <a:lnSpc>
                <a:spcPct val="90000"/>
              </a:lnSpc>
              <a:spcBef>
                <a:spcPts val="600"/>
              </a:spcBef>
              <a:spcAft>
                <a:spcPct val="0"/>
              </a:spcAft>
              <a:buClr>
                <a:schemeClr val="tx1"/>
              </a:buClr>
              <a:buFont typeface="Arial"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Unique science machine learning data sets</a:t>
            </a:r>
          </a:p>
          <a:p>
            <a:r>
              <a:rPr lang="en-US" dirty="0"/>
              <a:t>Integration of DOE simulations as environments for reinforcement learning (e.g., OpenAI Gym)</a:t>
            </a:r>
          </a:p>
          <a:p>
            <a:pPr lvl="1"/>
            <a:r>
              <a:rPr lang="en-US" dirty="0"/>
              <a:t>Managing execution of environments on heterogenous compute platforms CPU and GPU</a:t>
            </a:r>
          </a:p>
          <a:p>
            <a:r>
              <a:rPr lang="en-US" dirty="0"/>
              <a:t>Cross-cutting among labs brings significant added value by merging collective expertise in an emerging area; plans in place to connect with other labs</a:t>
            </a:r>
          </a:p>
        </p:txBody>
      </p:sp>
      <p:pic>
        <p:nvPicPr>
          <p:cNvPr id="8" name="Picture 7">
            <a:extLst>
              <a:ext uri="{FF2B5EF4-FFF2-40B4-BE49-F238E27FC236}">
                <a16:creationId xmlns:a16="http://schemas.microsoft.com/office/drawing/2014/main" id="{97D20CF2-DF39-E341-B964-E2F058FED4D1}"/>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4918798" y="2050366"/>
            <a:ext cx="7033847" cy="4572000"/>
          </a:xfrm>
          <a:prstGeom prst="rect">
            <a:avLst/>
          </a:prstGeom>
        </p:spPr>
      </p:pic>
    </p:spTree>
    <p:extLst>
      <p:ext uri="{BB962C8B-B14F-4D97-AF65-F5344CB8AC3E}">
        <p14:creationId xmlns:p14="http://schemas.microsoft.com/office/powerpoint/2010/main" val="3897332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6ACBA-ABD2-5340-BCDC-55AC36293ADD}"/>
              </a:ext>
            </a:extLst>
          </p:cNvPr>
          <p:cNvSpPr>
            <a:spLocks noGrp="1"/>
          </p:cNvSpPr>
          <p:nvPr>
            <p:ph type="title"/>
          </p:nvPr>
        </p:nvSpPr>
        <p:spPr>
          <a:xfrm>
            <a:off x="346642" y="1352479"/>
            <a:ext cx="4101534" cy="3305520"/>
          </a:xfrm>
        </p:spPr>
        <p:txBody>
          <a:bodyPr/>
          <a:lstStyle/>
          <a:p>
            <a:r>
              <a:rPr lang="en-US" dirty="0"/>
              <a:t>Machine Learning Software Development Types:</a:t>
            </a:r>
            <a:br>
              <a:rPr lang="en-US" dirty="0"/>
            </a:br>
            <a:br>
              <a:rPr lang="en-US" dirty="0"/>
            </a:br>
            <a:r>
              <a:rPr lang="en-US" sz="2800" b="1" dirty="0">
                <a:solidFill>
                  <a:srgbClr val="29A1BD"/>
                </a:solidFill>
              </a:rPr>
              <a:t>Surrogates</a:t>
            </a:r>
            <a:br>
              <a:rPr lang="en-US" sz="2800" b="1" dirty="0">
                <a:solidFill>
                  <a:srgbClr val="29A1BD"/>
                </a:solidFill>
              </a:rPr>
            </a:br>
            <a:r>
              <a:rPr lang="en-US" sz="2800" b="1" dirty="0">
                <a:solidFill>
                  <a:srgbClr val="29A1BD"/>
                </a:solidFill>
              </a:rPr>
              <a:t>Control</a:t>
            </a:r>
            <a:br>
              <a:rPr lang="en-US" sz="2800" b="1" dirty="0">
                <a:solidFill>
                  <a:srgbClr val="29A1BD"/>
                </a:solidFill>
              </a:rPr>
            </a:br>
            <a:r>
              <a:rPr lang="en-US" sz="2800" b="1" dirty="0">
                <a:solidFill>
                  <a:srgbClr val="29A1BD"/>
                </a:solidFill>
              </a:rPr>
              <a:t>Design</a:t>
            </a:r>
            <a:br>
              <a:rPr lang="en-US" sz="2800" b="1" dirty="0">
                <a:solidFill>
                  <a:srgbClr val="29A1BD"/>
                </a:solidFill>
              </a:rPr>
            </a:br>
            <a:r>
              <a:rPr lang="en-US" sz="2800" b="1" dirty="0">
                <a:solidFill>
                  <a:srgbClr val="29A1BD"/>
                </a:solidFill>
              </a:rPr>
              <a:t>Inverse Problems</a:t>
            </a:r>
            <a:endParaRPr lang="en-US" b="1" dirty="0">
              <a:solidFill>
                <a:srgbClr val="29A1BD"/>
              </a:solidFill>
            </a:endParaRPr>
          </a:p>
        </p:txBody>
      </p:sp>
    </p:spTree>
    <p:extLst>
      <p:ext uri="{BB962C8B-B14F-4D97-AF65-F5344CB8AC3E}">
        <p14:creationId xmlns:p14="http://schemas.microsoft.com/office/powerpoint/2010/main" val="2016722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C89E26-C905-4448-9D80-E02C0C853329}"/>
              </a:ext>
            </a:extLst>
          </p:cNvPr>
          <p:cNvSpPr>
            <a:spLocks noGrp="1"/>
          </p:cNvSpPr>
          <p:nvPr>
            <p:ph type="body" idx="1"/>
          </p:nvPr>
        </p:nvSpPr>
        <p:spPr/>
        <p:txBody>
          <a:bodyPr/>
          <a:lstStyle/>
          <a:p>
            <a:r>
              <a:rPr lang="en-US" b="1" dirty="0"/>
              <a:t>Surrogates</a:t>
            </a:r>
          </a:p>
        </p:txBody>
      </p:sp>
      <p:sp>
        <p:nvSpPr>
          <p:cNvPr id="3" name="Content Placeholder 2">
            <a:extLst>
              <a:ext uri="{FF2B5EF4-FFF2-40B4-BE49-F238E27FC236}">
                <a16:creationId xmlns:a16="http://schemas.microsoft.com/office/drawing/2014/main" id="{D4A0780B-BDCC-9E44-8623-02CA47392741}"/>
              </a:ext>
            </a:extLst>
          </p:cNvPr>
          <p:cNvSpPr>
            <a:spLocks noGrp="1"/>
          </p:cNvSpPr>
          <p:nvPr>
            <p:ph sz="half" idx="2"/>
          </p:nvPr>
        </p:nvSpPr>
        <p:spPr/>
        <p:txBody>
          <a:bodyPr/>
          <a:lstStyle/>
          <a:p>
            <a:r>
              <a:rPr lang="en-US" dirty="0"/>
              <a:t>ML-created models</a:t>
            </a:r>
          </a:p>
          <a:p>
            <a:r>
              <a:rPr lang="en-US" dirty="0"/>
              <a:t>Faster and/or higher fidelity models</a:t>
            </a:r>
          </a:p>
          <a:p>
            <a:r>
              <a:rPr lang="en-US" dirty="0"/>
              <a:t>Generative networks</a:t>
            </a:r>
          </a:p>
          <a:p>
            <a:r>
              <a:rPr lang="en-US" dirty="0"/>
              <a:t>Using ML to replace complicated physics</a:t>
            </a:r>
          </a:p>
          <a:p>
            <a:r>
              <a:rPr lang="en-US" dirty="0"/>
              <a:t>Cosmology</a:t>
            </a:r>
          </a:p>
        </p:txBody>
      </p:sp>
      <p:sp>
        <p:nvSpPr>
          <p:cNvPr id="4" name="Text Placeholder 3">
            <a:extLst>
              <a:ext uri="{FF2B5EF4-FFF2-40B4-BE49-F238E27FC236}">
                <a16:creationId xmlns:a16="http://schemas.microsoft.com/office/drawing/2014/main" id="{3F835417-8E15-CA47-A9B0-27B12659C68A}"/>
              </a:ext>
            </a:extLst>
          </p:cNvPr>
          <p:cNvSpPr>
            <a:spLocks noGrp="1"/>
          </p:cNvSpPr>
          <p:nvPr>
            <p:ph type="body" sz="quarter" idx="3"/>
          </p:nvPr>
        </p:nvSpPr>
        <p:spPr/>
        <p:txBody>
          <a:bodyPr/>
          <a:lstStyle/>
          <a:p>
            <a:r>
              <a:rPr lang="en-US" b="1" dirty="0"/>
              <a:t>Control</a:t>
            </a:r>
          </a:p>
        </p:txBody>
      </p:sp>
      <p:sp>
        <p:nvSpPr>
          <p:cNvPr id="5" name="Content Placeholder 4">
            <a:extLst>
              <a:ext uri="{FF2B5EF4-FFF2-40B4-BE49-F238E27FC236}">
                <a16:creationId xmlns:a16="http://schemas.microsoft.com/office/drawing/2014/main" id="{C42CF0A8-4B8E-BB41-989F-33B065ABF4FF}"/>
              </a:ext>
            </a:extLst>
          </p:cNvPr>
          <p:cNvSpPr>
            <a:spLocks noGrp="1"/>
          </p:cNvSpPr>
          <p:nvPr>
            <p:ph sz="quarter" idx="4"/>
          </p:nvPr>
        </p:nvSpPr>
        <p:spPr/>
        <p:txBody>
          <a:bodyPr/>
          <a:lstStyle/>
          <a:p>
            <a:r>
              <a:rPr lang="en-US" dirty="0"/>
              <a:t>ML-controlled experiments</a:t>
            </a:r>
          </a:p>
          <a:p>
            <a:r>
              <a:rPr lang="en-US" dirty="0"/>
              <a:t>Efficient exploration of complex space</a:t>
            </a:r>
          </a:p>
          <a:p>
            <a:r>
              <a:rPr lang="en-US" dirty="0"/>
              <a:t>Reinforcement Learning</a:t>
            </a:r>
          </a:p>
          <a:p>
            <a:r>
              <a:rPr lang="en-US" dirty="0"/>
              <a:t>Use RL agent to control light source experiments</a:t>
            </a:r>
          </a:p>
          <a:p>
            <a:r>
              <a:rPr lang="en-US" dirty="0"/>
              <a:t>Temperature control for Block Co-Polymer (BCP) experiments</a:t>
            </a:r>
          </a:p>
        </p:txBody>
      </p:sp>
      <p:sp>
        <p:nvSpPr>
          <p:cNvPr id="6" name="Text Placeholder 5">
            <a:extLst>
              <a:ext uri="{FF2B5EF4-FFF2-40B4-BE49-F238E27FC236}">
                <a16:creationId xmlns:a16="http://schemas.microsoft.com/office/drawing/2014/main" id="{8D8903E7-99A5-2042-B07F-AD26103E3A15}"/>
              </a:ext>
            </a:extLst>
          </p:cNvPr>
          <p:cNvSpPr>
            <a:spLocks noGrp="1"/>
          </p:cNvSpPr>
          <p:nvPr>
            <p:ph type="body" sz="quarter" idx="10"/>
          </p:nvPr>
        </p:nvSpPr>
        <p:spPr/>
        <p:txBody>
          <a:bodyPr/>
          <a:lstStyle/>
          <a:p>
            <a:r>
              <a:rPr lang="en-US" b="1" dirty="0"/>
              <a:t>Design</a:t>
            </a:r>
          </a:p>
        </p:txBody>
      </p:sp>
      <p:sp>
        <p:nvSpPr>
          <p:cNvPr id="7" name="Content Placeholder 6">
            <a:extLst>
              <a:ext uri="{FF2B5EF4-FFF2-40B4-BE49-F238E27FC236}">
                <a16:creationId xmlns:a16="http://schemas.microsoft.com/office/drawing/2014/main" id="{3C4AE664-FF3C-4A4A-B686-FF07416D936B}"/>
              </a:ext>
            </a:extLst>
          </p:cNvPr>
          <p:cNvSpPr>
            <a:spLocks noGrp="1"/>
          </p:cNvSpPr>
          <p:nvPr>
            <p:ph sz="quarter" idx="11"/>
          </p:nvPr>
        </p:nvSpPr>
        <p:spPr/>
        <p:txBody>
          <a:bodyPr/>
          <a:lstStyle/>
          <a:p>
            <a:r>
              <a:rPr lang="en-US" dirty="0"/>
              <a:t>ML-created physical structures</a:t>
            </a:r>
          </a:p>
          <a:p>
            <a:r>
              <a:rPr lang="en-US" dirty="0"/>
              <a:t>Optimized proposal for desired behavior of structure within complex design space </a:t>
            </a:r>
          </a:p>
          <a:p>
            <a:r>
              <a:rPr lang="en-US" dirty="0"/>
              <a:t>Graph-Convnets</a:t>
            </a:r>
          </a:p>
          <a:p>
            <a:r>
              <a:rPr lang="en-US" dirty="0"/>
              <a:t>Use Graph-CNN to propose new structures that respect chemistry</a:t>
            </a:r>
          </a:p>
          <a:p>
            <a:r>
              <a:rPr lang="en-US" dirty="0"/>
              <a:t>Molecular Design</a:t>
            </a:r>
          </a:p>
          <a:p>
            <a:endParaRPr lang="en-US" dirty="0"/>
          </a:p>
        </p:txBody>
      </p:sp>
      <p:sp>
        <p:nvSpPr>
          <p:cNvPr id="8" name="Title 7">
            <a:extLst>
              <a:ext uri="{FF2B5EF4-FFF2-40B4-BE49-F238E27FC236}">
                <a16:creationId xmlns:a16="http://schemas.microsoft.com/office/drawing/2014/main" id="{32D721CE-A32D-7D43-A983-612F5AF7836E}"/>
              </a:ext>
            </a:extLst>
          </p:cNvPr>
          <p:cNvSpPr>
            <a:spLocks noGrp="1"/>
          </p:cNvSpPr>
          <p:nvPr>
            <p:ph type="title"/>
          </p:nvPr>
        </p:nvSpPr>
        <p:spPr>
          <a:xfrm>
            <a:off x="671893" y="409200"/>
            <a:ext cx="11765280" cy="406265"/>
          </a:xfrm>
        </p:spPr>
        <p:txBody>
          <a:bodyPr/>
          <a:lstStyle/>
          <a:p>
            <a:r>
              <a:rPr lang="en-US" dirty="0"/>
              <a:t>ExaLearn Application Pillars</a:t>
            </a:r>
          </a:p>
        </p:txBody>
      </p:sp>
      <p:sp>
        <p:nvSpPr>
          <p:cNvPr id="9" name="Text Placeholder 8">
            <a:extLst>
              <a:ext uri="{FF2B5EF4-FFF2-40B4-BE49-F238E27FC236}">
                <a16:creationId xmlns:a16="http://schemas.microsoft.com/office/drawing/2014/main" id="{768B40D8-14C3-2940-8E54-87CB7A408A92}"/>
              </a:ext>
            </a:extLst>
          </p:cNvPr>
          <p:cNvSpPr>
            <a:spLocks noGrp="1"/>
          </p:cNvSpPr>
          <p:nvPr>
            <p:ph type="body" sz="quarter" idx="12"/>
          </p:nvPr>
        </p:nvSpPr>
        <p:spPr/>
        <p:txBody>
          <a:bodyPr/>
          <a:lstStyle/>
          <a:p>
            <a:r>
              <a:rPr lang="en-US" b="1" dirty="0"/>
              <a:t>Inverse</a:t>
            </a:r>
          </a:p>
        </p:txBody>
      </p:sp>
      <p:sp>
        <p:nvSpPr>
          <p:cNvPr id="10" name="Content Placeholder 9">
            <a:extLst>
              <a:ext uri="{FF2B5EF4-FFF2-40B4-BE49-F238E27FC236}">
                <a16:creationId xmlns:a16="http://schemas.microsoft.com/office/drawing/2014/main" id="{DA480023-4FEE-6348-A2EF-156D12842E97}"/>
              </a:ext>
            </a:extLst>
          </p:cNvPr>
          <p:cNvSpPr>
            <a:spLocks noGrp="1"/>
          </p:cNvSpPr>
          <p:nvPr>
            <p:ph sz="quarter" idx="13"/>
          </p:nvPr>
        </p:nvSpPr>
        <p:spPr/>
        <p:txBody>
          <a:bodyPr/>
          <a:lstStyle/>
          <a:p>
            <a:r>
              <a:rPr lang="en-US" dirty="0"/>
              <a:t>ML projection from observation to original form</a:t>
            </a:r>
          </a:p>
          <a:p>
            <a:r>
              <a:rPr lang="en-US" dirty="0"/>
              <a:t>Back-out complex input structure from observed data</a:t>
            </a:r>
          </a:p>
          <a:p>
            <a:r>
              <a:rPr lang="en-US" dirty="0"/>
              <a:t>Regression models</a:t>
            </a:r>
          </a:p>
          <a:p>
            <a:r>
              <a:rPr lang="en-US" dirty="0"/>
              <a:t>Predicting crystal structure from light source imaging</a:t>
            </a:r>
          </a:p>
          <a:p>
            <a:r>
              <a:rPr lang="en-US" dirty="0"/>
              <a:t>Material structure from neutron scattering</a:t>
            </a:r>
          </a:p>
          <a:p>
            <a:endParaRPr lang="en-US" dirty="0"/>
          </a:p>
        </p:txBody>
      </p:sp>
      <p:pic>
        <p:nvPicPr>
          <p:cNvPr id="11" name="Picture 10">
            <a:extLst>
              <a:ext uri="{FF2B5EF4-FFF2-40B4-BE49-F238E27FC236}">
                <a16:creationId xmlns:a16="http://schemas.microsoft.com/office/drawing/2014/main" id="{E62BF780-E806-994A-B6F6-C7F8B1F0140A}"/>
              </a:ext>
            </a:extLst>
          </p:cNvPr>
          <p:cNvPicPr>
            <a:picLocks noChangeAspect="1"/>
          </p:cNvPicPr>
          <p:nvPr/>
        </p:nvPicPr>
        <p:blipFill>
          <a:blip r:embed="rId3"/>
          <a:stretch>
            <a:fillRect/>
          </a:stretch>
        </p:blipFill>
        <p:spPr>
          <a:xfrm>
            <a:off x="3457925" y="5330952"/>
            <a:ext cx="2439781" cy="936822"/>
          </a:xfrm>
          <a:prstGeom prst="rect">
            <a:avLst/>
          </a:prstGeom>
        </p:spPr>
      </p:pic>
      <p:sp>
        <p:nvSpPr>
          <p:cNvPr id="12" name="TextBox 11">
            <a:extLst>
              <a:ext uri="{FF2B5EF4-FFF2-40B4-BE49-F238E27FC236}">
                <a16:creationId xmlns:a16="http://schemas.microsoft.com/office/drawing/2014/main" id="{CE7E987D-3B12-264D-A8D9-CE47C5BBF742}"/>
              </a:ext>
            </a:extLst>
          </p:cNvPr>
          <p:cNvSpPr txBox="1"/>
          <p:nvPr/>
        </p:nvSpPr>
        <p:spPr>
          <a:xfrm>
            <a:off x="4531898" y="6288427"/>
            <a:ext cx="1651299" cy="369332"/>
          </a:xfrm>
          <a:prstGeom prst="rect">
            <a:avLst/>
          </a:prstGeom>
          <a:noFill/>
        </p:spPr>
        <p:txBody>
          <a:bodyPr wrap="square" rtlCol="0">
            <a:spAutoFit/>
          </a:bodyPr>
          <a:lstStyle/>
          <a:p>
            <a:pPr algn="l">
              <a:lnSpc>
                <a:spcPct val="90000"/>
              </a:lnSpc>
            </a:pPr>
            <a:r>
              <a:rPr lang="en-US" sz="1000" i="1" dirty="0">
                <a:latin typeface="Arial Narrow" panose="020B0604020202020204" pitchFamily="34" charset="0"/>
                <a:cs typeface="Arial Narrow" panose="020B0604020202020204" pitchFamily="34" charset="0"/>
              </a:rPr>
              <a:t>Image courtesy Sutton, Barto, Reinforcement Learning 2017</a:t>
            </a:r>
          </a:p>
        </p:txBody>
      </p:sp>
      <p:grpSp>
        <p:nvGrpSpPr>
          <p:cNvPr id="13" name="Group 12">
            <a:extLst>
              <a:ext uri="{FF2B5EF4-FFF2-40B4-BE49-F238E27FC236}">
                <a16:creationId xmlns:a16="http://schemas.microsoft.com/office/drawing/2014/main" id="{44EBEC00-4040-7242-A0C2-E67F07C235F9}"/>
              </a:ext>
            </a:extLst>
          </p:cNvPr>
          <p:cNvGrpSpPr>
            <a:grpSpLocks noChangeAspect="1"/>
          </p:cNvGrpSpPr>
          <p:nvPr/>
        </p:nvGrpSpPr>
        <p:grpSpPr>
          <a:xfrm>
            <a:off x="587186" y="4978400"/>
            <a:ext cx="2417379" cy="1157627"/>
            <a:chOff x="5281789" y="1431700"/>
            <a:chExt cx="3862211" cy="3017160"/>
          </a:xfrm>
        </p:grpSpPr>
        <p:pic>
          <p:nvPicPr>
            <p:cNvPr id="14" name="Shape 83">
              <a:extLst>
                <a:ext uri="{FF2B5EF4-FFF2-40B4-BE49-F238E27FC236}">
                  <a16:creationId xmlns:a16="http://schemas.microsoft.com/office/drawing/2014/main" id="{F506716E-3A24-D64F-B080-BD5B4C588C4F}"/>
                </a:ext>
              </a:extLst>
            </p:cNvPr>
            <p:cNvPicPr preferRelativeResize="0"/>
            <p:nvPr/>
          </p:nvPicPr>
          <p:blipFill rotWithShape="1">
            <a:blip r:embed="rId4">
              <a:alphaModFix/>
            </a:blip>
            <a:srcRect t="38658" r="60651" b="2027"/>
            <a:stretch/>
          </p:blipFill>
          <p:spPr>
            <a:xfrm>
              <a:off x="5417124" y="2523706"/>
              <a:ext cx="1782336" cy="1925154"/>
            </a:xfrm>
            <a:prstGeom prst="rect">
              <a:avLst/>
            </a:prstGeom>
            <a:noFill/>
            <a:ln>
              <a:noFill/>
            </a:ln>
          </p:spPr>
        </p:pic>
        <p:sp>
          <p:nvSpPr>
            <p:cNvPr id="15" name="Rectangle 14">
              <a:extLst>
                <a:ext uri="{FF2B5EF4-FFF2-40B4-BE49-F238E27FC236}">
                  <a16:creationId xmlns:a16="http://schemas.microsoft.com/office/drawing/2014/main" id="{08BB4475-0E2D-A649-8591-C1B85DAD3AD9}"/>
                </a:ext>
              </a:extLst>
            </p:cNvPr>
            <p:cNvSpPr/>
            <p:nvPr/>
          </p:nvSpPr>
          <p:spPr>
            <a:xfrm>
              <a:off x="5281789" y="1443405"/>
              <a:ext cx="1577072" cy="521410"/>
            </a:xfrm>
            <a:prstGeom prst="rect">
              <a:avLst/>
            </a:prstGeom>
          </p:spPr>
          <p:txBody>
            <a:bodyPr wrap="square">
              <a:spAutoFit/>
            </a:bodyPr>
            <a:lstStyle/>
            <a:p>
              <a:r>
                <a:rPr lang="en-US" sz="700" dirty="0"/>
                <a:t>Ω</a:t>
              </a:r>
              <a:r>
                <a:rPr lang="en-US" sz="700" baseline="-25000" dirty="0"/>
                <a:t>Λ</a:t>
              </a:r>
              <a:r>
                <a:rPr lang="en-US" sz="700" dirty="0"/>
                <a:t> Ω</a:t>
              </a:r>
              <a:r>
                <a:rPr lang="en-US" sz="700" baseline="-25000" dirty="0"/>
                <a:t>M</a:t>
              </a:r>
              <a:r>
                <a:rPr lang="en-US" sz="700" dirty="0"/>
                <a:t> </a:t>
              </a:r>
              <a:r>
                <a:rPr lang="el-GR" sz="700" dirty="0"/>
                <a:t>σ8</a:t>
              </a:r>
              <a:r>
                <a:rPr lang="en-US" sz="700" dirty="0"/>
                <a:t>…</a:t>
              </a:r>
            </a:p>
          </p:txBody>
        </p:sp>
        <p:cxnSp>
          <p:nvCxnSpPr>
            <p:cNvPr id="16" name="Elbow Connector 15">
              <a:extLst>
                <a:ext uri="{FF2B5EF4-FFF2-40B4-BE49-F238E27FC236}">
                  <a16:creationId xmlns:a16="http://schemas.microsoft.com/office/drawing/2014/main" id="{243B182B-6F78-0647-AE93-D29F89368B9A}"/>
                </a:ext>
              </a:extLst>
            </p:cNvPr>
            <p:cNvCxnSpPr/>
            <p:nvPr/>
          </p:nvCxnSpPr>
          <p:spPr>
            <a:xfrm>
              <a:off x="5737627" y="2238002"/>
              <a:ext cx="904981" cy="882135"/>
            </a:xfrm>
            <a:prstGeom prst="bentConnector3">
              <a:avLst>
                <a:gd name="adj1" fmla="val 50000"/>
              </a:avLst>
            </a:prstGeom>
            <a:ln>
              <a:prstDash val="dash"/>
              <a:tailEnd type="arrow"/>
            </a:ln>
          </p:spPr>
          <p:style>
            <a:lnRef idx="2">
              <a:schemeClr val="accent1"/>
            </a:lnRef>
            <a:fillRef idx="0">
              <a:schemeClr val="accent1"/>
            </a:fillRef>
            <a:effectRef idx="1">
              <a:schemeClr val="accent1"/>
            </a:effectRef>
            <a:fontRef idx="minor">
              <a:schemeClr val="tx1"/>
            </a:fontRef>
          </p:style>
        </p:cxnSp>
        <p:pic>
          <p:nvPicPr>
            <p:cNvPr id="17" name="Picture 3">
              <a:extLst>
                <a:ext uri="{FF2B5EF4-FFF2-40B4-BE49-F238E27FC236}">
                  <a16:creationId xmlns:a16="http://schemas.microsoft.com/office/drawing/2014/main" id="{48E01041-EE9F-D247-8D40-292A75DF313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459" t="47173" r="67178" b="4120"/>
            <a:stretch/>
          </p:blipFill>
          <p:spPr bwMode="auto">
            <a:xfrm>
              <a:off x="7736373" y="2391485"/>
              <a:ext cx="1407627" cy="131811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4"/>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pic>
          <p:nvPicPr>
            <p:cNvPr id="18" name="Picture 17">
              <a:extLst>
                <a:ext uri="{FF2B5EF4-FFF2-40B4-BE49-F238E27FC236}">
                  <a16:creationId xmlns:a16="http://schemas.microsoft.com/office/drawing/2014/main" id="{0CB2B7E5-8C14-CE4A-8E32-05242F1283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46034" y="1431700"/>
              <a:ext cx="1250905" cy="1250905"/>
            </a:xfrm>
            <a:prstGeom prst="rect">
              <a:avLst/>
            </a:prstGeom>
          </p:spPr>
        </p:pic>
        <p:cxnSp>
          <p:nvCxnSpPr>
            <p:cNvPr id="19" name="Straight Arrow Connector 18">
              <a:extLst>
                <a:ext uri="{FF2B5EF4-FFF2-40B4-BE49-F238E27FC236}">
                  <a16:creationId xmlns:a16="http://schemas.microsoft.com/office/drawing/2014/main" id="{FBD37A2A-320C-8947-B383-5ADEDC203CBA}"/>
                </a:ext>
              </a:extLst>
            </p:cNvPr>
            <p:cNvCxnSpPr/>
            <p:nvPr/>
          </p:nvCxnSpPr>
          <p:spPr>
            <a:xfrm>
              <a:off x="5557179" y="1981281"/>
              <a:ext cx="50840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B6BD5F66-AEB4-B548-8313-A8DA5457D820}"/>
                </a:ext>
              </a:extLst>
            </p:cNvPr>
            <p:cNvCxnSpPr>
              <a:stCxn id="14" idx="3"/>
              <a:endCxn id="17" idx="1"/>
            </p:cNvCxnSpPr>
            <p:nvPr/>
          </p:nvCxnSpPr>
          <p:spPr>
            <a:xfrm flipV="1">
              <a:off x="7199460" y="3050543"/>
              <a:ext cx="536913" cy="4357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74F492D7-F4E4-A748-A275-E3851876E16F}"/>
                </a:ext>
              </a:extLst>
            </p:cNvPr>
            <p:cNvCxnSpPr/>
            <p:nvPr/>
          </p:nvCxnSpPr>
          <p:spPr>
            <a:xfrm>
              <a:off x="7383003" y="2152655"/>
              <a:ext cx="353370" cy="5299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pic>
        <p:nvPicPr>
          <p:cNvPr id="38" name="Picture 37">
            <a:extLst>
              <a:ext uri="{FF2B5EF4-FFF2-40B4-BE49-F238E27FC236}">
                <a16:creationId xmlns:a16="http://schemas.microsoft.com/office/drawing/2014/main" id="{D1C3B044-E304-7341-8060-4642BE82DAED}"/>
              </a:ext>
            </a:extLst>
          </p:cNvPr>
          <p:cNvPicPr>
            <a:picLocks noChangeAspect="1"/>
          </p:cNvPicPr>
          <p:nvPr/>
        </p:nvPicPr>
        <p:blipFill>
          <a:blip r:embed="rId7"/>
          <a:stretch>
            <a:fillRect/>
          </a:stretch>
        </p:blipFill>
        <p:spPr>
          <a:xfrm>
            <a:off x="6808572" y="5103757"/>
            <a:ext cx="2012091" cy="1624578"/>
          </a:xfrm>
          <a:prstGeom prst="rect">
            <a:avLst/>
          </a:prstGeom>
        </p:spPr>
      </p:pic>
      <p:pic>
        <p:nvPicPr>
          <p:cNvPr id="40" name="Picture 39">
            <a:extLst>
              <a:ext uri="{FF2B5EF4-FFF2-40B4-BE49-F238E27FC236}">
                <a16:creationId xmlns:a16="http://schemas.microsoft.com/office/drawing/2014/main" id="{CC75AD71-350C-7F40-884A-8C490FAB2184}"/>
              </a:ext>
            </a:extLst>
          </p:cNvPr>
          <p:cNvPicPr>
            <a:picLocks noChangeAspect="1"/>
          </p:cNvPicPr>
          <p:nvPr/>
        </p:nvPicPr>
        <p:blipFill>
          <a:blip r:embed="rId8"/>
          <a:stretch>
            <a:fillRect/>
          </a:stretch>
        </p:blipFill>
        <p:spPr>
          <a:xfrm>
            <a:off x="9489042" y="5300085"/>
            <a:ext cx="2540506" cy="1231921"/>
          </a:xfrm>
          <a:prstGeom prst="rect">
            <a:avLst/>
          </a:prstGeom>
        </p:spPr>
      </p:pic>
    </p:spTree>
    <p:extLst>
      <p:ext uri="{BB962C8B-B14F-4D97-AF65-F5344CB8AC3E}">
        <p14:creationId xmlns:p14="http://schemas.microsoft.com/office/powerpoint/2010/main" val="2588974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RNL">
  <a:themeElements>
    <a:clrScheme name="ECP 190214">
      <a:dk1>
        <a:sysClr val="windowText" lastClr="000000"/>
      </a:dk1>
      <a:lt1>
        <a:sysClr val="window" lastClr="FFFFFF"/>
      </a:lt1>
      <a:dk2>
        <a:srgbClr val="266092"/>
      </a:dk2>
      <a:lt2>
        <a:srgbClr val="FFFFFF"/>
      </a:lt2>
      <a:accent1>
        <a:srgbClr val="206C9E"/>
      </a:accent1>
      <a:accent2>
        <a:srgbClr val="84B641"/>
      </a:accent2>
      <a:accent3>
        <a:srgbClr val="1CA9C0"/>
      </a:accent3>
      <a:accent4>
        <a:srgbClr val="D33139"/>
      </a:accent4>
      <a:accent5>
        <a:srgbClr val="C8970C"/>
      </a:accent5>
      <a:accent6>
        <a:srgbClr val="5157A1"/>
      </a:accent6>
      <a:hlink>
        <a:srgbClr val="A03123"/>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9050">
          <a:solidFill>
            <a:schemeClr val="accent1">
              <a:lumMod val="50000"/>
            </a:schemeClr>
          </a:solidFill>
          <a:miter lim="800000"/>
        </a:ln>
        <a:effectLst/>
        <a:scene3d>
          <a:camera prst="orthographicFront">
            <a:rot lat="0" lon="0" rev="0"/>
          </a:camera>
          <a:lightRig rig="threePt" dir="t">
            <a:rot lat="0" lon="0" rev="1200000"/>
          </a:lightRig>
        </a:scene3d>
        <a:sp3d/>
      </a:spPr>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defPPr algn="l">
          <a:lnSpc>
            <a:spcPct val="90000"/>
          </a:lnSpc>
          <a:defRPr dirty="0" smtClean="0">
            <a:solidFill>
              <a:schemeClr val="tx1"/>
            </a:solidFill>
          </a:defRPr>
        </a:defPPr>
      </a:lstStyle>
      <a:style>
        <a:lnRef idx="0">
          <a:schemeClr val="accent1"/>
        </a:lnRef>
        <a:fillRef idx="3">
          <a:schemeClr val="accent1"/>
        </a:fillRef>
        <a:effectRef idx="3">
          <a:schemeClr val="accent1"/>
        </a:effectRef>
        <a:fontRef idx="minor">
          <a:schemeClr val="lt1"/>
        </a:fontRef>
      </a:style>
    </a:spDef>
    <a:lnDef>
      <a:spPr>
        <a:ln w="28575">
          <a:solidFill>
            <a:schemeClr val="bg1">
              <a:lumMod val="50000"/>
            </a:schemeClr>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lnSpc>
            <a:spcPct val="90000"/>
          </a:lnSpc>
          <a:defRPr dirty="0" smtClean="0">
            <a:latin typeface="+mn-lt"/>
          </a:defRPr>
        </a:defPPr>
      </a:lstStyle>
    </a:txDef>
  </a:objectDefaults>
  <a:extraClrSchemeLst/>
  <a:extLst>
    <a:ext uri="{05A4C25C-085E-4340-85A3-A5531E510DB2}">
      <thm15:themeFamily xmlns:thm15="http://schemas.microsoft.com/office/thememl/2012/main" name="ECP template 16x9 190214" id="{5B691ECE-7C6D-4997-BC7F-E543AE111002}" vid="{5BAA2C60-E928-4876-BB7A-ADDFCB13D919}"/>
    </a:ext>
  </a:extLst>
</a:theme>
</file>

<file path=ppt/theme/theme2.xml><?xml version="1.0" encoding="utf-8"?>
<a:theme xmlns:a="http://schemas.openxmlformats.org/drawingml/2006/main" name="Office Theme">
  <a:themeElements>
    <a:clrScheme name="ORNL presentation palette 180710">
      <a:dk1>
        <a:sysClr val="windowText" lastClr="000000"/>
      </a:dk1>
      <a:lt1>
        <a:sysClr val="window" lastClr="FFFFFF"/>
      </a:lt1>
      <a:dk2>
        <a:srgbClr val="447E59"/>
      </a:dk2>
      <a:lt2>
        <a:srgbClr val="FFFFFF"/>
      </a:lt2>
      <a:accent1>
        <a:srgbClr val="17A6B6"/>
      </a:accent1>
      <a:accent2>
        <a:srgbClr val="98BA6A"/>
      </a:accent2>
      <a:accent3>
        <a:srgbClr val="5085C0"/>
      </a:accent3>
      <a:accent4>
        <a:srgbClr val="EC855C"/>
      </a:accent4>
      <a:accent5>
        <a:srgbClr val="8E7B6C"/>
      </a:accent5>
      <a:accent6>
        <a:srgbClr val="C75653"/>
      </a:accent6>
      <a:hlink>
        <a:srgbClr val="397D52"/>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RNL presentation palette 180710">
      <a:dk1>
        <a:sysClr val="windowText" lastClr="000000"/>
      </a:dk1>
      <a:lt1>
        <a:sysClr val="window" lastClr="FFFFFF"/>
      </a:lt1>
      <a:dk2>
        <a:srgbClr val="447E59"/>
      </a:dk2>
      <a:lt2>
        <a:srgbClr val="FFFFFF"/>
      </a:lt2>
      <a:accent1>
        <a:srgbClr val="17A6B6"/>
      </a:accent1>
      <a:accent2>
        <a:srgbClr val="98BA6A"/>
      </a:accent2>
      <a:accent3>
        <a:srgbClr val="5085C0"/>
      </a:accent3>
      <a:accent4>
        <a:srgbClr val="EC855C"/>
      </a:accent4>
      <a:accent5>
        <a:srgbClr val="8E7B6C"/>
      </a:accent5>
      <a:accent6>
        <a:srgbClr val="C75653"/>
      </a:accent6>
      <a:hlink>
        <a:srgbClr val="397D52"/>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975B17BC858B94FAA5409F11FF9B884" ma:contentTypeVersion="0" ma:contentTypeDescription="Create a new document." ma:contentTypeScope="" ma:versionID="ba30602e445ba7bd833ef2f532e4a594">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4FB6BD-000C-41AF-9DE8-4264F777F37F}">
  <ds:schemaRefs>
    <ds:schemaRef ds:uri="http://schemas.microsoft.com/sharepoint/v3/contenttype/forms"/>
  </ds:schemaRefs>
</ds:datastoreItem>
</file>

<file path=customXml/itemProps2.xml><?xml version="1.0" encoding="utf-8"?>
<ds:datastoreItem xmlns:ds="http://schemas.openxmlformats.org/officeDocument/2006/customXml" ds:itemID="{5BA20C22-D077-412B-81BA-8B2541026FAD}">
  <ds:schemaRefs>
    <ds:schemaRef ds:uri="http://purl.org/dc/dcmitype/"/>
    <ds:schemaRef ds:uri="http://www.w3.org/XML/1998/namespace"/>
    <ds:schemaRef ds:uri="http://schemas.openxmlformats.org/package/2006/metadata/core-properties"/>
    <ds:schemaRef ds:uri="http://schemas.microsoft.com/office/infopath/2007/PartnerControls"/>
    <ds:schemaRef ds:uri="http://schemas.microsoft.com/office/2006/metadata/properties"/>
    <ds:schemaRef ds:uri="http://purl.org/dc/elements/1.1/"/>
    <ds:schemaRef ds:uri="http://purl.org/dc/terms/"/>
    <ds:schemaRef ds:uri="http://schemas.microsoft.com/office/2006/documentManagement/types"/>
  </ds:schemaRefs>
</ds:datastoreItem>
</file>

<file path=customXml/itemProps3.xml><?xml version="1.0" encoding="utf-8"?>
<ds:datastoreItem xmlns:ds="http://schemas.openxmlformats.org/officeDocument/2006/customXml" ds:itemID="{AF6B0504-AE38-4B68-B5E7-89AA94502C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1_ORNL</Template>
  <TotalTime>0</TotalTime>
  <Words>4582</Words>
  <Application>Microsoft Macintosh PowerPoint</Application>
  <PresentationFormat>Widescreen</PresentationFormat>
  <Paragraphs>664</Paragraphs>
  <Slides>47</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47</vt:i4>
      </vt:variant>
    </vt:vector>
  </HeadingPairs>
  <TitlesOfParts>
    <vt:vector size="55" baseType="lpstr">
      <vt:lpstr>Arial</vt:lpstr>
      <vt:lpstr>Arial Black</vt:lpstr>
      <vt:lpstr>Arial Narrow</vt:lpstr>
      <vt:lpstr>Cambria Math</vt:lpstr>
      <vt:lpstr>Century Gothic</vt:lpstr>
      <vt:lpstr>Lucida Console</vt:lpstr>
      <vt:lpstr>Wingdings</vt:lpstr>
      <vt:lpstr>1_ORNL</vt:lpstr>
      <vt:lpstr>ExaLearn: Co-design Center for Exascale Machine Learning Technologies</vt:lpstr>
      <vt:lpstr>Outline</vt:lpstr>
      <vt:lpstr>Overarching Goals for ExaLearn</vt:lpstr>
      <vt:lpstr>Guiding Principles</vt:lpstr>
      <vt:lpstr>Application Priorities Determine Machine Learning Methods</vt:lpstr>
      <vt:lpstr>Relationships between Machine Learning and HPC</vt:lpstr>
      <vt:lpstr>A Collaboration that Delivers More than the Sum of its Parts</vt:lpstr>
      <vt:lpstr>Machine Learning Software Development Types:  Surrogates Control Design Inverse Problems</vt:lpstr>
      <vt:lpstr>ExaLearn Application Pillars</vt:lpstr>
      <vt:lpstr>Surrogates: Realistic Simulations on the Cheap</vt:lpstr>
      <vt:lpstr>GANs and Cosmology</vt:lpstr>
      <vt:lpstr>Current State</vt:lpstr>
      <vt:lpstr>Training DNNs on Very Large Data Samples</vt:lpstr>
      <vt:lpstr>CosmoFlow: 3D Distributed Convolution for Surrogates</vt:lpstr>
      <vt:lpstr>Scalable Deep Learning Provides 10x Improved Prediction Accuracy with Large Samples</vt:lpstr>
      <vt:lpstr>Machine Learning for Control: Why Reinforcement Learning?</vt:lpstr>
      <vt:lpstr>Developing Software for Various Reinforcement Learning Algorithms</vt:lpstr>
      <vt:lpstr>Status of BCP Control Use Case Software</vt:lpstr>
      <vt:lpstr>Upcoming Control Use Cases for FY20 and Beyond</vt:lpstr>
      <vt:lpstr>Design: Expanding Computational Design to the Exascale</vt:lpstr>
      <vt:lpstr>Steering HPC Requires Extensive Machine Learning</vt:lpstr>
      <vt:lpstr>Example Workflow: Molecular Design</vt:lpstr>
      <vt:lpstr>FY19 Results: Building Problem-Specific Components</vt:lpstr>
      <vt:lpstr>Machine Learning for Inverse Problems</vt:lpstr>
      <vt:lpstr>Inverse Problems in Materials Science : ML Pipeline</vt:lpstr>
      <vt:lpstr>Inverse Problems in Materials Science : Status   </vt:lpstr>
      <vt:lpstr>Next Steps</vt:lpstr>
      <vt:lpstr>Principles of  ExaLearn Software</vt:lpstr>
      <vt:lpstr>ExaLearn Software v1.0: Coordinated Collection of Tools Employed by All Four ExaLearn Application Pillars</vt:lpstr>
      <vt:lpstr>PowerPoint Presentation</vt:lpstr>
      <vt:lpstr>PowerPoint Presentation</vt:lpstr>
      <vt:lpstr>UQ: A Critical Component of All Scientific Machine Learning Efforts</vt:lpstr>
      <vt:lpstr>Objective-Driven Experimental Design</vt:lpstr>
      <vt:lpstr>ODED Example: A Simplified Cosmology Problem–Parameter Estimation (Classification) </vt:lpstr>
      <vt:lpstr>Searchable Repository for Machine Learning Training Data</vt:lpstr>
      <vt:lpstr>Online Access to ExaLearn Models</vt:lpstr>
      <vt:lpstr>Outreach Opportunities</vt:lpstr>
      <vt:lpstr>Hackathon for ML Surrogates</vt:lpstr>
      <vt:lpstr>ExaLearn Control Hackathon Spring 2020</vt:lpstr>
      <vt:lpstr>Vendor Interactions</vt:lpstr>
      <vt:lpstr>Connection to Other ECP Projects</vt:lpstr>
      <vt:lpstr>Thus Far, ExaLearn Has:</vt:lpstr>
      <vt:lpstr>A Summary Look</vt:lpstr>
      <vt:lpstr>Future Vision: Integrate the Four Machine Learning Types in ExaLearn for a Single Application </vt:lpstr>
      <vt:lpstr>Thank you!</vt:lpstr>
      <vt:lpstr>Backup Slides</vt:lpstr>
      <vt:lpstr>Parallelizing the CosmoFlow Compute Graph</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Bernhardt, Michael E.</dc:creator>
  <cp:keywords/>
  <dc:description/>
  <cp:lastModifiedBy/>
  <cp:revision>1</cp:revision>
  <dcterms:created xsi:type="dcterms:W3CDTF">2019-02-18T12:51:31Z</dcterms:created>
  <dcterms:modified xsi:type="dcterms:W3CDTF">2019-09-21T14:26:33Z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0x0101003975B17BC858B94FAA5409F11FF9B884</vt:lpwstr>
  </property>
</Properties>
</file>