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6" r:id="rId1"/>
  </p:sldMasterIdLst>
  <p:notesMasterIdLst>
    <p:notesMasterId r:id="rId56"/>
  </p:notesMasterIdLst>
  <p:handoutMasterIdLst>
    <p:handoutMasterId r:id="rId57"/>
  </p:handoutMasterIdLst>
  <p:sldIdLst>
    <p:sldId id="264" r:id="rId2"/>
    <p:sldId id="376" r:id="rId3"/>
    <p:sldId id="375" r:id="rId4"/>
    <p:sldId id="352" r:id="rId5"/>
    <p:sldId id="269" r:id="rId6"/>
    <p:sldId id="271" r:id="rId7"/>
    <p:sldId id="272" r:id="rId8"/>
    <p:sldId id="350" r:id="rId9"/>
    <p:sldId id="275" r:id="rId10"/>
    <p:sldId id="274" r:id="rId11"/>
    <p:sldId id="378" r:id="rId12"/>
    <p:sldId id="279" r:id="rId13"/>
    <p:sldId id="284" r:id="rId14"/>
    <p:sldId id="379" r:id="rId15"/>
    <p:sldId id="286" r:id="rId16"/>
    <p:sldId id="380" r:id="rId17"/>
    <p:sldId id="345" r:id="rId18"/>
    <p:sldId id="346" r:id="rId19"/>
    <p:sldId id="347" r:id="rId20"/>
    <p:sldId id="289" r:id="rId21"/>
    <p:sldId id="354" r:id="rId22"/>
    <p:sldId id="338" r:id="rId23"/>
    <p:sldId id="339" r:id="rId24"/>
    <p:sldId id="351" r:id="rId25"/>
    <p:sldId id="291" r:id="rId26"/>
    <p:sldId id="307" r:id="rId27"/>
    <p:sldId id="309" r:id="rId28"/>
    <p:sldId id="305" r:id="rId29"/>
    <p:sldId id="310" r:id="rId30"/>
    <p:sldId id="381" r:id="rId31"/>
    <p:sldId id="353" r:id="rId32"/>
    <p:sldId id="371" r:id="rId33"/>
    <p:sldId id="315" r:id="rId34"/>
    <p:sldId id="326" r:id="rId35"/>
    <p:sldId id="336" r:id="rId36"/>
    <p:sldId id="334" r:id="rId37"/>
    <p:sldId id="355" r:id="rId38"/>
    <p:sldId id="327" r:id="rId39"/>
    <p:sldId id="356" r:id="rId40"/>
    <p:sldId id="357" r:id="rId41"/>
    <p:sldId id="370" r:id="rId42"/>
    <p:sldId id="358" r:id="rId43"/>
    <p:sldId id="359" r:id="rId44"/>
    <p:sldId id="360" r:id="rId45"/>
    <p:sldId id="361" r:id="rId46"/>
    <p:sldId id="362" r:id="rId47"/>
    <p:sldId id="348" r:id="rId48"/>
    <p:sldId id="349" r:id="rId49"/>
    <p:sldId id="374" r:id="rId50"/>
    <p:sldId id="373" r:id="rId51"/>
    <p:sldId id="372" r:id="rId52"/>
    <p:sldId id="342" r:id="rId53"/>
    <p:sldId id="377" r:id="rId54"/>
    <p:sldId id="266" r:id="rId55"/>
  </p:sldIdLst>
  <p:sldSz cx="9144000" cy="6858000" type="screen4x3"/>
  <p:notesSz cx="6858000" cy="9144000"/>
  <p:custDataLst>
    <p:tags r:id="rId58"/>
  </p:custDataLst>
  <p:defaultTextStyle>
    <a:defPPr>
      <a:defRPr lang="en-US"/>
    </a:defPPr>
    <a:lvl1pPr algn="l" rtl="0" fontAlgn="base">
      <a:spcBef>
        <a:spcPct val="0"/>
      </a:spcBef>
      <a:spcAft>
        <a:spcPct val="0"/>
      </a:spcAft>
      <a:defRPr sz="2400" kern="1200">
        <a:solidFill>
          <a:schemeClr val="tx1"/>
        </a:solidFill>
        <a:latin typeface="Times New Roman" charset="0"/>
        <a:ea typeface="ＭＳ Ｐゴシック" charset="-128"/>
        <a:cs typeface="+mn-cs"/>
      </a:defRPr>
    </a:lvl1pPr>
    <a:lvl2pPr marL="457200" algn="l" rtl="0" fontAlgn="base">
      <a:spcBef>
        <a:spcPct val="0"/>
      </a:spcBef>
      <a:spcAft>
        <a:spcPct val="0"/>
      </a:spcAft>
      <a:defRPr sz="2400" kern="1200">
        <a:solidFill>
          <a:schemeClr val="tx1"/>
        </a:solidFill>
        <a:latin typeface="Times New Roman" charset="0"/>
        <a:ea typeface="ＭＳ Ｐゴシック" charset="-128"/>
        <a:cs typeface="+mn-cs"/>
      </a:defRPr>
    </a:lvl2pPr>
    <a:lvl3pPr marL="914400" algn="l" rtl="0" fontAlgn="base">
      <a:spcBef>
        <a:spcPct val="0"/>
      </a:spcBef>
      <a:spcAft>
        <a:spcPct val="0"/>
      </a:spcAft>
      <a:defRPr sz="2400" kern="1200">
        <a:solidFill>
          <a:schemeClr val="tx1"/>
        </a:solidFill>
        <a:latin typeface="Times New Roman" charset="0"/>
        <a:ea typeface="ＭＳ Ｐゴシック" charset="-128"/>
        <a:cs typeface="+mn-cs"/>
      </a:defRPr>
    </a:lvl3pPr>
    <a:lvl4pPr marL="1371600" algn="l" rtl="0" fontAlgn="base">
      <a:spcBef>
        <a:spcPct val="0"/>
      </a:spcBef>
      <a:spcAft>
        <a:spcPct val="0"/>
      </a:spcAft>
      <a:defRPr sz="2400" kern="1200">
        <a:solidFill>
          <a:schemeClr val="tx1"/>
        </a:solidFill>
        <a:latin typeface="Times New Roman" charset="0"/>
        <a:ea typeface="ＭＳ Ｐゴシック" charset="-128"/>
        <a:cs typeface="+mn-cs"/>
      </a:defRPr>
    </a:lvl4pPr>
    <a:lvl5pPr marL="1828800" algn="l" rtl="0" fontAlgn="base">
      <a:spcBef>
        <a:spcPct val="0"/>
      </a:spcBef>
      <a:spcAft>
        <a:spcPct val="0"/>
      </a:spcAft>
      <a:defRPr sz="2400" kern="1200">
        <a:solidFill>
          <a:schemeClr val="tx1"/>
        </a:solidFill>
        <a:latin typeface="Times New Roman" charset="0"/>
        <a:ea typeface="ＭＳ Ｐゴシック" charset="-128"/>
        <a:cs typeface="+mn-cs"/>
      </a:defRPr>
    </a:lvl5pPr>
    <a:lvl6pPr marL="2286000" algn="l" defTabSz="914400" rtl="0" eaLnBrk="1" latinLnBrk="0" hangingPunct="1">
      <a:defRPr sz="2400" kern="1200">
        <a:solidFill>
          <a:schemeClr val="tx1"/>
        </a:solidFill>
        <a:latin typeface="Times New Roman" charset="0"/>
        <a:ea typeface="ＭＳ Ｐゴシック" charset="-128"/>
        <a:cs typeface="+mn-cs"/>
      </a:defRPr>
    </a:lvl6pPr>
    <a:lvl7pPr marL="2743200" algn="l" defTabSz="914400" rtl="0" eaLnBrk="1" latinLnBrk="0" hangingPunct="1">
      <a:defRPr sz="2400" kern="1200">
        <a:solidFill>
          <a:schemeClr val="tx1"/>
        </a:solidFill>
        <a:latin typeface="Times New Roman" charset="0"/>
        <a:ea typeface="ＭＳ Ｐゴシック" charset="-128"/>
        <a:cs typeface="+mn-cs"/>
      </a:defRPr>
    </a:lvl7pPr>
    <a:lvl8pPr marL="3200400" algn="l" defTabSz="914400" rtl="0" eaLnBrk="1" latinLnBrk="0" hangingPunct="1">
      <a:defRPr sz="2400" kern="1200">
        <a:solidFill>
          <a:schemeClr val="tx1"/>
        </a:solidFill>
        <a:latin typeface="Times New Roman" charset="0"/>
        <a:ea typeface="ＭＳ Ｐゴシック" charset="-128"/>
        <a:cs typeface="+mn-cs"/>
      </a:defRPr>
    </a:lvl8pPr>
    <a:lvl9pPr marL="3657600" algn="l" defTabSz="914400" rtl="0" eaLnBrk="1" latinLnBrk="0" hangingPunct="1">
      <a:defRPr sz="2400" kern="1200">
        <a:solidFill>
          <a:schemeClr val="tx1"/>
        </a:solidFill>
        <a:latin typeface="Times New Roman"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clrMode="gray" frameSlides="1"/>
  <p:showPr showNarration="1">
    <p:present/>
    <p:sldAll/>
    <p:penClr>
      <a:schemeClr val="tx1"/>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0"/>
      </p:ext>
    </p:extLst>
  </p:showPr>
  <p:clrMru>
    <a:srgbClr val="6600FF"/>
    <a:srgbClr val="009999"/>
    <a:srgbClr val="FF3300"/>
    <a:srgbClr val="FF6633"/>
    <a:srgbClr val="F8F8F8"/>
    <a:srgbClr val="FFFF99"/>
    <a:srgbClr val="FFFF00"/>
    <a:srgbClr val="B2B2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9"/>
    <p:restoredTop sz="94672"/>
  </p:normalViewPr>
  <p:slideViewPr>
    <p:cSldViewPr>
      <p:cViewPr varScale="1">
        <p:scale>
          <a:sx n="236" d="100"/>
          <a:sy n="236" d="100"/>
        </p:scale>
        <p:origin x="1424" y="18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80" d="100"/>
          <a:sy n="80" d="100"/>
        </p:scale>
        <p:origin x="-310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notesMaster" Target="notesMasters/notesMaster1.xml"/><Relationship Id="rId57" Type="http://schemas.openxmlformats.org/officeDocument/2006/relationships/handoutMaster" Target="handoutMasters/handoutMaster1.xml"/><Relationship Id="rId58" Type="http://schemas.openxmlformats.org/officeDocument/2006/relationships/tags" Target="tags/tag1.xml"/><Relationship Id="rId59" Type="http://schemas.openxmlformats.org/officeDocument/2006/relationships/presProps" Target="presProp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viewProps" Target="viewProps.xml"/><Relationship Id="rId61" Type="http://schemas.openxmlformats.org/officeDocument/2006/relationships/theme" Target="theme/theme1.xml"/><Relationship Id="rId6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ea typeface="ＭＳ Ｐゴシック" charset="0"/>
                <a:cs typeface="ＭＳ Ｐゴシック"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93E1A886-3276-934A-B5C1-04879400445C}" type="datetimeFigureOut">
              <a:rPr lang="en-US" altLang="en-US"/>
              <a:pPr/>
              <a:t>4/25/17</a:t>
            </a:fld>
            <a:endParaRPr lang="en-US"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ea typeface="ＭＳ Ｐゴシック" charset="0"/>
                <a:cs typeface="ＭＳ Ｐゴシック"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5BAAC833-FCA4-8A43-A656-4D3D8B85E9E1}" type="slidenum">
              <a:rPr lang="en-US" altLang="en-US"/>
              <a:pPr/>
              <a:t>‹#›</a:t>
            </a:fld>
            <a:endParaRPr lang="en-US" alt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eaLnBrk="0" hangingPunct="0">
              <a:defRPr sz="1200">
                <a:ea typeface="Calibri"/>
                <a:cs typeface="Calibri"/>
              </a:defRPr>
            </a:lvl1pPr>
          </a:lstStyle>
          <a:p>
            <a:pPr>
              <a:defRPr/>
            </a:pPr>
            <a:endParaRPr lang="en-US"/>
          </a:p>
        </p:txBody>
      </p:sp>
      <p:sp>
        <p:nvSpPr>
          <p:cNvPr id="1027"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bodyPr>
          <a:lstStyle>
            <a:lvl1pPr algn="r" eaLnBrk="0" hangingPunct="0">
              <a:defRPr sz="1200">
                <a:ea typeface="Calibri"/>
                <a:cs typeface="Calibri"/>
              </a:defRPr>
            </a:lvl1pPr>
          </a:lstStyle>
          <a:p>
            <a:pPr>
              <a:defRPr/>
            </a:pPr>
            <a:endParaRPr lang="en-US"/>
          </a:p>
        </p:txBody>
      </p:sp>
      <p:sp>
        <p:nvSpPr>
          <p:cNvPr id="174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2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103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ea typeface="Calibri"/>
                <a:cs typeface="Calibri"/>
              </a:defRPr>
            </a:lvl1pPr>
          </a:lstStyle>
          <a:p>
            <a:pPr>
              <a:defRPr/>
            </a:pPr>
            <a:endParaRPr lang="en-US"/>
          </a:p>
        </p:txBody>
      </p:sp>
      <p:sp>
        <p:nvSpPr>
          <p:cNvPr id="103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none" lIns="91440" tIns="45720" rIns="91440" bIns="45720" numCol="1" anchor="b" anchorCtr="0" compatLnSpc="1">
            <a:prstTxWarp prst="textNoShape">
              <a:avLst/>
            </a:prstTxWarp>
          </a:bodyPr>
          <a:lstStyle>
            <a:lvl1pPr algn="r" eaLnBrk="0" hangingPunct="0">
              <a:defRPr sz="1200"/>
            </a:lvl1pPr>
          </a:lstStyle>
          <a:p>
            <a:fld id="{7EEE1CD8-C564-C744-B11B-A11542A709ED}" type="slidenum">
              <a:rPr lang="en-US" altLang="en-US"/>
              <a:pPr/>
              <a:t>‹#›</a:t>
            </a:fld>
            <a:endParaRPr lang="en-US" alt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Calibri"/>
        <a:ea typeface="ＭＳ Ｐゴシック" charset="-128"/>
        <a:cs typeface="ＭＳ Ｐゴシック" charset="-128"/>
      </a:defRPr>
    </a:lvl1pPr>
    <a:lvl2pPr marL="457200" algn="l" rtl="0" eaLnBrk="0" fontAlgn="base" hangingPunct="0">
      <a:spcBef>
        <a:spcPct val="30000"/>
      </a:spcBef>
      <a:spcAft>
        <a:spcPct val="0"/>
      </a:spcAft>
      <a:defRPr kumimoji="1" sz="1200" kern="1200">
        <a:solidFill>
          <a:schemeClr val="tx1"/>
        </a:solidFill>
        <a:latin typeface="Calibri"/>
        <a:ea typeface="ＭＳ Ｐゴシック" charset="-128"/>
        <a:cs typeface="+mn-cs"/>
      </a:defRPr>
    </a:lvl2pPr>
    <a:lvl3pPr marL="914400" algn="l" rtl="0" eaLnBrk="0" fontAlgn="base" hangingPunct="0">
      <a:spcBef>
        <a:spcPct val="30000"/>
      </a:spcBef>
      <a:spcAft>
        <a:spcPct val="0"/>
      </a:spcAft>
      <a:defRPr kumimoji="1" sz="1200" kern="1200">
        <a:solidFill>
          <a:schemeClr val="tx1"/>
        </a:solidFill>
        <a:latin typeface="Calibri"/>
        <a:ea typeface="ＭＳ Ｐゴシック" charset="-128"/>
        <a:cs typeface="+mn-cs"/>
      </a:defRPr>
    </a:lvl3pPr>
    <a:lvl4pPr marL="1371600" algn="l" rtl="0" eaLnBrk="0" fontAlgn="base" hangingPunct="0">
      <a:spcBef>
        <a:spcPct val="30000"/>
      </a:spcBef>
      <a:spcAft>
        <a:spcPct val="0"/>
      </a:spcAft>
      <a:defRPr kumimoji="1" sz="1200" kern="1200">
        <a:solidFill>
          <a:schemeClr val="tx1"/>
        </a:solidFill>
        <a:latin typeface="Calibri"/>
        <a:ea typeface="ＭＳ Ｐゴシック" charset="-128"/>
        <a:cs typeface="+mn-cs"/>
      </a:defRPr>
    </a:lvl4pPr>
    <a:lvl5pPr marL="1828800" algn="l" rtl="0" eaLnBrk="0" fontAlgn="base" hangingPunct="0">
      <a:spcBef>
        <a:spcPct val="30000"/>
      </a:spcBef>
      <a:spcAft>
        <a:spcPct val="0"/>
      </a:spcAft>
      <a:defRPr kumimoji="1" sz="1200" kern="1200">
        <a:solidFill>
          <a:schemeClr val="tx1"/>
        </a:solidFill>
        <a:latin typeface="Calibri"/>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36B3DC80-63C2-2441-A329-B89CEEA76A32}" type="slidenum">
              <a:rPr lang="en-US" altLang="en-US" sz="1200"/>
              <a:pPr/>
              <a:t>1</a:t>
            </a:fld>
            <a:endParaRPr lang="en-US" altLang="en-US" sz="1200"/>
          </a:p>
        </p:txBody>
      </p:sp>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Calibri"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a:ln/>
        </p:spPr>
      </p:sp>
      <p:sp>
        <p:nvSpPr>
          <p:cNvPr id="3993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Calibri" charset="0"/>
              </a:rPr>
              <a:t>Scalar (attributes), maxium so that can extent.</a:t>
            </a:r>
          </a:p>
          <a:p>
            <a:endParaRPr lang="en-US" altLang="en-US">
              <a:latin typeface="Calibri" charset="0"/>
            </a:endParaRPr>
          </a:p>
        </p:txBody>
      </p:sp>
      <p:sp>
        <p:nvSpPr>
          <p:cNvPr id="3993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133413E4-637F-F24A-9007-5F0D8020160E}" type="slidenum">
              <a:rPr lang="en-US" altLang="en-US" sz="1200"/>
              <a:pPr/>
              <a:t>12</a:t>
            </a:fld>
            <a:endParaRPr lang="en-US" alt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9A2AD013-6AD1-C247-AF0B-5E2BC42EAB59}" type="slidenum">
              <a:rPr lang="en-US" altLang="en-US" sz="1200"/>
              <a:pPr/>
              <a:t>13</a:t>
            </a:fld>
            <a:endParaRPr lang="en-US" altLang="en-US" sz="1200"/>
          </a:p>
        </p:txBody>
      </p:sp>
      <p:sp>
        <p:nvSpPr>
          <p:cNvPr id="41986" name="Rectangle 2"/>
          <p:cNvSpPr>
            <a:spLocks noGrp="1" noRot="1" noChangeAspect="1" noChangeArrowheads="1" noTextEdit="1"/>
          </p:cNvSpPr>
          <p:nvPr>
            <p:ph type="sldImg"/>
          </p:nvPr>
        </p:nvSpPr>
        <p:spPr>
          <a:xfrm>
            <a:off x="1208088" y="723900"/>
            <a:ext cx="4497387" cy="3375025"/>
          </a:xfrm>
          <a:solidFill>
            <a:srgbClr val="FFFFFF"/>
          </a:solidFill>
          <a:ln/>
        </p:spPr>
      </p:sp>
      <p:sp>
        <p:nvSpPr>
          <p:cNvPr id="41987" name="Rectangle 3"/>
          <p:cNvSpPr>
            <a:spLocks noGrp="1" noChangeArrowheads="1"/>
          </p:cNvSpPr>
          <p:nvPr>
            <p:ph type="body" idx="1"/>
          </p:nvPr>
        </p:nvSpPr>
        <p:spPr>
          <a:xfrm>
            <a:off x="914400" y="4337050"/>
            <a:ext cx="5041900" cy="4105275"/>
          </a:xfrm>
          <a:solidFill>
            <a:srgbClr val="FFFFFF"/>
          </a:solidFill>
          <a:ln>
            <a:solidFill>
              <a:srgbClr val="000000"/>
            </a:solidFill>
          </a:ln>
        </p:spPr>
        <p:txBody>
          <a:bodyPr lIns="90366" tIns="45182" rIns="90366" bIns="45182"/>
          <a:lstStyle/>
          <a:p>
            <a:r>
              <a:rPr lang="en-US" altLang="en-US">
                <a:latin typeface="Calibri" charset="0"/>
              </a:rPr>
              <a:t>To roles: the i</a:t>
            </a:r>
          </a:p>
          <a:p>
            <a:endParaRPr lang="en-US" altLang="en-US">
              <a:latin typeface="Calibri" charset="0"/>
            </a:endParaRPr>
          </a:p>
          <a:p>
            <a:endParaRPr lang="en-US" altLang="en-US">
              <a:latin typeface="Calibri" charset="0"/>
            </a:endParaRPr>
          </a:p>
          <a:p>
            <a:r>
              <a:rPr lang="en-US" altLang="en-US">
                <a:latin typeface="Calibri" charset="0"/>
              </a:rPr>
              <a:t>Talk more about selection later</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a:ln/>
        </p:spPr>
      </p:sp>
      <p:sp>
        <p:nvSpPr>
          <p:cNvPr id="4403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Calibri" charset="0"/>
              </a:rPr>
              <a:t>The other ½ of a dataset it datatypes, 13 bit (satalite sensors etc). Can be as</a:t>
            </a:r>
          </a:p>
        </p:txBody>
      </p:sp>
      <p:sp>
        <p:nvSpPr>
          <p:cNvPr id="4403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8DB75FA7-BC94-BC4B-B18E-1F5A33AF4D56}" type="slidenum">
              <a:rPr lang="en-US" altLang="en-US" sz="1200"/>
              <a:pPr/>
              <a:t>14</a:t>
            </a:fld>
            <a:endParaRPr lang="en-US" alt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677956CC-B5FC-0946-ADED-57B93FBEDF12}" type="slidenum">
              <a:rPr lang="en-US" altLang="en-US" sz="1200"/>
              <a:pPr/>
              <a:t>15</a:t>
            </a:fld>
            <a:endParaRPr lang="en-US" altLang="en-US" sz="1200"/>
          </a:p>
        </p:txBody>
      </p:sp>
      <p:sp>
        <p:nvSpPr>
          <p:cNvPr id="46082" name="Rectangle 2"/>
          <p:cNvSpPr>
            <a:spLocks noGrp="1" noRot="1" noChangeAspect="1" noChangeArrowheads="1" noTextEdit="1"/>
          </p:cNvSpPr>
          <p:nvPr>
            <p:ph type="sldImg"/>
          </p:nvPr>
        </p:nvSpPr>
        <p:spPr>
          <a:xfrm>
            <a:off x="1139825" y="687388"/>
            <a:ext cx="4572000" cy="3429000"/>
          </a:xfrm>
          <a:solidFill>
            <a:srgbClr val="FFFFFF"/>
          </a:solidFill>
          <a:ln/>
        </p:spPr>
      </p:sp>
      <p:sp>
        <p:nvSpPr>
          <p:cNvPr id="46083" name="Rectangle 3"/>
          <p:cNvSpPr>
            <a:spLocks noGrp="1" noChangeArrowheads="1"/>
          </p:cNvSpPr>
          <p:nvPr>
            <p:ph type="body" idx="1"/>
          </p:nvPr>
        </p:nvSpPr>
        <p:spPr>
          <a:xfrm>
            <a:off x="911225" y="4343400"/>
            <a:ext cx="5027613" cy="4111625"/>
          </a:xfrm>
          <a:solidFill>
            <a:srgbClr val="FFFFFF"/>
          </a:solidFill>
          <a:ln>
            <a:solidFill>
              <a:srgbClr val="000000"/>
            </a:solidFill>
          </a:ln>
        </p:spPr>
        <p:txBody>
          <a:bodyPr lIns="89943" tIns="44974" rIns="89943" bIns="44974"/>
          <a:lstStyle/>
          <a:p>
            <a:pPr eaLnBrk="1" hangingPunct="1"/>
            <a:r>
              <a:rPr lang="en-US" altLang="en-US">
                <a:latin typeface="Calibri" charset="0"/>
              </a:rPr>
              <a:t>And the value is 12.</a:t>
            </a:r>
          </a:p>
          <a:p>
            <a:pPr eaLnBrk="1" hangingPunct="1"/>
            <a:endParaRPr lang="en-US" altLang="en-US">
              <a:latin typeface="Calibri" charset="0"/>
            </a:endParaRPr>
          </a:p>
          <a:p>
            <a:pPr eaLnBrk="1" hangingPunct="1"/>
            <a:endParaRPr lang="en-US" altLang="en-US">
              <a:latin typeface="Calibri"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A0533604-1BC3-4343-BCF4-9384A8EFB824}" type="slidenum">
              <a:rPr lang="en-US" altLang="en-US" sz="1200"/>
              <a:pPr/>
              <a:t>16</a:t>
            </a:fld>
            <a:endParaRPr lang="en-US" altLang="en-US" sz="1200"/>
          </a:p>
        </p:txBody>
      </p:sp>
      <p:sp>
        <p:nvSpPr>
          <p:cNvPr id="48130" name="Rectangle 2"/>
          <p:cNvSpPr>
            <a:spLocks noGrp="1" noRot="1" noChangeAspect="1" noChangeArrowheads="1" noTextEdit="1"/>
          </p:cNvSpPr>
          <p:nvPr>
            <p:ph type="sldImg"/>
          </p:nvPr>
        </p:nvSpPr>
        <p:spPr>
          <a:xfrm>
            <a:off x="1139825" y="687388"/>
            <a:ext cx="4572000" cy="3429000"/>
          </a:xfrm>
          <a:solidFill>
            <a:srgbClr val="FFFFFF"/>
          </a:solidFill>
          <a:ln/>
        </p:spPr>
      </p:sp>
      <p:sp>
        <p:nvSpPr>
          <p:cNvPr id="48131" name="Rectangle 3"/>
          <p:cNvSpPr>
            <a:spLocks noGrp="1" noChangeArrowheads="1"/>
          </p:cNvSpPr>
          <p:nvPr>
            <p:ph type="body" idx="1"/>
          </p:nvPr>
        </p:nvSpPr>
        <p:spPr>
          <a:xfrm>
            <a:off x="911225" y="4343400"/>
            <a:ext cx="5027613" cy="4111625"/>
          </a:xfrm>
          <a:solidFill>
            <a:srgbClr val="FFFFFF"/>
          </a:solidFill>
          <a:ln>
            <a:solidFill>
              <a:srgbClr val="000000"/>
            </a:solidFill>
          </a:ln>
        </p:spPr>
        <p:txBody>
          <a:bodyPr lIns="89943" tIns="44974" rIns="89943" bIns="44974"/>
          <a:lstStyle/>
          <a:p>
            <a:pPr eaLnBrk="1" hangingPunct="1"/>
            <a:r>
              <a:rPr lang="en-US" altLang="en-US">
                <a:latin typeface="Calibri" charset="0"/>
              </a:rPr>
              <a:t>Similarly, compound data type. 32 bit int, whole array is templated out with these compound data types.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a:ln/>
        </p:spPr>
      </p:sp>
      <p:sp>
        <p:nvSpPr>
          <p:cNvPr id="39938" name="Notes Placeholder 2"/>
          <p:cNvSpPr>
            <a:spLocks noGrp="1"/>
          </p:cNvSpPr>
          <p:nvPr>
            <p:ph type="body" idx="1"/>
          </p:nvPr>
        </p:nvSpPr>
        <p:spPr>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tLang="en-US">
                <a:latin typeface="Calibri" charset="0"/>
              </a:rPr>
              <a:t>3 most popular one</a:t>
            </a:r>
          </a:p>
          <a:p>
            <a:endParaRPr lang="en-US" altLang="en-US">
              <a:latin typeface="Calibri" charset="0"/>
            </a:endParaRPr>
          </a:p>
          <a:p>
            <a:pPr>
              <a:buFontTx/>
              <a:buAutoNum type="arabicPeriod"/>
            </a:pPr>
            <a:r>
              <a:rPr lang="en-US" altLang="en-US">
                <a:latin typeface="Calibri" charset="0"/>
              </a:rPr>
              <a:t>Very fast, simple, underlinig IO find it.</a:t>
            </a:r>
          </a:p>
          <a:p>
            <a:pPr>
              <a:buFontTx/>
              <a:buAutoNum type="arabicPeriod"/>
            </a:pPr>
            <a:r>
              <a:rPr lang="en-US" altLang="en-US">
                <a:latin typeface="Calibri" charset="0"/>
              </a:rPr>
              <a:t>Break up dataset into chunks, to IO then you can read in just that simple part, otherwise you have to read and seek. So if you have a IO pattern that allows for chunking then you should do it, it also allows the data set to extendable. Sub set, with contiguous the extension is eventually going to bump into something else piece of it are stored around and they are indexed to find them.</a:t>
            </a:r>
          </a:p>
        </p:txBody>
      </p:sp>
      <p:sp>
        <p:nvSpPr>
          <p:cNvPr id="5017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E4EF44EA-D2A3-DF4B-A89E-3F8D9FDBF69F}" type="slidenum">
              <a:rPr lang="en-US" altLang="en-US" sz="1200"/>
              <a:pPr/>
              <a:t>17</a:t>
            </a:fld>
            <a:endParaRPr lang="en-US" altLang="en-US"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p:cNvSpPr>
          <p:nvPr>
            <p:ph type="sldImg"/>
          </p:nvPr>
        </p:nvSpPr>
        <p:spPr>
          <a:ln/>
        </p:spPr>
      </p:sp>
      <p:sp>
        <p:nvSpPr>
          <p:cNvPr id="5222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Calibri" charset="0"/>
              </a:rPr>
              <a:t>Can to groups or datasets,</a:t>
            </a:r>
          </a:p>
          <a:p>
            <a:r>
              <a:rPr lang="en-US" altLang="en-US">
                <a:latin typeface="Calibri" charset="0"/>
              </a:rPr>
              <a:t>Designed to be small, metadata that you add to things.</a:t>
            </a:r>
          </a:p>
        </p:txBody>
      </p:sp>
      <p:sp>
        <p:nvSpPr>
          <p:cNvPr id="5222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6F6D2AB4-EE8F-9243-A3EE-8D3328AA8ABB}" type="slidenum">
              <a:rPr lang="en-US" altLang="en-US" sz="1200"/>
              <a:pPr/>
              <a:t>18</a:t>
            </a:fld>
            <a:endParaRPr lang="en-US" altLang="en-US"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a:ln/>
        </p:spPr>
      </p:sp>
      <p:sp>
        <p:nvSpPr>
          <p:cNvPr id="5529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Calibri" charset="0"/>
              </a:rPr>
              <a:t>Want to have structure, </a:t>
            </a:r>
          </a:p>
          <a:p>
            <a:r>
              <a:rPr lang="en-US" altLang="en-US">
                <a:latin typeface="Calibri" charset="0"/>
              </a:rPr>
              <a:t>Can create grouping structures, links, refer to objects in other containers.</a:t>
            </a:r>
          </a:p>
          <a:p>
            <a:endParaRPr lang="en-US" altLang="en-US">
              <a:latin typeface="Calibri" charset="0"/>
            </a:endParaRPr>
          </a:p>
          <a:p>
            <a:r>
              <a:rPr lang="en-US" altLang="en-US">
                <a:latin typeface="Calibri" charset="0"/>
              </a:rPr>
              <a:t>A lot like a file system, all has a root group.</a:t>
            </a:r>
          </a:p>
        </p:txBody>
      </p:sp>
      <p:sp>
        <p:nvSpPr>
          <p:cNvPr id="5529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426EC5EF-2AF8-E14D-91AF-76F5F4F354E5}" type="slidenum">
              <a:rPr lang="en-US" altLang="en-US" sz="1200"/>
              <a:pPr/>
              <a:t>20</a:t>
            </a:fld>
            <a:endParaRPr lang="en-US" altLang="en-US"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p:cNvSpPr>
          <p:nvPr>
            <p:ph type="sldImg"/>
          </p:nvPr>
        </p:nvSpPr>
        <p:spPr>
          <a:ln/>
        </p:spPr>
      </p:sp>
      <p:sp>
        <p:nvSpPr>
          <p:cNvPr id="5837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tLang="en-US">
              <a:latin typeface="Calibri" charset="0"/>
            </a:endParaRPr>
          </a:p>
        </p:txBody>
      </p:sp>
      <p:sp>
        <p:nvSpPr>
          <p:cNvPr id="5837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A1573543-FA3F-9545-A97F-DF0BF7C76A6B}" type="slidenum">
              <a:rPr lang="en-US" altLang="en-US" sz="1200"/>
              <a:pPr/>
              <a:t>22</a:t>
            </a:fld>
            <a:endParaRPr lang="en-US" altLang="en-US"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Rot="1" noChangeAspect="1" noChangeArrowheads="1" noTextEdit="1"/>
          </p:cNvSpPr>
          <p:nvPr>
            <p:ph type="sldImg"/>
          </p:nvPr>
        </p:nvSpPr>
        <p:spPr>
          <a:ln/>
        </p:spPr>
      </p:sp>
      <p:sp>
        <p:nvSpPr>
          <p:cNvPr id="6041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Calibri" charset="0"/>
              </a:rPr>
              <a:t>Groups, datasets, </a:t>
            </a:r>
          </a:p>
          <a:p>
            <a:endParaRPr lang="en-US" altLang="en-US">
              <a:latin typeface="Calibri" charset="0"/>
            </a:endParaRPr>
          </a:p>
          <a:p>
            <a:r>
              <a:rPr lang="en-US" altLang="en-US">
                <a:latin typeface="Calibri" charset="0"/>
              </a:rPr>
              <a:t>Building complicated, not expected to use these wrappers., java browers,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a:ln/>
        </p:spPr>
      </p:sp>
      <p:sp>
        <p:nvSpPr>
          <p:cNvPr id="2253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Calibri" charset="0"/>
              </a:rPr>
              <a:t>300+ API</a:t>
            </a:r>
          </a:p>
          <a:p>
            <a:r>
              <a:rPr lang="en-US" altLang="en-US">
                <a:latin typeface="Calibri" charset="0"/>
              </a:rPr>
              <a:t>High points, little programing, </a:t>
            </a:r>
          </a:p>
        </p:txBody>
      </p:sp>
      <p:sp>
        <p:nvSpPr>
          <p:cNvPr id="2253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35F1CC9F-2DF6-1744-9E2A-99AAA31DCAB3}" type="slidenum">
              <a:rPr lang="en-US" altLang="en-US" sz="1200"/>
              <a:pPr/>
              <a:t>3</a:t>
            </a:fld>
            <a:endParaRPr lang="en-US" altLang="en-US"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p:cNvSpPr>
          <p:nvPr>
            <p:ph type="sldImg"/>
          </p:nvPr>
        </p:nvSpPr>
        <p:spPr>
          <a:ln/>
        </p:spPr>
      </p:sp>
      <p:sp>
        <p:nvSpPr>
          <p:cNvPr id="6349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Calibri" charset="0"/>
              </a:rPr>
              <a:t>Influence properties, 300k lines of code. </a:t>
            </a:r>
          </a:p>
        </p:txBody>
      </p:sp>
      <p:sp>
        <p:nvSpPr>
          <p:cNvPr id="6349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528C58FD-F70F-C24E-86D1-AC560EFC1C2C}" type="slidenum">
              <a:rPr lang="en-US" altLang="en-US" sz="1200"/>
              <a:pPr/>
              <a:t>25</a:t>
            </a:fld>
            <a:endParaRPr lang="en-US" altLang="en-US"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186A2766-D245-534B-838A-1C9DD7ED11AD}" type="slidenum">
              <a:rPr lang="en-US" altLang="en-US" sz="1200"/>
              <a:pPr/>
              <a:t>26</a:t>
            </a:fld>
            <a:endParaRPr lang="en-US" altLang="en-US" sz="1200"/>
          </a:p>
        </p:txBody>
      </p:sp>
      <p:sp>
        <p:nvSpPr>
          <p:cNvPr id="65538" name="Rectangle 2"/>
          <p:cNvSpPr>
            <a:spLocks noGrp="1" noRot="1" noChangeAspect="1" noChangeArrowheads="1" noTextEdit="1"/>
          </p:cNvSpPr>
          <p:nvPr>
            <p:ph type="sldImg"/>
          </p:nvPr>
        </p:nvSpPr>
        <p:spPr>
          <a:xfrm>
            <a:off x="1098550" y="676275"/>
            <a:ext cx="4603750" cy="3452813"/>
          </a:xfrm>
          <a:solidFill>
            <a:srgbClr val="FFFFFF"/>
          </a:solidFill>
          <a:ln/>
        </p:spPr>
      </p:sp>
      <p:sp>
        <p:nvSpPr>
          <p:cNvPr id="65539" name="Rectangle 3"/>
          <p:cNvSpPr>
            <a:spLocks noGrp="1" noChangeArrowheads="1"/>
          </p:cNvSpPr>
          <p:nvPr>
            <p:ph type="body" idx="1"/>
          </p:nvPr>
        </p:nvSpPr>
        <p:spPr>
          <a:xfrm>
            <a:off x="898525" y="4352925"/>
            <a:ext cx="5078413" cy="4129088"/>
          </a:xfrm>
          <a:solidFill>
            <a:srgbClr val="FFFFFF"/>
          </a:solidFill>
          <a:ln>
            <a:solidFill>
              <a:srgbClr val="000000"/>
            </a:solidFill>
          </a:ln>
        </p:spPr>
        <p:txBody>
          <a:bodyPr lIns="89687" tIns="44842" rIns="89687" bIns="44842"/>
          <a:lstStyle/>
          <a:p>
            <a:r>
              <a:rPr lang="en-US" altLang="en-US">
                <a:latin typeface="Calibri" charset="0"/>
              </a:rPr>
              <a:t>.net for </a:t>
            </a:r>
          </a:p>
          <a:p>
            <a:endParaRPr lang="en-US" altLang="en-US">
              <a:latin typeface="Calibri" charset="0"/>
            </a:endParaRPr>
          </a:p>
          <a:p>
            <a:r>
              <a:rPr lang="en-US" altLang="en-US">
                <a:latin typeface="Calibri" charset="0"/>
              </a:rPr>
              <a:t>Steer to H5Py. PyTables is a bit more rigid, H5Py is really for wrappers. </a:t>
            </a:r>
          </a:p>
          <a:p>
            <a:r>
              <a:rPr lang="en-US" altLang="en-US">
                <a:latin typeface="Calibri" charset="0"/>
              </a:rPr>
              <a:t>Can’t have 2 D,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6239B0AD-A483-A749-90D3-A5999E9EC4BB}" type="slidenum">
              <a:rPr lang="en-US" altLang="en-US" sz="1200"/>
              <a:pPr/>
              <a:t>27</a:t>
            </a:fld>
            <a:endParaRPr lang="en-US" altLang="en-US" sz="1200"/>
          </a:p>
        </p:txBody>
      </p:sp>
      <p:sp>
        <p:nvSpPr>
          <p:cNvPr id="67586" name="Rectangle 2"/>
          <p:cNvSpPr>
            <a:spLocks noGrp="1" noRot="1" noChangeAspect="1" noChangeArrowheads="1" noTextEdit="1"/>
          </p:cNvSpPr>
          <p:nvPr>
            <p:ph type="sldImg"/>
          </p:nvPr>
        </p:nvSpPr>
        <p:spPr>
          <a:xfrm>
            <a:off x="1143000" y="685800"/>
            <a:ext cx="4573588" cy="3430588"/>
          </a:xfrm>
          <a:solidFill>
            <a:srgbClr val="FFFFFF"/>
          </a:solidFill>
          <a:ln/>
        </p:spPr>
      </p:sp>
      <p:sp>
        <p:nvSpPr>
          <p:cNvPr id="67587" name="Rectangle 3"/>
          <p:cNvSpPr>
            <a:spLocks noGrp="1" noChangeArrowheads="1"/>
          </p:cNvSpPr>
          <p:nvPr>
            <p:ph type="body" idx="1"/>
          </p:nvPr>
        </p:nvSpPr>
        <p:spPr>
          <a:xfrm>
            <a:off x="912813" y="4343400"/>
            <a:ext cx="5032375" cy="4114800"/>
          </a:xfrm>
          <a:solidFill>
            <a:srgbClr val="FFFFFF"/>
          </a:solidFill>
          <a:ln>
            <a:solidFill>
              <a:srgbClr val="000000"/>
            </a:solidFill>
          </a:ln>
        </p:spPr>
        <p:txBody>
          <a:bodyPr lIns="90366" tIns="45182" rIns="90366" bIns="45182"/>
          <a:lstStyle/>
          <a:p>
            <a:endParaRPr lang="en-US" altLang="en-US">
              <a:latin typeface="Calibri"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B14D220D-4C7A-8E4A-BEA0-E65DF3F3E24B}" type="slidenum">
              <a:rPr lang="en-US" altLang="en-US" sz="1200"/>
              <a:pPr/>
              <a:t>28</a:t>
            </a:fld>
            <a:endParaRPr lang="en-US" altLang="en-US" sz="1200"/>
          </a:p>
        </p:txBody>
      </p:sp>
      <p:sp>
        <p:nvSpPr>
          <p:cNvPr id="69634" name="Rectangle 2"/>
          <p:cNvSpPr>
            <a:spLocks noGrp="1" noRot="1" noChangeAspect="1" noChangeArrowheads="1" noTextEdit="1"/>
          </p:cNvSpPr>
          <p:nvPr>
            <p:ph type="sldImg"/>
          </p:nvPr>
        </p:nvSpPr>
        <p:spPr>
          <a:xfrm>
            <a:off x="1208088" y="723900"/>
            <a:ext cx="4497387" cy="3375025"/>
          </a:xfrm>
          <a:solidFill>
            <a:srgbClr val="FFFFFF"/>
          </a:solidFill>
          <a:ln/>
        </p:spPr>
      </p:sp>
      <p:sp>
        <p:nvSpPr>
          <p:cNvPr id="69635" name="Rectangle 3"/>
          <p:cNvSpPr>
            <a:spLocks noGrp="1" noChangeArrowheads="1"/>
          </p:cNvSpPr>
          <p:nvPr>
            <p:ph type="body" idx="1"/>
          </p:nvPr>
        </p:nvSpPr>
        <p:spPr>
          <a:xfrm>
            <a:off x="914400" y="4337050"/>
            <a:ext cx="5041900" cy="4105275"/>
          </a:xfrm>
          <a:solidFill>
            <a:srgbClr val="FFFFFF"/>
          </a:solidFill>
          <a:ln>
            <a:solidFill>
              <a:srgbClr val="000000"/>
            </a:solidFill>
          </a:ln>
        </p:spPr>
        <p:txBody>
          <a:bodyPr lIns="90366" tIns="45182" rIns="90366" bIns="45182"/>
          <a:lstStyle/>
          <a:p>
            <a:r>
              <a:rPr lang="en-US" altLang="en-US">
                <a:latin typeface="Calibri" charset="0"/>
              </a:rPr>
              <a:t>Properites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Rot="1" noChangeAspect="1" noChangeArrowheads="1" noTextEdit="1"/>
          </p:cNvSpPr>
          <p:nvPr>
            <p:ph type="sldImg"/>
          </p:nvPr>
        </p:nvSpPr>
        <p:spPr>
          <a:ln/>
        </p:spPr>
      </p:sp>
      <p:sp>
        <p:nvSpPr>
          <p:cNvPr id="7168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Calibri" charset="0"/>
              </a:rPr>
              <a:t>Abstact program. 7-8 calls make the core of an HDF5 program</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noRot="1" noChangeAspect="1" noChangeArrowheads="1" noTextEdit="1"/>
          </p:cNvSpPr>
          <p:nvPr>
            <p:ph type="sldImg"/>
          </p:nvPr>
        </p:nvSpPr>
        <p:spPr>
          <a:ln/>
        </p:spPr>
      </p:sp>
      <p:sp>
        <p:nvSpPr>
          <p:cNvPr id="7373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tLang="en-US">
              <a:latin typeface="Calibri"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B7B89B0B-6E5E-844F-98FA-E400405FE14F}" type="slidenum">
              <a:rPr lang="en-US" altLang="en-US" sz="1200"/>
              <a:pPr/>
              <a:t>32</a:t>
            </a:fld>
            <a:endParaRPr lang="en-US" altLang="en-US" sz="1200"/>
          </a:p>
        </p:txBody>
      </p:sp>
      <p:sp>
        <p:nvSpPr>
          <p:cNvPr id="76802" name="Rectangle 2"/>
          <p:cNvSpPr>
            <a:spLocks noGrp="1" noRot="1" noChangeAspect="1" noChangeArrowheads="1" noTextEdit="1"/>
          </p:cNvSpPr>
          <p:nvPr>
            <p:ph type="sldImg"/>
          </p:nvPr>
        </p:nvSpPr>
        <p:spPr>
          <a:xfrm>
            <a:off x="1141413" y="685800"/>
            <a:ext cx="4575175" cy="3432175"/>
          </a:xfrm>
          <a:solidFill>
            <a:srgbClr val="FFFFFF"/>
          </a:solidFill>
          <a:ln/>
        </p:spPr>
      </p:sp>
      <p:sp>
        <p:nvSpPr>
          <p:cNvPr id="76803" name="Rectangle 3"/>
          <p:cNvSpPr>
            <a:spLocks noGrp="1" noChangeArrowheads="1"/>
          </p:cNvSpPr>
          <p:nvPr>
            <p:ph type="body" idx="1"/>
          </p:nvPr>
        </p:nvSpPr>
        <p:spPr>
          <a:xfrm>
            <a:off x="912813" y="4343400"/>
            <a:ext cx="5032375" cy="4114800"/>
          </a:xfrm>
          <a:solidFill>
            <a:srgbClr val="FFFFFF"/>
          </a:solidFill>
          <a:ln>
            <a:solidFill>
              <a:srgbClr val="000000"/>
            </a:solidFill>
          </a:ln>
        </p:spPr>
        <p:txBody>
          <a:bodyPr/>
          <a:lstStyle/>
          <a:p>
            <a:r>
              <a:rPr lang="en-US" altLang="en-US">
                <a:latin typeface="Calibri" charset="0"/>
              </a:rPr>
              <a:t>Any fortran programmers, all are not parallel.</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F6E0AF14-CF1D-2C4A-B50D-11FDC4DDF89F}" type="slidenum">
              <a:rPr lang="en-US" altLang="en-US" sz="1200"/>
              <a:pPr/>
              <a:t>33</a:t>
            </a:fld>
            <a:endParaRPr lang="en-US" altLang="en-US" sz="1200"/>
          </a:p>
        </p:txBody>
      </p:sp>
      <p:sp>
        <p:nvSpPr>
          <p:cNvPr id="78850" name="Rectangle 2"/>
          <p:cNvSpPr>
            <a:spLocks noGrp="1" noRot="1" noChangeAspect="1" noChangeArrowheads="1" noTextEdit="1"/>
          </p:cNvSpPr>
          <p:nvPr>
            <p:ph type="sldImg"/>
          </p:nvPr>
        </p:nvSpPr>
        <p:spPr>
          <a:xfrm>
            <a:off x="1098550" y="676275"/>
            <a:ext cx="4603750" cy="3452813"/>
          </a:xfrm>
          <a:solidFill>
            <a:srgbClr val="FFFFFF"/>
          </a:solidFill>
          <a:ln/>
        </p:spPr>
      </p:sp>
      <p:sp>
        <p:nvSpPr>
          <p:cNvPr id="78851" name="Rectangle 3"/>
          <p:cNvSpPr>
            <a:spLocks noGrp="1" noChangeArrowheads="1"/>
          </p:cNvSpPr>
          <p:nvPr>
            <p:ph type="body" idx="1"/>
          </p:nvPr>
        </p:nvSpPr>
        <p:spPr>
          <a:xfrm>
            <a:off x="898525" y="4352925"/>
            <a:ext cx="5078413" cy="4129088"/>
          </a:xfrm>
          <a:solidFill>
            <a:srgbClr val="FFFFFF"/>
          </a:solidFill>
          <a:ln>
            <a:solidFill>
              <a:srgbClr val="000000"/>
            </a:solidFill>
          </a:ln>
        </p:spPr>
        <p:txBody>
          <a:bodyPr lIns="89687" tIns="44842" rIns="89687" bIns="44842"/>
          <a:lstStyle/>
          <a:p>
            <a:r>
              <a:rPr lang="en-US" altLang="en-US">
                <a:latin typeface="Calibri" charset="0"/>
              </a:rPr>
              <a:t>Blow away the existing things. Create file with root group.</a:t>
            </a:r>
          </a:p>
          <a:p>
            <a:endParaRPr lang="en-US" altLang="en-US">
              <a:latin typeface="Calibri" charset="0"/>
            </a:endParaRPr>
          </a:p>
          <a:p>
            <a:endParaRPr lang="en-US" altLang="en-US">
              <a:latin typeface="Calibri"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9FD53395-E55C-5147-A54A-DDA0FDB8AC21}" type="slidenum">
              <a:rPr lang="en-US" altLang="en-US" sz="1200"/>
              <a:pPr/>
              <a:t>34</a:t>
            </a:fld>
            <a:endParaRPr lang="en-US" altLang="en-US" sz="1200"/>
          </a:p>
        </p:txBody>
      </p:sp>
      <p:sp>
        <p:nvSpPr>
          <p:cNvPr id="80898" name="Rectangle 2"/>
          <p:cNvSpPr>
            <a:spLocks noGrp="1" noRot="1" noChangeAspect="1" noChangeArrowheads="1" noTextEdit="1"/>
          </p:cNvSpPr>
          <p:nvPr>
            <p:ph type="sldImg"/>
          </p:nvPr>
        </p:nvSpPr>
        <p:spPr>
          <a:xfrm>
            <a:off x="1098550" y="676275"/>
            <a:ext cx="4603750" cy="3452813"/>
          </a:xfrm>
          <a:solidFill>
            <a:srgbClr val="FFFFFF"/>
          </a:solidFill>
          <a:ln/>
        </p:spPr>
      </p:sp>
      <p:sp>
        <p:nvSpPr>
          <p:cNvPr id="80899" name="Rectangle 3"/>
          <p:cNvSpPr>
            <a:spLocks noGrp="1" noChangeArrowheads="1"/>
          </p:cNvSpPr>
          <p:nvPr>
            <p:ph type="body" idx="1"/>
          </p:nvPr>
        </p:nvSpPr>
        <p:spPr>
          <a:xfrm>
            <a:off x="898525" y="4352925"/>
            <a:ext cx="5078413" cy="4129088"/>
          </a:xfrm>
          <a:solidFill>
            <a:srgbClr val="FFFFFF"/>
          </a:solidFill>
          <a:ln>
            <a:solidFill>
              <a:srgbClr val="000000"/>
            </a:solidFill>
          </a:ln>
        </p:spPr>
        <p:txBody>
          <a:bodyPr lIns="89687" tIns="44842" rIns="89687" bIns="44842"/>
          <a:lstStyle/>
          <a:p>
            <a:r>
              <a:rPr lang="en-US" altLang="en-US">
                <a:latin typeface="Calibri" charset="0"/>
              </a:rPr>
              <a:t>Little more complicated, NULL maxdims is the same. Predifined data type. Creates array off the root group.</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21DED58A-1E41-A345-BAF8-C3D3957DF366}" type="slidenum">
              <a:rPr lang="en-US" altLang="en-US" sz="1200"/>
              <a:pPr/>
              <a:t>35</a:t>
            </a:fld>
            <a:endParaRPr lang="en-US" altLang="en-US" sz="1200"/>
          </a:p>
        </p:txBody>
      </p:sp>
      <p:sp>
        <p:nvSpPr>
          <p:cNvPr id="82946" name="Rectangle 2"/>
          <p:cNvSpPr>
            <a:spLocks noGrp="1" noRot="1" noChangeAspect="1" noChangeArrowheads="1" noTextEdit="1"/>
          </p:cNvSpPr>
          <p:nvPr>
            <p:ph type="sldImg"/>
          </p:nvPr>
        </p:nvSpPr>
        <p:spPr>
          <a:xfrm>
            <a:off x="1143000" y="685800"/>
            <a:ext cx="4573588" cy="3430588"/>
          </a:xfrm>
          <a:solidFill>
            <a:srgbClr val="FFFFFF"/>
          </a:solidFill>
          <a:ln/>
        </p:spPr>
      </p:sp>
      <p:sp>
        <p:nvSpPr>
          <p:cNvPr id="82947" name="Rectangle 3"/>
          <p:cNvSpPr>
            <a:spLocks noGrp="1" noChangeArrowheads="1"/>
          </p:cNvSpPr>
          <p:nvPr>
            <p:ph type="body" idx="1"/>
          </p:nvPr>
        </p:nvSpPr>
        <p:spPr>
          <a:xfrm>
            <a:off x="1370013" y="4344988"/>
            <a:ext cx="4117975" cy="4114800"/>
          </a:xfrm>
          <a:solidFill>
            <a:srgbClr val="FFFFFF"/>
          </a:solidFill>
          <a:ln>
            <a:solidFill>
              <a:srgbClr val="000000"/>
            </a:solidFill>
          </a:ln>
        </p:spPr>
        <p:txBody>
          <a:bodyPr lIns="90366" tIns="45182" rIns="90366" bIns="45182"/>
          <a:lstStyle/>
          <a:p>
            <a:endParaRPr lang="en-US" altLang="en-US">
              <a:latin typeface="Calibri"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a:ln/>
        </p:spPr>
      </p:sp>
      <p:sp>
        <p:nvSpPr>
          <p:cNvPr id="2560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Calibri" charset="0"/>
              </a:rPr>
              <a:t>HDF5 no relationship to HDF4, not back ward compatable, translater.</a:t>
            </a:r>
          </a:p>
          <a:p>
            <a:r>
              <a:rPr lang="en-US" altLang="en-US">
                <a:latin typeface="Calibri" charset="0"/>
              </a:rPr>
              <a:t>Open source, downloat, patches, like to hear </a:t>
            </a:r>
          </a:p>
          <a:p>
            <a:endParaRPr lang="en-US" altLang="en-US">
              <a:latin typeface="Calibri" charset="0"/>
            </a:endParaRPr>
          </a:p>
          <a:p>
            <a:r>
              <a:rPr lang="en-US" altLang="en-US">
                <a:latin typeface="Calibri" charset="0"/>
              </a:rPr>
              <a:t>Analogous to…..</a:t>
            </a:r>
          </a:p>
        </p:txBody>
      </p:sp>
      <p:sp>
        <p:nvSpPr>
          <p:cNvPr id="2560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99F5D025-8010-B24F-9FD3-1A682503959A}" type="slidenum">
              <a:rPr lang="en-US" altLang="en-US" sz="1200"/>
              <a:pPr/>
              <a:t>5</a:t>
            </a:fld>
            <a:endParaRPr lang="en-US" altLang="en-US" sz="120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6702A576-5584-1A42-AE5E-6BBD9E959C1C}" type="slidenum">
              <a:rPr lang="en-US" altLang="en-US" sz="1200"/>
              <a:pPr/>
              <a:t>36</a:t>
            </a:fld>
            <a:endParaRPr lang="en-US" altLang="en-US" sz="1200"/>
          </a:p>
        </p:txBody>
      </p:sp>
      <p:sp>
        <p:nvSpPr>
          <p:cNvPr id="84994" name="Rectangle 2"/>
          <p:cNvSpPr>
            <a:spLocks noGrp="1" noRot="1" noChangeAspect="1" noChangeArrowheads="1" noTextEdit="1"/>
          </p:cNvSpPr>
          <p:nvPr>
            <p:ph type="sldImg"/>
          </p:nvPr>
        </p:nvSpPr>
        <p:spPr>
          <a:xfrm>
            <a:off x="1139825" y="687388"/>
            <a:ext cx="4572000" cy="3429000"/>
          </a:xfrm>
          <a:solidFill>
            <a:srgbClr val="FFFFFF"/>
          </a:solidFill>
          <a:ln/>
        </p:spPr>
      </p:sp>
      <p:sp>
        <p:nvSpPr>
          <p:cNvPr id="84995" name="Rectangle 3"/>
          <p:cNvSpPr>
            <a:spLocks noGrp="1" noChangeArrowheads="1"/>
          </p:cNvSpPr>
          <p:nvPr>
            <p:ph type="body" idx="1"/>
          </p:nvPr>
        </p:nvSpPr>
        <p:spPr>
          <a:xfrm>
            <a:off x="911225" y="4343400"/>
            <a:ext cx="5027613" cy="4111625"/>
          </a:xfrm>
          <a:solidFill>
            <a:srgbClr val="FFFFFF"/>
          </a:solidFill>
          <a:ln>
            <a:solidFill>
              <a:srgbClr val="000000"/>
            </a:solidFill>
          </a:ln>
        </p:spPr>
        <p:txBody>
          <a:bodyPr lIns="89953" tIns="44979" rIns="89953" bIns="44979"/>
          <a:lstStyle/>
          <a:p>
            <a:r>
              <a:rPr lang="en-US" altLang="en-US">
                <a:latin typeface="Calibri" charset="0"/>
              </a:rPr>
              <a:t>This is what the file would look like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p:cNvSpPr>
          <p:nvPr>
            <p:ph type="sldImg"/>
          </p:nvPr>
        </p:nvSpPr>
        <p:spPr>
          <a:ln/>
        </p:spPr>
      </p:sp>
      <p:sp>
        <p:nvSpPr>
          <p:cNvPr id="8704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Calibri" charset="0"/>
              </a:rPr>
              <a:t>No data, all zeros</a:t>
            </a:r>
          </a:p>
        </p:txBody>
      </p:sp>
      <p:sp>
        <p:nvSpPr>
          <p:cNvPr id="8704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C5D1886A-5D23-3C44-845E-CF2F9641EED3}" type="slidenum">
              <a:rPr lang="en-US" altLang="en-US" sz="1200"/>
              <a:pPr/>
              <a:t>37</a:t>
            </a:fld>
            <a:endParaRPr lang="en-US" altLang="en-US" sz="120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Grp="1" noRot="1" noChangeAspect="1" noChangeArrowheads="1" noTextEdit="1"/>
          </p:cNvSpPr>
          <p:nvPr>
            <p:ph type="sldImg"/>
          </p:nvPr>
        </p:nvSpPr>
        <p:spPr>
          <a:xfrm>
            <a:off x="1208088" y="723900"/>
            <a:ext cx="4497387" cy="3375025"/>
          </a:xfrm>
          <a:ln/>
        </p:spPr>
      </p:sp>
      <p:sp>
        <p:nvSpPr>
          <p:cNvPr id="89090" name="Rectangle 3"/>
          <p:cNvSpPr>
            <a:spLocks noGrp="1" noChangeArrowheads="1"/>
          </p:cNvSpPr>
          <p:nvPr>
            <p:ph type="body" idx="1"/>
          </p:nvPr>
        </p:nvSpPr>
        <p:spPr>
          <a:xfrm>
            <a:off x="915988" y="4338638"/>
            <a:ext cx="5040312" cy="41052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Calibri" charset="0"/>
              </a:rPr>
              <a:t>Want to add data. In memory my data it native interger, going to over, type conversion from memory to disk. </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p:cNvSpPr>
            <a:spLocks noGrp="1" noRot="1" noChangeAspect="1"/>
          </p:cNvSpPr>
          <p:nvPr>
            <p:ph type="sldImg"/>
          </p:nvPr>
        </p:nvSpPr>
        <p:spPr>
          <a:ln/>
        </p:spPr>
      </p:sp>
      <p:sp>
        <p:nvSpPr>
          <p:cNvPr id="9113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Calibri" charset="0"/>
              </a:rPr>
              <a:t>All the type conversion worked.</a:t>
            </a:r>
          </a:p>
        </p:txBody>
      </p:sp>
      <p:sp>
        <p:nvSpPr>
          <p:cNvPr id="9113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9D95604C-21CE-F342-90A1-C113E80D28B0}" type="slidenum">
              <a:rPr lang="en-US" altLang="en-US" sz="1200"/>
              <a:pPr/>
              <a:t>39</a:t>
            </a:fld>
            <a:endParaRPr lang="en-US" altLang="en-US" sz="120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62C784C6-2FB9-4C40-A868-5F7AB39D1E9E}" type="slidenum">
              <a:rPr lang="en-US" altLang="en-US" sz="1200"/>
              <a:pPr/>
              <a:t>42</a:t>
            </a:fld>
            <a:endParaRPr lang="en-US" altLang="en-US" sz="1200"/>
          </a:p>
        </p:txBody>
      </p:sp>
      <p:sp>
        <p:nvSpPr>
          <p:cNvPr id="95234" name="Rectangle 2"/>
          <p:cNvSpPr>
            <a:spLocks noGrp="1" noRot="1" noChangeAspect="1" noChangeArrowheads="1" noTextEdit="1"/>
          </p:cNvSpPr>
          <p:nvPr>
            <p:ph type="sldImg"/>
          </p:nvPr>
        </p:nvSpPr>
        <p:spPr>
          <a:xfrm>
            <a:off x="1143000" y="685800"/>
            <a:ext cx="4573588" cy="3430588"/>
          </a:xfrm>
          <a:solidFill>
            <a:srgbClr val="FFFFFF"/>
          </a:solidFill>
          <a:ln/>
        </p:spPr>
      </p:sp>
      <p:sp>
        <p:nvSpPr>
          <p:cNvPr id="95235" name="Rectangle 3"/>
          <p:cNvSpPr>
            <a:spLocks noGrp="1" noChangeArrowheads="1"/>
          </p:cNvSpPr>
          <p:nvPr>
            <p:ph type="body" idx="1"/>
          </p:nvPr>
        </p:nvSpPr>
        <p:spPr>
          <a:xfrm>
            <a:off x="912813" y="4343400"/>
            <a:ext cx="5032375" cy="4114800"/>
          </a:xfrm>
          <a:solidFill>
            <a:srgbClr val="FFFFFF"/>
          </a:solidFill>
          <a:ln>
            <a:solidFill>
              <a:srgbClr val="000000"/>
            </a:solidFill>
          </a:ln>
        </p:spPr>
        <p:txBody>
          <a:bodyPr lIns="90366" tIns="45182" rIns="90366" bIns="45182"/>
          <a:lstStyle/>
          <a:p>
            <a:r>
              <a:rPr lang="en-US" altLang="en-US">
                <a:latin typeface="Calibri" charset="0"/>
              </a:rPr>
              <a:t>Mostly use hyperslab selection. Point selection not a scalabale</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986F30F7-C2C9-694D-A95A-22348AE8E503}" type="slidenum">
              <a:rPr lang="en-US" altLang="en-US" sz="1200"/>
              <a:pPr/>
              <a:t>43</a:t>
            </a:fld>
            <a:endParaRPr lang="en-US" altLang="en-US" sz="1200"/>
          </a:p>
        </p:txBody>
      </p:sp>
      <p:sp>
        <p:nvSpPr>
          <p:cNvPr id="97282" name="Rectangle 2"/>
          <p:cNvSpPr>
            <a:spLocks noGrp="1" noRot="1" noChangeAspect="1" noChangeArrowheads="1" noTextEdit="1"/>
          </p:cNvSpPr>
          <p:nvPr>
            <p:ph type="sldImg"/>
          </p:nvPr>
        </p:nvSpPr>
        <p:spPr>
          <a:xfrm>
            <a:off x="1143000" y="685800"/>
            <a:ext cx="4573588" cy="3430588"/>
          </a:xfrm>
          <a:solidFill>
            <a:srgbClr val="FFFFFF"/>
          </a:solidFill>
          <a:ln/>
        </p:spPr>
      </p:sp>
      <p:sp>
        <p:nvSpPr>
          <p:cNvPr id="97283" name="Rectangle 3"/>
          <p:cNvSpPr>
            <a:spLocks noGrp="1" noChangeArrowheads="1"/>
          </p:cNvSpPr>
          <p:nvPr>
            <p:ph type="body" idx="1"/>
          </p:nvPr>
        </p:nvSpPr>
        <p:spPr>
          <a:xfrm>
            <a:off x="912813" y="4343400"/>
            <a:ext cx="5032375" cy="4114800"/>
          </a:xfrm>
          <a:solidFill>
            <a:srgbClr val="FFFFFF"/>
          </a:solidFill>
          <a:ln>
            <a:solidFill>
              <a:srgbClr val="000000"/>
            </a:solidFill>
          </a:ln>
        </p:spPr>
        <p:txBody>
          <a:bodyPr lIns="90366" tIns="45182" rIns="90366" bIns="45182"/>
          <a:lstStyle/>
          <a:p>
            <a:r>
              <a:rPr lang="en-US" altLang="en-US">
                <a:latin typeface="Calibri" charset="0"/>
              </a:rPr>
              <a:t>Can </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6C55984A-4C26-664F-A19C-ED1FB5FDE20B}" type="slidenum">
              <a:rPr lang="en-US" altLang="en-US" sz="1200"/>
              <a:pPr/>
              <a:t>44</a:t>
            </a:fld>
            <a:endParaRPr lang="en-US" altLang="en-US" sz="1200"/>
          </a:p>
        </p:txBody>
      </p:sp>
      <p:sp>
        <p:nvSpPr>
          <p:cNvPr id="99330" name="Rectangle 2"/>
          <p:cNvSpPr>
            <a:spLocks noGrp="1" noRot="1" noChangeAspect="1" noChangeArrowheads="1" noTextEdit="1"/>
          </p:cNvSpPr>
          <p:nvPr>
            <p:ph type="sldImg"/>
          </p:nvPr>
        </p:nvSpPr>
        <p:spPr>
          <a:xfrm>
            <a:off x="1143000" y="685800"/>
            <a:ext cx="4573588" cy="3430588"/>
          </a:xfrm>
          <a:solidFill>
            <a:srgbClr val="FFFFFF"/>
          </a:solidFill>
          <a:ln/>
        </p:spPr>
      </p:sp>
      <p:sp>
        <p:nvSpPr>
          <p:cNvPr id="99331" name="Rectangle 3"/>
          <p:cNvSpPr>
            <a:spLocks noGrp="1" noChangeArrowheads="1"/>
          </p:cNvSpPr>
          <p:nvPr>
            <p:ph type="body" idx="1"/>
          </p:nvPr>
        </p:nvSpPr>
        <p:spPr>
          <a:xfrm>
            <a:off x="912813" y="4343400"/>
            <a:ext cx="5032375" cy="4114800"/>
          </a:xfrm>
          <a:solidFill>
            <a:srgbClr val="FFFFFF"/>
          </a:solidFill>
          <a:ln>
            <a:solidFill>
              <a:srgbClr val="000000"/>
            </a:solidFill>
          </a:ln>
        </p:spPr>
        <p:txBody>
          <a:bodyPr lIns="90366" tIns="45182" rIns="90366" bIns="45182"/>
          <a:lstStyle/>
          <a:p>
            <a:endParaRPr lang="en-US" altLang="en-US">
              <a:latin typeface="Calibri"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EAF20430-D0AB-F541-9490-5FC4EF8356B2}" type="slidenum">
              <a:rPr lang="en-US" altLang="en-US" sz="1200"/>
              <a:pPr/>
              <a:t>45</a:t>
            </a:fld>
            <a:endParaRPr lang="en-US" altLang="en-US" sz="1200"/>
          </a:p>
        </p:txBody>
      </p:sp>
      <p:sp>
        <p:nvSpPr>
          <p:cNvPr id="101378" name="Rectangle 2"/>
          <p:cNvSpPr>
            <a:spLocks noGrp="1" noRot="1" noChangeAspect="1" noChangeArrowheads="1" noTextEdit="1"/>
          </p:cNvSpPr>
          <p:nvPr>
            <p:ph type="sldImg"/>
          </p:nvPr>
        </p:nvSpPr>
        <p:spPr>
          <a:xfrm>
            <a:off x="1143000" y="685800"/>
            <a:ext cx="4573588" cy="3430588"/>
          </a:xfrm>
          <a:solidFill>
            <a:srgbClr val="FFFFFF"/>
          </a:solidFill>
          <a:ln/>
        </p:spPr>
      </p:sp>
      <p:sp>
        <p:nvSpPr>
          <p:cNvPr id="101379" name="Rectangle 3"/>
          <p:cNvSpPr>
            <a:spLocks noGrp="1" noChangeArrowheads="1"/>
          </p:cNvSpPr>
          <p:nvPr>
            <p:ph type="body" idx="1"/>
          </p:nvPr>
        </p:nvSpPr>
        <p:spPr>
          <a:xfrm>
            <a:off x="912813" y="4343400"/>
            <a:ext cx="5032375" cy="4114800"/>
          </a:xfrm>
          <a:solidFill>
            <a:srgbClr val="FFFFFF"/>
          </a:solidFill>
          <a:ln>
            <a:solidFill>
              <a:srgbClr val="000000"/>
            </a:solidFill>
          </a:ln>
        </p:spPr>
        <p:txBody>
          <a:bodyPr lIns="90366" tIns="45182" rIns="90366" bIns="45182"/>
          <a:lstStyle/>
          <a:p>
            <a:r>
              <a:rPr lang="en-US" altLang="en-US">
                <a:latin typeface="Calibri" charset="0"/>
              </a:rPr>
              <a:t>Single one</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20AC6C73-2D77-6541-8A02-7E7CA3386C12}" type="slidenum">
              <a:rPr lang="en-US" altLang="en-US" sz="1200"/>
              <a:pPr/>
              <a:t>46</a:t>
            </a:fld>
            <a:endParaRPr lang="en-US" altLang="en-US" sz="1200"/>
          </a:p>
        </p:txBody>
      </p:sp>
      <p:sp>
        <p:nvSpPr>
          <p:cNvPr id="103426" name="Rectangle 2"/>
          <p:cNvSpPr>
            <a:spLocks noGrp="1" noRot="1" noChangeAspect="1" noChangeArrowheads="1" noTextEdit="1"/>
          </p:cNvSpPr>
          <p:nvPr>
            <p:ph type="sldImg"/>
          </p:nvPr>
        </p:nvSpPr>
        <p:spPr>
          <a:xfrm>
            <a:off x="1143000" y="685800"/>
            <a:ext cx="4573588" cy="3430588"/>
          </a:xfrm>
          <a:solidFill>
            <a:srgbClr val="FFFFFF"/>
          </a:solidFill>
          <a:ln/>
        </p:spPr>
      </p:sp>
      <p:sp>
        <p:nvSpPr>
          <p:cNvPr id="103427" name="Rectangle 3"/>
          <p:cNvSpPr>
            <a:spLocks noGrp="1" noChangeArrowheads="1"/>
          </p:cNvSpPr>
          <p:nvPr>
            <p:ph type="body" idx="1"/>
          </p:nvPr>
        </p:nvSpPr>
        <p:spPr>
          <a:xfrm>
            <a:off x="912813" y="4343400"/>
            <a:ext cx="5032375" cy="4114800"/>
          </a:xfrm>
          <a:solidFill>
            <a:srgbClr val="FFFFFF"/>
          </a:solidFill>
          <a:ln>
            <a:solidFill>
              <a:srgbClr val="000000"/>
            </a:solidFill>
          </a:ln>
        </p:spPr>
        <p:txBody>
          <a:bodyPr lIns="90366" tIns="45182" rIns="90366" bIns="45182"/>
          <a:lstStyle/>
          <a:p>
            <a:r>
              <a:rPr lang="en-US" altLang="en-US">
                <a:latin typeface="Calibri" charset="0"/>
              </a:rPr>
              <a:t>AMR is irrigular, </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B1B06FA0-181B-974B-8E03-D9926E7E6612}" type="slidenum">
              <a:rPr lang="en-US" altLang="en-US" sz="1200"/>
              <a:pPr/>
              <a:t>47</a:t>
            </a:fld>
            <a:endParaRPr lang="en-US" altLang="en-US" sz="1200"/>
          </a:p>
        </p:txBody>
      </p:sp>
      <p:sp>
        <p:nvSpPr>
          <p:cNvPr id="105474" name="Rectangle 2"/>
          <p:cNvSpPr>
            <a:spLocks noGrp="1" noRot="1" noChangeAspect="1" noChangeArrowheads="1" noTextEdit="1"/>
          </p:cNvSpPr>
          <p:nvPr>
            <p:ph type="sldImg"/>
          </p:nvPr>
        </p:nvSpPr>
        <p:spPr>
          <a:xfrm>
            <a:off x="1143000" y="685800"/>
            <a:ext cx="4573588" cy="3430588"/>
          </a:xfrm>
          <a:solidFill>
            <a:srgbClr val="FFFFFF"/>
          </a:solidFill>
          <a:ln/>
        </p:spPr>
      </p:sp>
      <p:sp>
        <p:nvSpPr>
          <p:cNvPr id="105475" name="Rectangle 3"/>
          <p:cNvSpPr>
            <a:spLocks noGrp="1" noChangeArrowheads="1"/>
          </p:cNvSpPr>
          <p:nvPr>
            <p:ph type="body" idx="1"/>
          </p:nvPr>
        </p:nvSpPr>
        <p:spPr>
          <a:xfrm>
            <a:off x="912813" y="4343400"/>
            <a:ext cx="5032375" cy="4114800"/>
          </a:xfrm>
          <a:solidFill>
            <a:srgbClr val="FFFFFF"/>
          </a:solidFill>
          <a:ln>
            <a:solidFill>
              <a:srgbClr val="000000"/>
            </a:solidFill>
          </a:ln>
        </p:spPr>
        <p:txBody>
          <a:bodyPr lIns="90366" tIns="45182" rIns="90366" bIns="45182"/>
          <a:lstStyle/>
          <a:p>
            <a:r>
              <a:rPr lang="en-US" altLang="en-US">
                <a:latin typeface="Calibri" charset="0"/>
              </a:rPr>
              <a:t>Everthing is done in elements.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a:ln/>
        </p:spPr>
      </p:sp>
      <p:sp>
        <p:nvSpPr>
          <p:cNvPr id="2765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Calibri" charset="0"/>
              </a:rPr>
              <a:t>Xml – </a:t>
            </a:r>
          </a:p>
          <a:p>
            <a:r>
              <a:rPr lang="en-US" altLang="en-US">
                <a:latin typeface="Calibri" charset="0"/>
              </a:rPr>
              <a:t>Binary component</a:t>
            </a:r>
          </a:p>
          <a:p>
            <a:r>
              <a:rPr lang="en-US" altLang="en-US">
                <a:latin typeface="Calibri" charset="0"/>
              </a:rPr>
              <a:t>Pdf of science data, portable</a:t>
            </a:r>
          </a:p>
          <a:p>
            <a:r>
              <a:rPr lang="en-US" altLang="en-US">
                <a:latin typeface="Calibri" charset="0"/>
              </a:rPr>
              <a:t>Like a grouping, links between object,</a:t>
            </a:r>
          </a:p>
          <a:p>
            <a:r>
              <a:rPr lang="en-US" altLang="en-US">
                <a:latin typeface="Calibri" charset="0"/>
              </a:rPr>
              <a:t>Not exactly like any of these things, fast, runs everywhere, </a:t>
            </a:r>
          </a:p>
        </p:txBody>
      </p:sp>
      <p:sp>
        <p:nvSpPr>
          <p:cNvPr id="2765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F3F34792-FA9B-434E-A598-75783BA74149}" type="slidenum">
              <a:rPr lang="en-US" altLang="en-US" sz="1200"/>
              <a:pPr/>
              <a:t>6</a:t>
            </a:fld>
            <a:endParaRPr lang="en-US" altLang="en-US" sz="120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67277F03-7E86-FA47-BE3B-716F974B142E}" type="slidenum">
              <a:rPr lang="en-US" altLang="en-US" sz="1200"/>
              <a:pPr/>
              <a:t>48</a:t>
            </a:fld>
            <a:endParaRPr lang="en-US" altLang="en-US" sz="1200"/>
          </a:p>
        </p:txBody>
      </p:sp>
      <p:sp>
        <p:nvSpPr>
          <p:cNvPr id="107522" name="Rectangle 2"/>
          <p:cNvSpPr>
            <a:spLocks noGrp="1" noRot="1" noChangeAspect="1" noChangeArrowheads="1" noTextEdit="1"/>
          </p:cNvSpPr>
          <p:nvPr>
            <p:ph type="sldImg"/>
          </p:nvPr>
        </p:nvSpPr>
        <p:spPr>
          <a:xfrm>
            <a:off x="1143000" y="685800"/>
            <a:ext cx="4573588" cy="3430588"/>
          </a:xfrm>
          <a:solidFill>
            <a:srgbClr val="FFFFFF"/>
          </a:solidFill>
          <a:ln/>
        </p:spPr>
      </p:sp>
      <p:sp>
        <p:nvSpPr>
          <p:cNvPr id="107523" name="Rectangle 3"/>
          <p:cNvSpPr>
            <a:spLocks noGrp="1" noChangeArrowheads="1"/>
          </p:cNvSpPr>
          <p:nvPr>
            <p:ph type="body" idx="1"/>
          </p:nvPr>
        </p:nvSpPr>
        <p:spPr>
          <a:xfrm>
            <a:off x="912813" y="4343400"/>
            <a:ext cx="5032375" cy="4114800"/>
          </a:xfrm>
          <a:solidFill>
            <a:srgbClr val="FFFFFF"/>
          </a:solidFill>
          <a:ln>
            <a:solidFill>
              <a:srgbClr val="000000"/>
            </a:solidFill>
          </a:ln>
        </p:spPr>
        <p:txBody>
          <a:bodyPr lIns="90366" tIns="45182" rIns="90366" bIns="45182"/>
          <a:lstStyle/>
          <a:p>
            <a:r>
              <a:rPr lang="en-US" altLang="en-US">
                <a:latin typeface="Calibri" charset="0"/>
              </a:rPr>
              <a:t>Does not matter how this last section gets created, hdf5 will optimize the hyperslabs for access. Do what is easyiest for you to discribe</a:t>
            </a:r>
          </a:p>
          <a:p>
            <a:endParaRPr lang="en-US" altLang="en-US">
              <a:latin typeface="Calibri"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5038B294-6AC6-B34A-95C2-FDA48755D513}" type="slidenum">
              <a:rPr lang="en-US" altLang="en-US" sz="1200"/>
              <a:pPr/>
              <a:t>49</a:t>
            </a:fld>
            <a:endParaRPr lang="en-US" altLang="en-US" sz="1200"/>
          </a:p>
        </p:txBody>
      </p:sp>
      <p:sp>
        <p:nvSpPr>
          <p:cNvPr id="109570" name="Rectangle 2"/>
          <p:cNvSpPr>
            <a:spLocks noGrp="1" noRot="1" noChangeAspect="1" noChangeArrowheads="1" noTextEdit="1"/>
          </p:cNvSpPr>
          <p:nvPr>
            <p:ph type="sldImg"/>
          </p:nvPr>
        </p:nvSpPr>
        <p:spPr>
          <a:xfrm>
            <a:off x="1143000" y="685800"/>
            <a:ext cx="4573588" cy="3430588"/>
          </a:xfrm>
          <a:solidFill>
            <a:srgbClr val="FFFFFF"/>
          </a:solidFill>
          <a:ln/>
        </p:spPr>
      </p:sp>
      <p:sp>
        <p:nvSpPr>
          <p:cNvPr id="109571" name="Rectangle 3"/>
          <p:cNvSpPr>
            <a:spLocks noGrp="1" noChangeArrowheads="1"/>
          </p:cNvSpPr>
          <p:nvPr>
            <p:ph type="body" idx="1"/>
          </p:nvPr>
        </p:nvSpPr>
        <p:spPr>
          <a:xfrm>
            <a:off x="912813" y="4343400"/>
            <a:ext cx="5032375" cy="4114800"/>
          </a:xfrm>
          <a:solidFill>
            <a:srgbClr val="FFFFFF"/>
          </a:solidFill>
          <a:ln>
            <a:solidFill>
              <a:srgbClr val="000000"/>
            </a:solidFill>
          </a:ln>
        </p:spPr>
        <p:txBody>
          <a:bodyPr lIns="90366" tIns="45182" rIns="90366" bIns="45182"/>
          <a:lstStyle/>
          <a:p>
            <a:r>
              <a:rPr lang="en-US" altLang="en-US">
                <a:latin typeface="Calibri" charset="0"/>
              </a:rPr>
              <a:t>Return error if not valid</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Slide Image Placeholder 1"/>
          <p:cNvSpPr>
            <a:spLocks noGrp="1" noRot="1" noChangeAspect="1"/>
          </p:cNvSpPr>
          <p:nvPr>
            <p:ph type="sldImg"/>
          </p:nvPr>
        </p:nvSpPr>
        <p:spPr>
          <a:ln/>
        </p:spPr>
      </p:sp>
      <p:sp>
        <p:nvSpPr>
          <p:cNvPr id="11161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Calibri" charset="0"/>
              </a:rPr>
              <a:t>Code looks like this. Defaults to the whole memory buffer.</a:t>
            </a:r>
          </a:p>
        </p:txBody>
      </p:sp>
      <p:sp>
        <p:nvSpPr>
          <p:cNvPr id="11161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1F670897-5609-9547-9F17-7C67426DA3E7}" type="slidenum">
              <a:rPr lang="en-US" altLang="en-US" sz="1200"/>
              <a:pPr/>
              <a:t>50</a:t>
            </a:fld>
            <a:endParaRPr lang="en-US" altLang="en-US" sz="120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Slide Image Placeholder 1"/>
          <p:cNvSpPr>
            <a:spLocks noGrp="1" noRot="1" noChangeAspect="1"/>
          </p:cNvSpPr>
          <p:nvPr>
            <p:ph type="sldImg"/>
          </p:nvPr>
        </p:nvSpPr>
        <p:spPr>
          <a:ln/>
        </p:spPr>
      </p:sp>
      <p:sp>
        <p:nvSpPr>
          <p:cNvPr id="11366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tLang="en-US">
              <a:latin typeface="Calibri" charset="0"/>
            </a:endParaRPr>
          </a:p>
        </p:txBody>
      </p:sp>
      <p:sp>
        <p:nvSpPr>
          <p:cNvPr id="11366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B7C9327D-8DD3-9245-95FC-C88734DF9EFE}" type="slidenum">
              <a:rPr lang="en-US" altLang="en-US" sz="1200"/>
              <a:pPr/>
              <a:t>51</a:t>
            </a:fld>
            <a:endParaRPr lang="en-US" altLang="en-US" sz="120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Slide Image Placeholder 1"/>
          <p:cNvSpPr>
            <a:spLocks noGrp="1" noRot="1" noChangeAspect="1"/>
          </p:cNvSpPr>
          <p:nvPr>
            <p:ph type="sldImg"/>
          </p:nvPr>
        </p:nvSpPr>
        <p:spPr>
          <a:ln/>
        </p:spPr>
      </p:sp>
      <p:sp>
        <p:nvSpPr>
          <p:cNvPr id="11571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Calibri" charset="0"/>
              </a:rPr>
              <a:t>Hi level specs of HDF5, Btrees, heaps </a:t>
            </a:r>
          </a:p>
        </p:txBody>
      </p:sp>
      <p:sp>
        <p:nvSpPr>
          <p:cNvPr id="11571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D60341DB-D4D2-FC43-A40D-76C76EF84154}" type="slidenum">
              <a:rPr lang="en-US" altLang="en-US" sz="1200"/>
              <a:pPr/>
              <a:t>52</a:t>
            </a:fld>
            <a:endParaRPr lang="en-US" altLang="en-US" sz="120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Slide Image Placeholder 1"/>
          <p:cNvSpPr>
            <a:spLocks noGrp="1" noRot="1" noChangeAspect="1"/>
          </p:cNvSpPr>
          <p:nvPr>
            <p:ph type="sldImg"/>
          </p:nvPr>
        </p:nvSpPr>
        <p:spPr>
          <a:ln/>
        </p:spPr>
      </p:sp>
      <p:sp>
        <p:nvSpPr>
          <p:cNvPr id="11776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Calibri" charset="0"/>
              </a:rPr>
              <a:t>Any number of readers monitor the data, no locking.</a:t>
            </a:r>
          </a:p>
          <a:p>
            <a:endParaRPr lang="en-US" altLang="en-US">
              <a:latin typeface="Calibri" charset="0"/>
            </a:endParaRPr>
          </a:p>
        </p:txBody>
      </p:sp>
      <p:sp>
        <p:nvSpPr>
          <p:cNvPr id="11776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243B6B07-943C-DB4D-ABCD-0370AEFD0530}" type="slidenum">
              <a:rPr lang="en-US" altLang="en-US" sz="1200"/>
              <a:pPr/>
              <a:t>53</a:t>
            </a:fld>
            <a:endParaRPr lang="en-US"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a:ln/>
        </p:spPr>
      </p:sp>
      <p:sp>
        <p:nvSpPr>
          <p:cNvPr id="2969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Calibri" charset="0"/>
              </a:rPr>
              <a:t>Get data back in 50 years, simulation data available for future comparison, NASA satellite data available for 50 plus years, archive the data.</a:t>
            </a:r>
          </a:p>
          <a:p>
            <a:endParaRPr lang="en-US" altLang="en-US">
              <a:latin typeface="Calibri" charset="0"/>
            </a:endParaRPr>
          </a:p>
          <a:p>
            <a:endParaRPr lang="en-US" altLang="en-US">
              <a:latin typeface="Calibri" charset="0"/>
            </a:endParaRPr>
          </a:p>
        </p:txBody>
      </p:sp>
      <p:sp>
        <p:nvSpPr>
          <p:cNvPr id="2969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C577A41C-2C4B-B24E-B6ED-634D0ABA40F1}" type="slidenum">
              <a:rPr lang="en-US" altLang="en-US" sz="1200"/>
              <a:pPr/>
              <a:t>7</a:t>
            </a:fld>
            <a:endParaRPr lang="en-US" alt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Calibri" charset="0"/>
              </a:rPr>
              <a:t>Ab</a:t>
            </a: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3724D0E7-59B3-AC4F-A954-39B59B0589CB}" type="slidenum">
              <a:rPr lang="en-US" altLang="en-US" sz="1200"/>
              <a:pPr/>
              <a:t>8</a:t>
            </a:fld>
            <a:endParaRPr lang="en-US"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a:ln/>
        </p:spPr>
      </p:sp>
      <p:sp>
        <p:nvSpPr>
          <p:cNvPr id="3379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Calibri" charset="0"/>
              </a:rPr>
              <a:t>Container to hold objects</a:t>
            </a:r>
          </a:p>
        </p:txBody>
      </p:sp>
      <p:sp>
        <p:nvSpPr>
          <p:cNvPr id="3379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24C80DE2-22E6-C84F-A022-D728EFA73307}" type="slidenum">
              <a:rPr lang="en-US" altLang="en-US" sz="1200"/>
              <a:pPr/>
              <a:t>9</a:t>
            </a:fld>
            <a:endParaRPr lang="en-US" alt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a:ln/>
        </p:spPr>
      </p:sp>
      <p:sp>
        <p:nvSpPr>
          <p:cNvPr id="3584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Calibri" charset="0"/>
              </a:rPr>
              <a:t>Componets and building blocks. On the left are the fundemental components and on the right are the supporting componets , these are the compontes when you work with HDF5.</a:t>
            </a:r>
          </a:p>
          <a:p>
            <a:endParaRPr lang="en-US" altLang="en-US">
              <a:latin typeface="Calibri" charset="0"/>
            </a:endParaRPr>
          </a:p>
          <a:p>
            <a:endParaRPr lang="en-US" altLang="en-US">
              <a:latin typeface="Calibri" charset="0"/>
            </a:endParaRPr>
          </a:p>
        </p:txBody>
      </p:sp>
      <p:sp>
        <p:nvSpPr>
          <p:cNvPr id="3584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675CF284-5AC5-FE43-90EB-BE37B40CED7E}" type="slidenum">
              <a:rPr lang="en-US" altLang="en-US" sz="1200"/>
              <a:pPr/>
              <a:t>10</a:t>
            </a:fld>
            <a:endParaRPr lang="en-US" alt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a:ln/>
        </p:spPr>
      </p:sp>
      <p:sp>
        <p:nvSpPr>
          <p:cNvPr id="3789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Calibri" charset="0"/>
              </a:rPr>
              <a:t>Beginning with HDF, multi dimensional, they are extensiable. </a:t>
            </a:r>
          </a:p>
          <a:p>
            <a:r>
              <a:rPr lang="en-US" altLang="en-US">
                <a:latin typeface="Calibri" charset="0"/>
              </a:rPr>
              <a:t>½ of dataset, the other ½ in the metadata, the data is self describing so you have to tell what type of data it is, the rank of the data and the dimension in each direction.</a:t>
            </a:r>
          </a:p>
        </p:txBody>
      </p:sp>
      <p:sp>
        <p:nvSpPr>
          <p:cNvPr id="3789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1ED3309F-08F3-9849-83A2-24397E971E75}" type="slidenum">
              <a:rPr lang="en-US" altLang="en-US" sz="1200"/>
              <a:pPr/>
              <a:t>11</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 Id="rId3"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1" descr="999.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053"/>
          <p:cNvSpPr txBox="1">
            <a:spLocks noChangeArrowheads="1"/>
          </p:cNvSpPr>
          <p:nvPr userDrawn="1"/>
        </p:nvSpPr>
        <p:spPr bwMode="auto">
          <a:xfrm>
            <a:off x="7239000" y="6629400"/>
            <a:ext cx="1905000" cy="228600"/>
          </a:xfrm>
          <a:prstGeom prst="rect">
            <a:avLst/>
          </a:prstGeom>
          <a:noFill/>
          <a:ln w="9525">
            <a:noFill/>
            <a:miter lim="800000"/>
            <a:headEnd/>
            <a:tailEnd/>
          </a:ln>
          <a:effectLst/>
        </p:spPr>
        <p:txBody>
          <a:bodyPr anchor="b"/>
          <a:lstStyle>
            <a:lvl1pPr>
              <a:defRPr sz="1200" b="0">
                <a:solidFill>
                  <a:schemeClr val="bg1"/>
                </a:solidFill>
                <a:latin typeface="Arial" pitchFamily="34" charset="0"/>
                <a:cs typeface="Arial" pitchFamily="34" charset="0"/>
              </a:defRPr>
            </a:lvl1pPr>
          </a:lstStyle>
          <a:p>
            <a:pPr>
              <a:defRPr/>
            </a:pPr>
            <a:r>
              <a:rPr lang="en-US" dirty="0" err="1" smtClean="0">
                <a:latin typeface="Arial"/>
                <a:ea typeface="Calibri"/>
                <a:cs typeface="Arial"/>
              </a:rPr>
              <a:t>www.hdfgroup.org</a:t>
            </a:r>
            <a:r>
              <a:rPr lang="en-US" dirty="0" smtClean="0">
                <a:latin typeface="Arial"/>
                <a:ea typeface="Calibri"/>
                <a:cs typeface="Arial"/>
              </a:rPr>
              <a:t>/HDF5</a:t>
            </a:r>
            <a:endParaRPr lang="en-US" dirty="0" smtClean="0">
              <a:latin typeface="Arial"/>
              <a:ea typeface="Calibri"/>
              <a:cs typeface="Arial"/>
            </a:endParaRPr>
          </a:p>
        </p:txBody>
      </p:sp>
      <p:pic>
        <p:nvPicPr>
          <p:cNvPr id="6" name="Picture 1056"/>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04813" y="152400"/>
            <a:ext cx="966787"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a:spLocks noChangeArrowheads="1"/>
          </p:cNvSpPr>
          <p:nvPr userDrawn="1"/>
        </p:nvSpPr>
        <p:spPr bwMode="auto">
          <a:xfrm>
            <a:off x="1374775" y="239713"/>
            <a:ext cx="1616075"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r>
              <a:rPr lang="en-US" sz="1800" smtClean="0">
                <a:latin typeface="Calibri" charset="0"/>
                <a:cs typeface="Calibri" charset="0"/>
              </a:rPr>
              <a:t>The HDF Group</a:t>
            </a:r>
          </a:p>
        </p:txBody>
      </p:sp>
      <p:sp>
        <p:nvSpPr>
          <p:cNvPr id="37890" name="Rectangle 2050"/>
          <p:cNvSpPr>
            <a:spLocks noGrp="1" noChangeArrowheads="1"/>
          </p:cNvSpPr>
          <p:nvPr>
            <p:ph type="ctrTitle"/>
          </p:nvPr>
        </p:nvSpPr>
        <p:spPr>
          <a:xfrm>
            <a:off x="685800" y="2209800"/>
            <a:ext cx="7772400" cy="2057400"/>
          </a:xfrm>
        </p:spPr>
        <p:txBody>
          <a:bodyPr anchor="t"/>
          <a:lstStyle>
            <a:lvl1pPr>
              <a:defRPr sz="4800">
                <a:latin typeface="Arial"/>
                <a:cs typeface="Arial"/>
              </a:defRPr>
            </a:lvl1pPr>
          </a:lstStyle>
          <a:p>
            <a:r>
              <a:rPr lang="en-US" dirty="0" smtClean="0"/>
              <a:t>Click to edit Master title style</a:t>
            </a:r>
            <a:endParaRPr lang="en-US" dirty="0"/>
          </a:p>
        </p:txBody>
      </p:sp>
      <p:sp>
        <p:nvSpPr>
          <p:cNvPr id="37891" name="Rectangle 2051"/>
          <p:cNvSpPr>
            <a:spLocks noGrp="1" noChangeArrowheads="1"/>
          </p:cNvSpPr>
          <p:nvPr>
            <p:ph type="subTitle" idx="1"/>
          </p:nvPr>
        </p:nvSpPr>
        <p:spPr>
          <a:xfrm>
            <a:off x="1219200" y="4419600"/>
            <a:ext cx="6400800" cy="914400"/>
          </a:xfrm>
        </p:spPr>
        <p:txBody>
          <a:bodyPr/>
          <a:lstStyle>
            <a:lvl1pPr marL="0" indent="0" algn="ctr">
              <a:buFontTx/>
              <a:buNone/>
              <a:defRPr sz="2400">
                <a:latin typeface="Arial"/>
                <a:cs typeface="Arial"/>
              </a:defRPr>
            </a:lvl1pPr>
          </a:lstStyle>
          <a:p>
            <a:r>
              <a:rPr lang="en-US" dirty="0" smtClean="0"/>
              <a:t>Click to edit Master subtitle style</a:t>
            </a:r>
            <a:endParaRPr lang="en-US" dirty="0"/>
          </a:p>
        </p:txBody>
      </p:sp>
      <p:sp>
        <p:nvSpPr>
          <p:cNvPr id="8" name="Rectangle 2065"/>
          <p:cNvSpPr>
            <a:spLocks noGrp="1" noChangeArrowheads="1"/>
          </p:cNvSpPr>
          <p:nvPr>
            <p:ph type="ftr" sz="quarter" idx="10"/>
          </p:nvPr>
        </p:nvSpPr>
        <p:spPr/>
        <p:txBody>
          <a:bodyPr/>
          <a:lstStyle>
            <a:lvl1pPr>
              <a:defRPr b="0">
                <a:latin typeface="Calibri"/>
                <a:cs typeface="Calibri"/>
              </a:defRPr>
            </a:lvl1pPr>
          </a:lstStyle>
          <a:p>
            <a:pPr>
              <a:defRPr/>
            </a:pPr>
            <a:r>
              <a:rPr lang="en-US" smtClean="0"/>
              <a:t>HDF5 Overview @ UC Berkeley</a:t>
            </a:r>
            <a:endParaRPr lang="en-US"/>
          </a:p>
        </p:txBody>
      </p:sp>
      <p:sp>
        <p:nvSpPr>
          <p:cNvPr id="9" name="Rectangle 2066"/>
          <p:cNvSpPr>
            <a:spLocks noGrp="1" noChangeArrowheads="1"/>
          </p:cNvSpPr>
          <p:nvPr>
            <p:ph type="sldNum" sz="quarter" idx="11"/>
          </p:nvPr>
        </p:nvSpPr>
        <p:spPr/>
        <p:txBody>
          <a:bodyPr/>
          <a:lstStyle>
            <a:lvl1pPr>
              <a:defRPr/>
            </a:lvl1pPr>
          </a:lstStyle>
          <a:p>
            <a:fld id="{E26C71DD-127A-464D-BC93-24B7E77B3666}" type="slidenum">
              <a:rPr lang="en-US" altLang="en-US"/>
              <a:pPr/>
              <a:t>‹#›</a:t>
            </a:fld>
            <a:endParaRPr lang="en-US" altLang="en-US"/>
          </a:p>
        </p:txBody>
      </p:sp>
    </p:spTree>
    <p:extLst>
      <p:ext uri="{BB962C8B-B14F-4D97-AF65-F5344CB8AC3E}">
        <p14:creationId xmlns:p14="http://schemas.microsoft.com/office/powerpoint/2010/main" val="1579222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54"/>
          <p:cNvSpPr>
            <a:spLocks noGrp="1" noChangeArrowheads="1"/>
          </p:cNvSpPr>
          <p:nvPr>
            <p:ph type="ftr" sz="quarter" idx="10"/>
          </p:nvPr>
        </p:nvSpPr>
        <p:spPr>
          <a:ln/>
        </p:spPr>
        <p:txBody>
          <a:bodyPr/>
          <a:lstStyle>
            <a:lvl1pPr>
              <a:defRPr/>
            </a:lvl1pPr>
          </a:lstStyle>
          <a:p>
            <a:pPr>
              <a:defRPr/>
            </a:pPr>
            <a:r>
              <a:rPr lang="en-US" smtClean="0"/>
              <a:t>HDF5 Overview @ UC Berkeley</a:t>
            </a:r>
            <a:endParaRPr lang="en-US" dirty="0"/>
          </a:p>
        </p:txBody>
      </p:sp>
      <p:sp>
        <p:nvSpPr>
          <p:cNvPr id="5" name="Rectangle 1055"/>
          <p:cNvSpPr>
            <a:spLocks noGrp="1" noChangeArrowheads="1"/>
          </p:cNvSpPr>
          <p:nvPr>
            <p:ph type="sldNum" sz="quarter" idx="11"/>
          </p:nvPr>
        </p:nvSpPr>
        <p:spPr>
          <a:ln/>
        </p:spPr>
        <p:txBody>
          <a:bodyPr/>
          <a:lstStyle>
            <a:lvl1pPr>
              <a:defRPr/>
            </a:lvl1pPr>
          </a:lstStyle>
          <a:p>
            <a:fld id="{22735B42-58F1-B44A-A4A3-5CB17AE493DB}" type="slidenum">
              <a:rPr lang="en-US" altLang="en-US"/>
              <a:pPr/>
              <a:t>‹#›</a:t>
            </a:fld>
            <a:endParaRPr lang="en-US" altLang="en-US"/>
          </a:p>
        </p:txBody>
      </p:sp>
    </p:spTree>
    <p:extLst>
      <p:ext uri="{BB962C8B-B14F-4D97-AF65-F5344CB8AC3E}">
        <p14:creationId xmlns:p14="http://schemas.microsoft.com/office/powerpoint/2010/main" val="1242804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4650" y="152400"/>
            <a:ext cx="2114550" cy="6324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152400"/>
            <a:ext cx="6191250" cy="6324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54"/>
          <p:cNvSpPr>
            <a:spLocks noGrp="1" noChangeArrowheads="1"/>
          </p:cNvSpPr>
          <p:nvPr>
            <p:ph type="ftr" sz="quarter" idx="10"/>
          </p:nvPr>
        </p:nvSpPr>
        <p:spPr>
          <a:ln/>
        </p:spPr>
        <p:txBody>
          <a:bodyPr/>
          <a:lstStyle>
            <a:lvl1pPr>
              <a:defRPr/>
            </a:lvl1pPr>
          </a:lstStyle>
          <a:p>
            <a:pPr>
              <a:defRPr/>
            </a:pPr>
            <a:r>
              <a:rPr lang="en-US" smtClean="0"/>
              <a:t>HDF5 Overview @ UC Berkeley</a:t>
            </a:r>
            <a:endParaRPr lang="en-US" dirty="0"/>
          </a:p>
        </p:txBody>
      </p:sp>
      <p:sp>
        <p:nvSpPr>
          <p:cNvPr id="5" name="Rectangle 1055"/>
          <p:cNvSpPr>
            <a:spLocks noGrp="1" noChangeArrowheads="1"/>
          </p:cNvSpPr>
          <p:nvPr>
            <p:ph type="sldNum" sz="quarter" idx="11"/>
          </p:nvPr>
        </p:nvSpPr>
        <p:spPr>
          <a:ln/>
        </p:spPr>
        <p:txBody>
          <a:bodyPr/>
          <a:lstStyle>
            <a:lvl1pPr>
              <a:defRPr/>
            </a:lvl1pPr>
          </a:lstStyle>
          <a:p>
            <a:fld id="{B84E5D25-2E2F-AC40-8E79-D5EAACB65F76}" type="slidenum">
              <a:rPr lang="en-US" altLang="en-US"/>
              <a:pPr/>
              <a:t>‹#›</a:t>
            </a:fld>
            <a:endParaRPr lang="en-US" altLang="en-US"/>
          </a:p>
        </p:txBody>
      </p:sp>
    </p:spTree>
    <p:extLst>
      <p:ext uri="{BB962C8B-B14F-4D97-AF65-F5344CB8AC3E}">
        <p14:creationId xmlns:p14="http://schemas.microsoft.com/office/powerpoint/2010/main" val="13887933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152400"/>
            <a:ext cx="7010400" cy="533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1000" y="990600"/>
            <a:ext cx="8458200" cy="2667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81000" y="3810000"/>
            <a:ext cx="8458200" cy="2667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054"/>
          <p:cNvSpPr>
            <a:spLocks noGrp="1" noChangeArrowheads="1"/>
          </p:cNvSpPr>
          <p:nvPr>
            <p:ph type="ftr" sz="quarter" idx="10"/>
          </p:nvPr>
        </p:nvSpPr>
        <p:spPr>
          <a:ln/>
        </p:spPr>
        <p:txBody>
          <a:bodyPr/>
          <a:lstStyle>
            <a:lvl1pPr>
              <a:defRPr/>
            </a:lvl1pPr>
          </a:lstStyle>
          <a:p>
            <a:pPr>
              <a:defRPr/>
            </a:pPr>
            <a:r>
              <a:rPr lang="en-US" smtClean="0"/>
              <a:t>HDF5 Overview @ UC Berkeley</a:t>
            </a:r>
            <a:endParaRPr lang="en-US" dirty="0"/>
          </a:p>
        </p:txBody>
      </p:sp>
      <p:sp>
        <p:nvSpPr>
          <p:cNvPr id="6" name="Rectangle 1055"/>
          <p:cNvSpPr>
            <a:spLocks noGrp="1" noChangeArrowheads="1"/>
          </p:cNvSpPr>
          <p:nvPr>
            <p:ph type="sldNum" sz="quarter" idx="11"/>
          </p:nvPr>
        </p:nvSpPr>
        <p:spPr>
          <a:ln/>
        </p:spPr>
        <p:txBody>
          <a:bodyPr/>
          <a:lstStyle>
            <a:lvl1pPr>
              <a:defRPr/>
            </a:lvl1pPr>
          </a:lstStyle>
          <a:p>
            <a:fld id="{E2EDE5B2-7E15-6448-8772-CCC04FBB3EE8}" type="slidenum">
              <a:rPr lang="en-US" altLang="en-US"/>
              <a:pPr/>
              <a:t>‹#›</a:t>
            </a:fld>
            <a:endParaRPr lang="en-US" altLang="en-US"/>
          </a:p>
        </p:txBody>
      </p:sp>
    </p:spTree>
    <p:extLst>
      <p:ext uri="{BB962C8B-B14F-4D97-AF65-F5344CB8AC3E}">
        <p14:creationId xmlns:p14="http://schemas.microsoft.com/office/powerpoint/2010/main" val="450494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Bullet Text">
    <p:spTree>
      <p:nvGrpSpPr>
        <p:cNvPr id="1" name=""/>
        <p:cNvGrpSpPr/>
        <p:nvPr/>
      </p:nvGrpSpPr>
      <p:grpSpPr>
        <a:xfrm>
          <a:off x="0" y="0"/>
          <a:ext cx="0" cy="0"/>
          <a:chOff x="0" y="0"/>
          <a:chExt cx="0" cy="0"/>
        </a:xfrm>
      </p:grpSpPr>
      <p:sp>
        <p:nvSpPr>
          <p:cNvPr id="2" name="Title 1"/>
          <p:cNvSpPr>
            <a:spLocks noGrp="1"/>
          </p:cNvSpPr>
          <p:nvPr>
            <p:ph type="title"/>
          </p:nvPr>
        </p:nvSpPr>
        <p:spPr>
          <a:xfrm>
            <a:off x="1143000" y="152400"/>
            <a:ext cx="7010400" cy="533400"/>
          </a:xfrm>
        </p:spPr>
        <p:txBody>
          <a:bodyPr/>
          <a:lstStyle/>
          <a:p>
            <a:r>
              <a:rPr lang="en-US" dirty="0" smtClean="0"/>
              <a:t>Click to edit Master title style</a:t>
            </a:r>
            <a:endParaRPr lang="en-US" dirty="0"/>
          </a:p>
        </p:txBody>
      </p:sp>
      <p:sp>
        <p:nvSpPr>
          <p:cNvPr id="3" name="Text Placeholder 2"/>
          <p:cNvSpPr>
            <a:spLocks noGrp="1"/>
          </p:cNvSpPr>
          <p:nvPr>
            <p:ph type="body" sz="half" idx="1"/>
          </p:nvPr>
        </p:nvSpPr>
        <p:spPr>
          <a:xfrm>
            <a:off x="381000" y="990600"/>
            <a:ext cx="8458200" cy="5410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1055"/>
          <p:cNvSpPr>
            <a:spLocks noGrp="1" noChangeArrowheads="1"/>
          </p:cNvSpPr>
          <p:nvPr>
            <p:ph type="sldNum" sz="quarter" idx="10"/>
          </p:nvPr>
        </p:nvSpPr>
        <p:spPr/>
        <p:txBody>
          <a:bodyPr/>
          <a:lstStyle>
            <a:lvl1pPr>
              <a:defRPr/>
            </a:lvl1pPr>
          </a:lstStyle>
          <a:p>
            <a:fld id="{F8E768F4-42D8-A440-8A87-4057B7E84BAC}" type="slidenum">
              <a:rPr lang="en-US" altLang="en-US"/>
              <a:pPr/>
              <a:t>‹#›</a:t>
            </a:fld>
            <a:endParaRPr lang="en-US" altLang="en-US"/>
          </a:p>
        </p:txBody>
      </p:sp>
    </p:spTree>
    <p:extLst>
      <p:ext uri="{BB962C8B-B14F-4D97-AF65-F5344CB8AC3E}">
        <p14:creationId xmlns:p14="http://schemas.microsoft.com/office/powerpoint/2010/main" val="12438281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General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152400"/>
            <a:ext cx="7696200" cy="533400"/>
          </a:xfrm>
        </p:spPr>
        <p:txBody>
          <a:bodyPr/>
          <a:lstStyle>
            <a:lvl1pPr algn="r">
              <a:defRPr/>
            </a:lvl1pPr>
          </a:lstStyle>
          <a:p>
            <a:r>
              <a:rPr lang="en-US" smtClean="0"/>
              <a:t>Click to edit Master title style</a:t>
            </a:r>
            <a:endParaRPr lang="en-US" dirty="0"/>
          </a:p>
        </p:txBody>
      </p:sp>
      <p:sp>
        <p:nvSpPr>
          <p:cNvPr id="6" name="Content Placeholder 5"/>
          <p:cNvSpPr>
            <a:spLocks noGrp="1"/>
          </p:cNvSpPr>
          <p:nvPr>
            <p:ph sz="quarter" idx="13"/>
          </p:nvPr>
        </p:nvSpPr>
        <p:spPr>
          <a:xfrm>
            <a:off x="914400" y="1600200"/>
            <a:ext cx="7315200" cy="4572000"/>
          </a:xfrm>
        </p:spPr>
        <p:txBody>
          <a:bodyPr/>
          <a:lstStyle>
            <a:lvl1pPr>
              <a:defRPr sz="3200"/>
            </a:lvl1pPr>
            <a:lvl3pPr>
              <a:defRPr sz="2400"/>
            </a:lvl3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1055"/>
          <p:cNvSpPr>
            <a:spLocks noGrp="1" noChangeArrowheads="1"/>
          </p:cNvSpPr>
          <p:nvPr>
            <p:ph type="sldNum" sz="quarter" idx="14"/>
          </p:nvPr>
        </p:nvSpPr>
        <p:spPr/>
        <p:txBody>
          <a:bodyPr/>
          <a:lstStyle>
            <a:lvl1pPr>
              <a:defRPr/>
            </a:lvl1pPr>
          </a:lstStyle>
          <a:p>
            <a:fld id="{7B42A467-1505-0F4A-A19A-8437AC7070EC}" type="slidenum">
              <a:rPr lang="en-US" altLang="en-US"/>
              <a:pPr/>
              <a:t>‹#›</a:t>
            </a:fld>
            <a:endParaRPr lang="en-US" altLang="en-US"/>
          </a:p>
        </p:txBody>
      </p:sp>
    </p:spTree>
    <p:extLst>
      <p:ext uri="{BB962C8B-B14F-4D97-AF65-F5344CB8AC3E}">
        <p14:creationId xmlns:p14="http://schemas.microsoft.com/office/powerpoint/2010/main" val="1413392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54"/>
          <p:cNvSpPr>
            <a:spLocks noGrp="1" noChangeArrowheads="1"/>
          </p:cNvSpPr>
          <p:nvPr>
            <p:ph type="ftr" sz="quarter" idx="10"/>
          </p:nvPr>
        </p:nvSpPr>
        <p:spPr>
          <a:ln/>
        </p:spPr>
        <p:txBody>
          <a:bodyPr/>
          <a:lstStyle>
            <a:lvl1pPr>
              <a:defRPr/>
            </a:lvl1pPr>
          </a:lstStyle>
          <a:p>
            <a:pPr>
              <a:defRPr/>
            </a:pPr>
            <a:r>
              <a:rPr lang="en-US" smtClean="0"/>
              <a:t>HDF5 Overview @ UC Berkeley</a:t>
            </a:r>
            <a:endParaRPr lang="en-US" dirty="0"/>
          </a:p>
        </p:txBody>
      </p:sp>
      <p:sp>
        <p:nvSpPr>
          <p:cNvPr id="5" name="Rectangle 1055"/>
          <p:cNvSpPr>
            <a:spLocks noGrp="1" noChangeArrowheads="1"/>
          </p:cNvSpPr>
          <p:nvPr>
            <p:ph type="sldNum" sz="quarter" idx="11"/>
          </p:nvPr>
        </p:nvSpPr>
        <p:spPr>
          <a:ln/>
        </p:spPr>
        <p:txBody>
          <a:bodyPr/>
          <a:lstStyle>
            <a:lvl1pPr>
              <a:defRPr/>
            </a:lvl1pPr>
          </a:lstStyle>
          <a:p>
            <a:fld id="{E4F06B06-699F-E646-827F-046DC0033A13}" type="slidenum">
              <a:rPr lang="en-US" altLang="en-US"/>
              <a:pPr/>
              <a:t>‹#›</a:t>
            </a:fld>
            <a:endParaRPr lang="en-US" altLang="en-US"/>
          </a:p>
        </p:txBody>
      </p:sp>
    </p:spTree>
    <p:extLst>
      <p:ext uri="{BB962C8B-B14F-4D97-AF65-F5344CB8AC3E}">
        <p14:creationId xmlns:p14="http://schemas.microsoft.com/office/powerpoint/2010/main" val="165929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054"/>
          <p:cNvSpPr>
            <a:spLocks noGrp="1" noChangeArrowheads="1"/>
          </p:cNvSpPr>
          <p:nvPr>
            <p:ph type="ftr" sz="quarter" idx="10"/>
          </p:nvPr>
        </p:nvSpPr>
        <p:spPr>
          <a:ln/>
        </p:spPr>
        <p:txBody>
          <a:bodyPr/>
          <a:lstStyle>
            <a:lvl1pPr>
              <a:defRPr/>
            </a:lvl1pPr>
          </a:lstStyle>
          <a:p>
            <a:pPr>
              <a:defRPr/>
            </a:pPr>
            <a:r>
              <a:rPr lang="en-US" smtClean="0"/>
              <a:t>HDF5 Overview @ UC Berkeley</a:t>
            </a:r>
            <a:endParaRPr lang="en-US" dirty="0"/>
          </a:p>
        </p:txBody>
      </p:sp>
      <p:sp>
        <p:nvSpPr>
          <p:cNvPr id="5" name="Rectangle 1055"/>
          <p:cNvSpPr>
            <a:spLocks noGrp="1" noChangeArrowheads="1"/>
          </p:cNvSpPr>
          <p:nvPr>
            <p:ph type="sldNum" sz="quarter" idx="11"/>
          </p:nvPr>
        </p:nvSpPr>
        <p:spPr>
          <a:ln/>
        </p:spPr>
        <p:txBody>
          <a:bodyPr/>
          <a:lstStyle>
            <a:lvl1pPr>
              <a:defRPr/>
            </a:lvl1pPr>
          </a:lstStyle>
          <a:p>
            <a:fld id="{94DBBBDA-5B9C-E548-9BDF-0FD1456C1624}" type="slidenum">
              <a:rPr lang="en-US" altLang="en-US"/>
              <a:pPr/>
              <a:t>‹#›</a:t>
            </a:fld>
            <a:endParaRPr lang="en-US" altLang="en-US"/>
          </a:p>
        </p:txBody>
      </p:sp>
    </p:spTree>
    <p:extLst>
      <p:ext uri="{BB962C8B-B14F-4D97-AF65-F5344CB8AC3E}">
        <p14:creationId xmlns:p14="http://schemas.microsoft.com/office/powerpoint/2010/main" val="4986427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990600"/>
            <a:ext cx="4152900" cy="5486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990600"/>
            <a:ext cx="4152900" cy="5486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054"/>
          <p:cNvSpPr>
            <a:spLocks noGrp="1" noChangeArrowheads="1"/>
          </p:cNvSpPr>
          <p:nvPr>
            <p:ph type="ftr" sz="quarter" idx="10"/>
          </p:nvPr>
        </p:nvSpPr>
        <p:spPr>
          <a:ln/>
        </p:spPr>
        <p:txBody>
          <a:bodyPr/>
          <a:lstStyle>
            <a:lvl1pPr>
              <a:defRPr/>
            </a:lvl1pPr>
          </a:lstStyle>
          <a:p>
            <a:pPr>
              <a:defRPr/>
            </a:pPr>
            <a:r>
              <a:rPr lang="en-US" smtClean="0"/>
              <a:t>HDF5 Overview @ UC Berkeley</a:t>
            </a:r>
            <a:endParaRPr lang="en-US" dirty="0"/>
          </a:p>
        </p:txBody>
      </p:sp>
      <p:sp>
        <p:nvSpPr>
          <p:cNvPr id="6" name="Rectangle 1055"/>
          <p:cNvSpPr>
            <a:spLocks noGrp="1" noChangeArrowheads="1"/>
          </p:cNvSpPr>
          <p:nvPr>
            <p:ph type="sldNum" sz="quarter" idx="11"/>
          </p:nvPr>
        </p:nvSpPr>
        <p:spPr>
          <a:ln/>
        </p:spPr>
        <p:txBody>
          <a:bodyPr/>
          <a:lstStyle>
            <a:lvl1pPr>
              <a:defRPr/>
            </a:lvl1pPr>
          </a:lstStyle>
          <a:p>
            <a:fld id="{23AA70F5-E077-5A40-951F-7AEA3A962D20}" type="slidenum">
              <a:rPr lang="en-US" altLang="en-US"/>
              <a:pPr/>
              <a:t>‹#›</a:t>
            </a:fld>
            <a:endParaRPr lang="en-US" altLang="en-US"/>
          </a:p>
        </p:txBody>
      </p:sp>
    </p:spTree>
    <p:extLst>
      <p:ext uri="{BB962C8B-B14F-4D97-AF65-F5344CB8AC3E}">
        <p14:creationId xmlns:p14="http://schemas.microsoft.com/office/powerpoint/2010/main" val="1207071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054"/>
          <p:cNvSpPr>
            <a:spLocks noGrp="1" noChangeArrowheads="1"/>
          </p:cNvSpPr>
          <p:nvPr>
            <p:ph type="ftr" sz="quarter" idx="10"/>
          </p:nvPr>
        </p:nvSpPr>
        <p:spPr>
          <a:ln/>
        </p:spPr>
        <p:txBody>
          <a:bodyPr/>
          <a:lstStyle>
            <a:lvl1pPr>
              <a:defRPr/>
            </a:lvl1pPr>
          </a:lstStyle>
          <a:p>
            <a:pPr>
              <a:defRPr/>
            </a:pPr>
            <a:r>
              <a:rPr lang="en-US" smtClean="0"/>
              <a:t>HDF5 Overview @ UC Berkeley</a:t>
            </a:r>
            <a:endParaRPr lang="en-US" dirty="0"/>
          </a:p>
        </p:txBody>
      </p:sp>
      <p:sp>
        <p:nvSpPr>
          <p:cNvPr id="8" name="Rectangle 1055"/>
          <p:cNvSpPr>
            <a:spLocks noGrp="1" noChangeArrowheads="1"/>
          </p:cNvSpPr>
          <p:nvPr>
            <p:ph type="sldNum" sz="quarter" idx="11"/>
          </p:nvPr>
        </p:nvSpPr>
        <p:spPr>
          <a:ln/>
        </p:spPr>
        <p:txBody>
          <a:bodyPr/>
          <a:lstStyle>
            <a:lvl1pPr>
              <a:defRPr/>
            </a:lvl1pPr>
          </a:lstStyle>
          <a:p>
            <a:fld id="{27D60E72-80F0-A64B-90E4-330A278CF18D}" type="slidenum">
              <a:rPr lang="en-US" altLang="en-US"/>
              <a:pPr/>
              <a:t>‹#›</a:t>
            </a:fld>
            <a:endParaRPr lang="en-US" altLang="en-US"/>
          </a:p>
        </p:txBody>
      </p:sp>
    </p:spTree>
    <p:extLst>
      <p:ext uri="{BB962C8B-B14F-4D97-AF65-F5344CB8AC3E}">
        <p14:creationId xmlns:p14="http://schemas.microsoft.com/office/powerpoint/2010/main" val="2123095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054"/>
          <p:cNvSpPr>
            <a:spLocks noGrp="1" noChangeArrowheads="1"/>
          </p:cNvSpPr>
          <p:nvPr>
            <p:ph type="ftr" sz="quarter" idx="10"/>
          </p:nvPr>
        </p:nvSpPr>
        <p:spPr>
          <a:ln/>
        </p:spPr>
        <p:txBody>
          <a:bodyPr/>
          <a:lstStyle>
            <a:lvl1pPr>
              <a:defRPr/>
            </a:lvl1pPr>
          </a:lstStyle>
          <a:p>
            <a:pPr>
              <a:defRPr/>
            </a:pPr>
            <a:r>
              <a:rPr lang="en-US" smtClean="0"/>
              <a:t>HDF5 Overview @ UC Berkeley</a:t>
            </a:r>
            <a:endParaRPr lang="en-US" dirty="0"/>
          </a:p>
        </p:txBody>
      </p:sp>
      <p:sp>
        <p:nvSpPr>
          <p:cNvPr id="4" name="Rectangle 1055"/>
          <p:cNvSpPr>
            <a:spLocks noGrp="1" noChangeArrowheads="1"/>
          </p:cNvSpPr>
          <p:nvPr>
            <p:ph type="sldNum" sz="quarter" idx="11"/>
          </p:nvPr>
        </p:nvSpPr>
        <p:spPr>
          <a:ln/>
        </p:spPr>
        <p:txBody>
          <a:bodyPr/>
          <a:lstStyle>
            <a:lvl1pPr>
              <a:defRPr/>
            </a:lvl1pPr>
          </a:lstStyle>
          <a:p>
            <a:fld id="{DC33B290-F78E-7F44-BDFF-3F9703D44CBA}" type="slidenum">
              <a:rPr lang="en-US" altLang="en-US"/>
              <a:pPr/>
              <a:t>‹#›</a:t>
            </a:fld>
            <a:endParaRPr lang="en-US" altLang="en-US"/>
          </a:p>
        </p:txBody>
      </p:sp>
    </p:spTree>
    <p:extLst>
      <p:ext uri="{BB962C8B-B14F-4D97-AF65-F5344CB8AC3E}">
        <p14:creationId xmlns:p14="http://schemas.microsoft.com/office/powerpoint/2010/main" val="275369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54"/>
          <p:cNvSpPr>
            <a:spLocks noGrp="1" noChangeArrowheads="1"/>
          </p:cNvSpPr>
          <p:nvPr>
            <p:ph type="ftr" sz="quarter" idx="10"/>
          </p:nvPr>
        </p:nvSpPr>
        <p:spPr>
          <a:ln/>
        </p:spPr>
        <p:txBody>
          <a:bodyPr/>
          <a:lstStyle>
            <a:lvl1pPr>
              <a:defRPr/>
            </a:lvl1pPr>
          </a:lstStyle>
          <a:p>
            <a:pPr>
              <a:defRPr/>
            </a:pPr>
            <a:r>
              <a:rPr lang="en-US" smtClean="0"/>
              <a:t>HDF5 Overview @ UC Berkeley</a:t>
            </a:r>
            <a:endParaRPr lang="en-US" dirty="0"/>
          </a:p>
        </p:txBody>
      </p:sp>
      <p:sp>
        <p:nvSpPr>
          <p:cNvPr id="3" name="Rectangle 1055"/>
          <p:cNvSpPr>
            <a:spLocks noGrp="1" noChangeArrowheads="1"/>
          </p:cNvSpPr>
          <p:nvPr>
            <p:ph type="sldNum" sz="quarter" idx="11"/>
          </p:nvPr>
        </p:nvSpPr>
        <p:spPr>
          <a:ln/>
        </p:spPr>
        <p:txBody>
          <a:bodyPr/>
          <a:lstStyle>
            <a:lvl1pPr>
              <a:defRPr/>
            </a:lvl1pPr>
          </a:lstStyle>
          <a:p>
            <a:fld id="{3A7164E6-B293-884F-91B8-FFC810F28CA0}" type="slidenum">
              <a:rPr lang="en-US" altLang="en-US"/>
              <a:pPr/>
              <a:t>‹#›</a:t>
            </a:fld>
            <a:endParaRPr lang="en-US" altLang="en-US"/>
          </a:p>
        </p:txBody>
      </p:sp>
    </p:spTree>
    <p:extLst>
      <p:ext uri="{BB962C8B-B14F-4D97-AF65-F5344CB8AC3E}">
        <p14:creationId xmlns:p14="http://schemas.microsoft.com/office/powerpoint/2010/main" val="311960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54"/>
          <p:cNvSpPr>
            <a:spLocks noGrp="1" noChangeArrowheads="1"/>
          </p:cNvSpPr>
          <p:nvPr>
            <p:ph type="ftr" sz="quarter" idx="10"/>
          </p:nvPr>
        </p:nvSpPr>
        <p:spPr>
          <a:ln/>
        </p:spPr>
        <p:txBody>
          <a:bodyPr/>
          <a:lstStyle>
            <a:lvl1pPr>
              <a:defRPr/>
            </a:lvl1pPr>
          </a:lstStyle>
          <a:p>
            <a:pPr>
              <a:defRPr/>
            </a:pPr>
            <a:r>
              <a:rPr lang="en-US" smtClean="0"/>
              <a:t>HDF5 Overview @ UC Berkeley</a:t>
            </a:r>
            <a:endParaRPr lang="en-US" dirty="0"/>
          </a:p>
        </p:txBody>
      </p:sp>
      <p:sp>
        <p:nvSpPr>
          <p:cNvPr id="6" name="Rectangle 1055"/>
          <p:cNvSpPr>
            <a:spLocks noGrp="1" noChangeArrowheads="1"/>
          </p:cNvSpPr>
          <p:nvPr>
            <p:ph type="sldNum" sz="quarter" idx="11"/>
          </p:nvPr>
        </p:nvSpPr>
        <p:spPr>
          <a:ln/>
        </p:spPr>
        <p:txBody>
          <a:bodyPr/>
          <a:lstStyle>
            <a:lvl1pPr>
              <a:defRPr/>
            </a:lvl1pPr>
          </a:lstStyle>
          <a:p>
            <a:fld id="{C584A1D3-3906-FF44-BFB6-A771BE57A3A3}" type="slidenum">
              <a:rPr lang="en-US" altLang="en-US"/>
              <a:pPr/>
              <a:t>‹#›</a:t>
            </a:fld>
            <a:endParaRPr lang="en-US" altLang="en-US"/>
          </a:p>
        </p:txBody>
      </p:sp>
    </p:spTree>
    <p:extLst>
      <p:ext uri="{BB962C8B-B14F-4D97-AF65-F5344CB8AC3E}">
        <p14:creationId xmlns:p14="http://schemas.microsoft.com/office/powerpoint/2010/main" val="1119179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54"/>
          <p:cNvSpPr>
            <a:spLocks noGrp="1" noChangeArrowheads="1"/>
          </p:cNvSpPr>
          <p:nvPr>
            <p:ph type="ftr" sz="quarter" idx="10"/>
          </p:nvPr>
        </p:nvSpPr>
        <p:spPr>
          <a:ln/>
        </p:spPr>
        <p:txBody>
          <a:bodyPr/>
          <a:lstStyle>
            <a:lvl1pPr>
              <a:defRPr/>
            </a:lvl1pPr>
          </a:lstStyle>
          <a:p>
            <a:pPr>
              <a:defRPr/>
            </a:pPr>
            <a:r>
              <a:rPr lang="en-US" smtClean="0"/>
              <a:t>HDF5 Overview @ UC Berkeley</a:t>
            </a:r>
            <a:endParaRPr lang="en-US" dirty="0"/>
          </a:p>
        </p:txBody>
      </p:sp>
      <p:sp>
        <p:nvSpPr>
          <p:cNvPr id="6" name="Rectangle 1055"/>
          <p:cNvSpPr>
            <a:spLocks noGrp="1" noChangeArrowheads="1"/>
          </p:cNvSpPr>
          <p:nvPr>
            <p:ph type="sldNum" sz="quarter" idx="11"/>
          </p:nvPr>
        </p:nvSpPr>
        <p:spPr>
          <a:ln/>
        </p:spPr>
        <p:txBody>
          <a:bodyPr/>
          <a:lstStyle>
            <a:lvl1pPr>
              <a:defRPr/>
            </a:lvl1pPr>
          </a:lstStyle>
          <a:p>
            <a:fld id="{86709CE4-47D3-3846-A632-0698B49FC738}" type="slidenum">
              <a:rPr lang="en-US" altLang="en-US"/>
              <a:pPr/>
              <a:t>‹#›</a:t>
            </a:fld>
            <a:endParaRPr lang="en-US" altLang="en-US"/>
          </a:p>
        </p:txBody>
      </p:sp>
    </p:spTree>
    <p:extLst>
      <p:ext uri="{BB962C8B-B14F-4D97-AF65-F5344CB8AC3E}">
        <p14:creationId xmlns:p14="http://schemas.microsoft.com/office/powerpoint/2010/main" val="24795389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6" Type="http://schemas.openxmlformats.org/officeDocument/2006/relationships/image" Target="../media/image1.jpeg"/><Relationship Id="rId17" Type="http://schemas.openxmlformats.org/officeDocument/2006/relationships/image" Target="../media/image2.jpeg"/><Relationship Id="rId18"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9" descr="99.jp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1027"/>
          <p:cNvSpPr>
            <a:spLocks noGrp="1" noChangeArrowheads="1"/>
          </p:cNvSpPr>
          <p:nvPr>
            <p:ph type="body" idx="1"/>
          </p:nvPr>
        </p:nvSpPr>
        <p:spPr bwMode="auto">
          <a:xfrm>
            <a:off x="381000" y="990600"/>
            <a:ext cx="84582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8" name="Picture 1050" descr="hdf 0line"/>
          <p:cNvPicPr>
            <a:picLocks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0" y="762000"/>
            <a:ext cx="914400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1026"/>
          <p:cNvSpPr>
            <a:spLocks noGrp="1" noChangeArrowheads="1"/>
          </p:cNvSpPr>
          <p:nvPr>
            <p:ph type="title"/>
          </p:nvPr>
        </p:nvSpPr>
        <p:spPr bwMode="auto">
          <a:xfrm>
            <a:off x="1143000" y="152400"/>
            <a:ext cx="7010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36894" name="Rectangle 1054"/>
          <p:cNvSpPr>
            <a:spLocks noGrp="1" noChangeArrowheads="1"/>
          </p:cNvSpPr>
          <p:nvPr>
            <p:ph type="ftr" sz="quarter" idx="3"/>
          </p:nvPr>
        </p:nvSpPr>
        <p:spPr bwMode="auto">
          <a:xfrm>
            <a:off x="2286000" y="6629400"/>
            <a:ext cx="3962400" cy="2286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b="0">
                <a:solidFill>
                  <a:schemeClr val="bg1"/>
                </a:solidFill>
                <a:latin typeface="Arial"/>
                <a:ea typeface="+mn-ea"/>
                <a:cs typeface="Arial"/>
              </a:defRPr>
            </a:lvl1pPr>
          </a:lstStyle>
          <a:p>
            <a:pPr>
              <a:defRPr/>
            </a:pPr>
            <a:r>
              <a:rPr lang="en-US" smtClean="0"/>
              <a:t>HDF5 Overview @ UC Berkeley</a:t>
            </a:r>
            <a:endParaRPr lang="en-US" dirty="0"/>
          </a:p>
        </p:txBody>
      </p:sp>
      <p:sp>
        <p:nvSpPr>
          <p:cNvPr id="36895" name="Rectangle 1055"/>
          <p:cNvSpPr>
            <a:spLocks noGrp="1" noChangeArrowheads="1"/>
          </p:cNvSpPr>
          <p:nvPr>
            <p:ph type="sldNum" sz="quarter" idx="4"/>
          </p:nvPr>
        </p:nvSpPr>
        <p:spPr bwMode="auto">
          <a:xfrm>
            <a:off x="6400800" y="6629400"/>
            <a:ext cx="762000" cy="2286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chemeClr val="bg1"/>
                </a:solidFill>
                <a:latin typeface="Arial" charset="0"/>
              </a:defRPr>
            </a:lvl1pPr>
          </a:lstStyle>
          <a:p>
            <a:fld id="{08E497A8-0D66-EA4F-BDF9-71988723F085}" type="slidenum">
              <a:rPr lang="en-US" altLang="en-US"/>
              <a:pPr/>
              <a:t>‹#›</a:t>
            </a:fld>
            <a:endParaRPr lang="en-US" altLang="en-US"/>
          </a:p>
        </p:txBody>
      </p:sp>
      <p:sp>
        <p:nvSpPr>
          <p:cNvPr id="11" name="Rectangle 1053"/>
          <p:cNvSpPr txBox="1">
            <a:spLocks noChangeArrowheads="1"/>
          </p:cNvSpPr>
          <p:nvPr/>
        </p:nvSpPr>
        <p:spPr bwMode="auto">
          <a:xfrm>
            <a:off x="7239000" y="6629400"/>
            <a:ext cx="1905000" cy="228600"/>
          </a:xfrm>
          <a:prstGeom prst="rect">
            <a:avLst/>
          </a:prstGeom>
          <a:noFill/>
          <a:ln w="9525">
            <a:noFill/>
            <a:miter lim="800000"/>
            <a:headEnd/>
            <a:tailEnd/>
          </a:ln>
          <a:effectLst/>
        </p:spPr>
        <p:txBody>
          <a:bodyPr anchor="b"/>
          <a:lstStyle>
            <a:lvl1pPr>
              <a:defRPr sz="1200" b="0">
                <a:solidFill>
                  <a:schemeClr val="bg1"/>
                </a:solidFill>
                <a:latin typeface="Arial" pitchFamily="34" charset="0"/>
                <a:cs typeface="Arial" pitchFamily="34" charset="0"/>
              </a:defRPr>
            </a:lvl1pPr>
          </a:lstStyle>
          <a:p>
            <a:pPr>
              <a:defRPr/>
            </a:pPr>
            <a:r>
              <a:rPr lang="en-US" dirty="0" err="1" smtClean="0">
                <a:latin typeface="Arial"/>
                <a:ea typeface="Calibri"/>
                <a:cs typeface="Arial"/>
              </a:rPr>
              <a:t>www.hdfgroup.org</a:t>
            </a:r>
            <a:r>
              <a:rPr lang="en-US" dirty="0" smtClean="0">
                <a:latin typeface="Arial"/>
                <a:ea typeface="Calibri"/>
                <a:cs typeface="Arial"/>
              </a:rPr>
              <a:t>/HDF5</a:t>
            </a:r>
            <a:endParaRPr lang="en-US" dirty="0" smtClean="0">
              <a:latin typeface="Arial"/>
              <a:ea typeface="Calibri"/>
              <a:cs typeface="Arial"/>
            </a:endParaRPr>
          </a:p>
        </p:txBody>
      </p:sp>
      <p:pic>
        <p:nvPicPr>
          <p:cNvPr id="1033" name="Picture 1056"/>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04813" y="152400"/>
            <a:ext cx="966787"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37" r:id="rId1"/>
    <p:sldLayoutId id="2147484026" r:id="rId2"/>
    <p:sldLayoutId id="2147484027" r:id="rId3"/>
    <p:sldLayoutId id="2147484028" r:id="rId4"/>
    <p:sldLayoutId id="2147484029" r:id="rId5"/>
    <p:sldLayoutId id="2147484030" r:id="rId6"/>
    <p:sldLayoutId id="2147484031" r:id="rId7"/>
    <p:sldLayoutId id="2147484032" r:id="rId8"/>
    <p:sldLayoutId id="2147484033" r:id="rId9"/>
    <p:sldLayoutId id="2147484034" r:id="rId10"/>
    <p:sldLayoutId id="2147484035" r:id="rId11"/>
    <p:sldLayoutId id="2147484036" r:id="rId12"/>
    <p:sldLayoutId id="2147484038" r:id="rId13"/>
    <p:sldLayoutId id="2147484039" r:id="rId14"/>
  </p:sldLayoutIdLst>
  <p:timing>
    <p:tnLst>
      <p:par>
        <p:cTn id="1" dur="indefinite" restart="never" nodeType="tmRoot"/>
      </p:par>
    </p:tnLst>
  </p:timing>
  <p:hf hdr="0"/>
  <p:txStyles>
    <p:titleStyle>
      <a:lvl1pPr algn="ctr" rtl="0" eaLnBrk="0" fontAlgn="base" hangingPunct="0">
        <a:spcBef>
          <a:spcPct val="0"/>
        </a:spcBef>
        <a:spcAft>
          <a:spcPct val="0"/>
        </a:spcAft>
        <a:defRPr sz="3200">
          <a:solidFill>
            <a:srgbClr val="000000"/>
          </a:solidFill>
          <a:latin typeface="Arial"/>
          <a:ea typeface="ＭＳ Ｐゴシック" charset="0"/>
          <a:cs typeface="Arial"/>
        </a:defRPr>
      </a:lvl1pPr>
      <a:lvl2pPr algn="ctr" rtl="0" eaLnBrk="0" fontAlgn="base" hangingPunct="0">
        <a:spcBef>
          <a:spcPct val="0"/>
        </a:spcBef>
        <a:spcAft>
          <a:spcPct val="0"/>
        </a:spcAft>
        <a:defRPr sz="3200">
          <a:solidFill>
            <a:srgbClr val="000000"/>
          </a:solidFill>
          <a:latin typeface="Arial" charset="0"/>
          <a:ea typeface="ＭＳ Ｐゴシック" charset="0"/>
          <a:cs typeface="Calibri" charset="0"/>
        </a:defRPr>
      </a:lvl2pPr>
      <a:lvl3pPr algn="ctr" rtl="0" eaLnBrk="0" fontAlgn="base" hangingPunct="0">
        <a:spcBef>
          <a:spcPct val="0"/>
        </a:spcBef>
        <a:spcAft>
          <a:spcPct val="0"/>
        </a:spcAft>
        <a:defRPr sz="3200">
          <a:solidFill>
            <a:srgbClr val="000000"/>
          </a:solidFill>
          <a:latin typeface="Arial" charset="0"/>
          <a:ea typeface="ＭＳ Ｐゴシック" charset="0"/>
          <a:cs typeface="Calibri" charset="0"/>
        </a:defRPr>
      </a:lvl3pPr>
      <a:lvl4pPr algn="ctr" rtl="0" eaLnBrk="0" fontAlgn="base" hangingPunct="0">
        <a:spcBef>
          <a:spcPct val="0"/>
        </a:spcBef>
        <a:spcAft>
          <a:spcPct val="0"/>
        </a:spcAft>
        <a:defRPr sz="3200">
          <a:solidFill>
            <a:srgbClr val="000000"/>
          </a:solidFill>
          <a:latin typeface="Arial" charset="0"/>
          <a:ea typeface="ＭＳ Ｐゴシック" charset="0"/>
          <a:cs typeface="Calibri" charset="0"/>
        </a:defRPr>
      </a:lvl4pPr>
      <a:lvl5pPr algn="ctr" rtl="0" eaLnBrk="0" fontAlgn="base" hangingPunct="0">
        <a:spcBef>
          <a:spcPct val="0"/>
        </a:spcBef>
        <a:spcAft>
          <a:spcPct val="0"/>
        </a:spcAft>
        <a:defRPr sz="3200">
          <a:solidFill>
            <a:srgbClr val="000000"/>
          </a:solidFill>
          <a:latin typeface="Arial" charset="0"/>
          <a:ea typeface="ＭＳ Ｐゴシック" charset="0"/>
          <a:cs typeface="Calibri" charset="0"/>
        </a:defRPr>
      </a:lvl5pPr>
      <a:lvl6pPr marL="457200" algn="ctr" rtl="0" eaLnBrk="1" fontAlgn="base" hangingPunct="1">
        <a:spcBef>
          <a:spcPct val="0"/>
        </a:spcBef>
        <a:spcAft>
          <a:spcPct val="0"/>
        </a:spcAft>
        <a:defRPr sz="3600">
          <a:solidFill>
            <a:srgbClr val="000000"/>
          </a:solidFill>
          <a:latin typeface="Garamond" pitchFamily="18" charset="0"/>
        </a:defRPr>
      </a:lvl6pPr>
      <a:lvl7pPr marL="914400" algn="ctr" rtl="0" eaLnBrk="1" fontAlgn="base" hangingPunct="1">
        <a:spcBef>
          <a:spcPct val="0"/>
        </a:spcBef>
        <a:spcAft>
          <a:spcPct val="0"/>
        </a:spcAft>
        <a:defRPr sz="3600">
          <a:solidFill>
            <a:srgbClr val="000000"/>
          </a:solidFill>
          <a:latin typeface="Garamond" pitchFamily="18" charset="0"/>
        </a:defRPr>
      </a:lvl7pPr>
      <a:lvl8pPr marL="1371600" algn="ctr" rtl="0" eaLnBrk="1" fontAlgn="base" hangingPunct="1">
        <a:spcBef>
          <a:spcPct val="0"/>
        </a:spcBef>
        <a:spcAft>
          <a:spcPct val="0"/>
        </a:spcAft>
        <a:defRPr sz="3600">
          <a:solidFill>
            <a:srgbClr val="000000"/>
          </a:solidFill>
          <a:latin typeface="Garamond" pitchFamily="18" charset="0"/>
        </a:defRPr>
      </a:lvl8pPr>
      <a:lvl9pPr marL="1828800" algn="ctr" rtl="0" eaLnBrk="1" fontAlgn="base" hangingPunct="1">
        <a:spcBef>
          <a:spcPct val="0"/>
        </a:spcBef>
        <a:spcAft>
          <a:spcPct val="0"/>
        </a:spcAft>
        <a:defRPr sz="3600">
          <a:solidFill>
            <a:srgbClr val="000000"/>
          </a:solidFill>
          <a:latin typeface="Garamond" pitchFamily="18" charset="0"/>
        </a:defRPr>
      </a:lvl9pPr>
    </p:titleStyle>
    <p:bodyStyle>
      <a:lvl1pPr marL="342900" indent="-342900" algn="l" rtl="0" eaLnBrk="0" fontAlgn="base" hangingPunct="0">
        <a:spcBef>
          <a:spcPct val="20000"/>
        </a:spcBef>
        <a:spcAft>
          <a:spcPct val="0"/>
        </a:spcAft>
        <a:buClr>
          <a:schemeClr val="tx1"/>
        </a:buClr>
        <a:buChar char="•"/>
        <a:defRPr sz="3000">
          <a:solidFill>
            <a:srgbClr val="000000"/>
          </a:solidFill>
          <a:latin typeface="Arial"/>
          <a:ea typeface="ＭＳ Ｐゴシック" charset="0"/>
          <a:cs typeface="Arial"/>
        </a:defRPr>
      </a:lvl1pPr>
      <a:lvl2pPr marL="742950" indent="-285750" algn="l" rtl="0" eaLnBrk="0" fontAlgn="base" hangingPunct="0">
        <a:spcBef>
          <a:spcPct val="20000"/>
        </a:spcBef>
        <a:spcAft>
          <a:spcPct val="0"/>
        </a:spcAft>
        <a:buClr>
          <a:schemeClr val="tx1"/>
        </a:buClr>
        <a:buChar char="•"/>
        <a:defRPr sz="2800">
          <a:solidFill>
            <a:srgbClr val="000000"/>
          </a:solidFill>
          <a:latin typeface="Arial"/>
          <a:ea typeface="Calibri"/>
          <a:cs typeface="Arial"/>
        </a:defRPr>
      </a:lvl2pPr>
      <a:lvl3pPr marL="1143000" indent="-228600" algn="l" rtl="0" eaLnBrk="0" fontAlgn="base" hangingPunct="0">
        <a:spcBef>
          <a:spcPct val="20000"/>
        </a:spcBef>
        <a:spcAft>
          <a:spcPct val="0"/>
        </a:spcAft>
        <a:buClr>
          <a:schemeClr val="tx1"/>
        </a:buClr>
        <a:buChar char="•"/>
        <a:defRPr sz="2600">
          <a:solidFill>
            <a:srgbClr val="000000"/>
          </a:solidFill>
          <a:latin typeface="Arial"/>
          <a:ea typeface="Calibri"/>
          <a:cs typeface="Arial"/>
        </a:defRPr>
      </a:lvl3pPr>
      <a:lvl4pPr marL="1600200" indent="-228600" algn="l" rtl="0" eaLnBrk="0" fontAlgn="base" hangingPunct="0">
        <a:spcBef>
          <a:spcPct val="20000"/>
        </a:spcBef>
        <a:spcAft>
          <a:spcPct val="0"/>
        </a:spcAft>
        <a:buClr>
          <a:schemeClr val="tx1"/>
        </a:buClr>
        <a:buChar char="•"/>
        <a:defRPr sz="2000">
          <a:solidFill>
            <a:srgbClr val="000000"/>
          </a:solidFill>
          <a:latin typeface="Arial"/>
          <a:ea typeface="Calibri"/>
          <a:cs typeface="Arial"/>
        </a:defRPr>
      </a:lvl4pPr>
      <a:lvl5pPr marL="2057400" indent="-228600" algn="l" rtl="0" eaLnBrk="0" fontAlgn="base" hangingPunct="0">
        <a:spcBef>
          <a:spcPct val="20000"/>
        </a:spcBef>
        <a:spcAft>
          <a:spcPct val="0"/>
        </a:spcAft>
        <a:buClr>
          <a:schemeClr val="tx1"/>
        </a:buClr>
        <a:buChar char="•"/>
        <a:defRPr sz="2000">
          <a:solidFill>
            <a:srgbClr val="000000"/>
          </a:solidFill>
          <a:latin typeface="Arial"/>
          <a:ea typeface="Calibri"/>
          <a:cs typeface="Arial"/>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6.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wmf"/><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5.wmf"/><Relationship Id="rId5" Type="http://schemas.openxmlformats.org/officeDocument/2006/relationships/image" Target="../media/image18.png"/><Relationship Id="rId6" Type="http://schemas.openxmlformats.org/officeDocument/2006/relationships/image" Target="../media/image19.png"/><Relationship Id="rId7" Type="http://schemas.openxmlformats.org/officeDocument/2006/relationships/image" Target="../media/image20.png"/><Relationship Id="rId8" Type="http://schemas.openxmlformats.org/officeDocument/2006/relationships/image" Target="../media/image12.png"/><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hdfgroup.org/HDF5/"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www.hdfgroup.org/hdf-java-html/hdfview/" TargetMode="External"/><Relationship Id="rId4" Type="http://schemas.openxmlformats.org/officeDocument/2006/relationships/hyperlink" Target="https://support.hdfgroup.org/HDF5/examples/" TargetMode="External"/><Relationship Id="rId1" Type="http://schemas.openxmlformats.org/officeDocument/2006/relationships/slideLayout" Target="../slideLayouts/slideLayout6.xml"/><Relationship Id="rId2" Type="http://schemas.openxmlformats.org/officeDocument/2006/relationships/notesSlide" Target="../notesSlides/notesSlide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1.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5.wm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4.xml"/><Relationship Id="rId3" Type="http://schemas.openxmlformats.org/officeDocument/2006/relationships/hyperlink" Target="http://www.hdfgroup.org/HDF5/doc/H5.format.html"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15.wmf"/><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ChangeArrowheads="1"/>
          </p:cNvSpPr>
          <p:nvPr>
            <p:ph type="ctrTitle"/>
          </p:nvPr>
        </p:nvSpPr>
        <p:spPr/>
        <p:txBody>
          <a:bodyPr/>
          <a:lstStyle/>
          <a:p>
            <a:pPr eaLnBrk="1" hangingPunct="1"/>
            <a:r>
              <a:rPr lang="en-US" altLang="en-US" sz="5400">
                <a:latin typeface="Arial" charset="0"/>
                <a:ea typeface="ＭＳ Ｐゴシック" charset="-128"/>
              </a:rPr>
              <a:t>Introduction to HDF5</a:t>
            </a:r>
          </a:p>
        </p:txBody>
      </p:sp>
      <p:sp>
        <p:nvSpPr>
          <p:cNvPr id="18434" name="Subtitle 8"/>
          <p:cNvSpPr>
            <a:spLocks noGrp="1"/>
          </p:cNvSpPr>
          <p:nvPr>
            <p:ph type="subTitle" idx="1"/>
          </p:nvPr>
        </p:nvSpPr>
        <p:spPr/>
        <p:txBody>
          <a:bodyPr/>
          <a:lstStyle/>
          <a:p>
            <a:r>
              <a:rPr lang="en-US" altLang="en-US" i="1" dirty="0" smtClean="0">
                <a:latin typeface="Arial" charset="0"/>
                <a:ea typeface="ＭＳ Ｐゴシック" charset="-128"/>
              </a:rPr>
              <a:t>Quincey Koziol</a:t>
            </a:r>
            <a:endParaRPr lang="en-US" altLang="en-US" i="1" dirty="0">
              <a:latin typeface="Arial" charset="0"/>
              <a:ea typeface="ＭＳ Ｐゴシック" charset="-128"/>
            </a:endParaRPr>
          </a:p>
          <a:p>
            <a:r>
              <a:rPr lang="en-US" altLang="en-US" dirty="0" smtClean="0">
                <a:latin typeface="Arial" charset="0"/>
                <a:ea typeface="ＭＳ Ｐゴシック" charset="-128"/>
              </a:rPr>
              <a:t>Principal Data Architect</a:t>
            </a:r>
            <a:endParaRPr lang="en-US" altLang="en-US" dirty="0">
              <a:latin typeface="Arial" charset="0"/>
              <a:ea typeface="ＭＳ Ｐゴシック" charset="-128"/>
            </a:endParaRPr>
          </a:p>
          <a:p>
            <a:r>
              <a:rPr lang="en-US" altLang="en-US" dirty="0" smtClean="0">
                <a:latin typeface="Arial" charset="0"/>
                <a:ea typeface="ＭＳ Ｐゴシック" charset="-128"/>
              </a:rPr>
              <a:t>NERSC </a:t>
            </a:r>
            <a:r>
              <a:rPr lang="mr-IN" altLang="en-US" dirty="0" smtClean="0">
                <a:latin typeface="Arial" charset="0"/>
                <a:ea typeface="ＭＳ Ｐゴシック" charset="-128"/>
              </a:rPr>
              <a:t>–</a:t>
            </a:r>
            <a:r>
              <a:rPr lang="en-US" altLang="en-US" dirty="0" smtClean="0">
                <a:latin typeface="Arial" charset="0"/>
                <a:ea typeface="ＭＳ Ｐゴシック" charset="-128"/>
              </a:rPr>
              <a:t> LBNL</a:t>
            </a:r>
          </a:p>
          <a:p>
            <a:r>
              <a:rPr lang="en-US" altLang="en-US" dirty="0" err="1" smtClean="0">
                <a:latin typeface="Arial" charset="0"/>
                <a:ea typeface="ＭＳ Ｐゴシック" charset="-128"/>
              </a:rPr>
              <a:t>koziol@lbl.gov</a:t>
            </a:r>
            <a:endParaRPr lang="en-US" altLang="en-US" dirty="0">
              <a:latin typeface="Arial" charset="0"/>
              <a:ea typeface="ＭＳ Ｐゴシック" charset="-128"/>
            </a:endParaRPr>
          </a:p>
        </p:txBody>
      </p:sp>
      <p:sp>
        <p:nvSpPr>
          <p:cNvPr id="18435" name="Rectangle 2064"/>
          <p:cNvSpPr>
            <a:spLocks noGrp="1" noChangeArrowheads="1"/>
          </p:cNvSpPr>
          <p:nvPr>
            <p:ph type="dt" sz="quarter" idx="4294967295"/>
          </p:nvPr>
        </p:nvSpPr>
        <p:spPr bwMode="auto">
          <a:xfrm>
            <a:off x="304800" y="6625342"/>
            <a:ext cx="1371600" cy="228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z="1200" smtClean="0">
                <a:solidFill>
                  <a:schemeClr val="bg1"/>
                </a:solidFill>
                <a:latin typeface="Arial" charset="0"/>
              </a:rPr>
              <a:t>April 26, 2017</a:t>
            </a:r>
            <a:endParaRPr lang="en-US" altLang="en-US" sz="1200">
              <a:solidFill>
                <a:schemeClr val="bg1"/>
              </a:solidFill>
              <a:latin typeface="Arial" charset="0"/>
            </a:endParaRPr>
          </a:p>
        </p:txBody>
      </p:sp>
      <p:sp>
        <p:nvSpPr>
          <p:cNvPr id="18437" name="Rectangle 2066"/>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1458BEC0-89D9-9E44-BFBD-9A6D54B28DB5}" type="slidenum">
              <a:rPr lang="en-US" altLang="en-US" sz="1200">
                <a:solidFill>
                  <a:schemeClr val="bg1"/>
                </a:solidFill>
                <a:latin typeface="Arial" charset="0"/>
              </a:rPr>
              <a:pPr eaLnBrk="1" hangingPunct="1"/>
              <a:t>1</a:t>
            </a:fld>
            <a:endParaRPr lang="en-US" altLang="en-US" sz="1200">
              <a:solidFill>
                <a:schemeClr val="bg1"/>
              </a:solidFill>
              <a:latin typeface="Arial" charset="0"/>
            </a:endParaRPr>
          </a:p>
        </p:txBody>
      </p:sp>
      <p:sp>
        <p:nvSpPr>
          <p:cNvPr id="3" name="Footer Placeholder 2"/>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r>
              <a:rPr lang="en-US" altLang="en-US">
                <a:latin typeface="Arial" charset="0"/>
                <a:ea typeface="ＭＳ Ｐゴシック" charset="-128"/>
              </a:rPr>
              <a:t>HDF5 Data Model</a:t>
            </a:r>
          </a:p>
        </p:txBody>
      </p:sp>
      <p:sp>
        <p:nvSpPr>
          <p:cNvPr id="34818" name="Rectangle 2064"/>
          <p:cNvSpPr>
            <a:spLocks noGrp="1" noChangeArrowheads="1"/>
          </p:cNvSpPr>
          <p:nvPr>
            <p:ph type="dt" sz="quarter" idx="4294967295"/>
          </p:nvPr>
        </p:nvSpPr>
        <p:spPr bwMode="auto">
          <a:xfrm>
            <a:off x="304800" y="6629400"/>
            <a:ext cx="1981200" cy="228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z="1200" smtClean="0">
                <a:solidFill>
                  <a:schemeClr val="bg1"/>
                </a:solidFill>
                <a:latin typeface="Arial" charset="0"/>
              </a:rPr>
              <a:t>April 26, 2017</a:t>
            </a:r>
            <a:endParaRPr lang="en-US" altLang="en-US" sz="1200">
              <a:solidFill>
                <a:schemeClr val="bg1"/>
              </a:solidFill>
              <a:latin typeface="Arial" charset="0"/>
            </a:endParaRPr>
          </a:p>
        </p:txBody>
      </p:sp>
      <p:sp>
        <p:nvSpPr>
          <p:cNvPr id="34820"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7F6C2F4E-38B5-3547-BA2C-4085E14308CF}" type="slidenum">
              <a:rPr lang="en-US" altLang="en-US" sz="1200">
                <a:solidFill>
                  <a:schemeClr val="bg1"/>
                </a:solidFill>
                <a:latin typeface="Arial" charset="0"/>
              </a:rPr>
              <a:pPr eaLnBrk="1" hangingPunct="1"/>
              <a:t>10</a:t>
            </a:fld>
            <a:endParaRPr lang="en-US" altLang="en-US" sz="1200">
              <a:solidFill>
                <a:schemeClr val="bg1"/>
              </a:solidFill>
              <a:latin typeface="Arial" charset="0"/>
            </a:endParaRPr>
          </a:p>
        </p:txBody>
      </p:sp>
      <p:sp>
        <p:nvSpPr>
          <p:cNvPr id="7" name="TextBox 6"/>
          <p:cNvSpPr txBox="1"/>
          <p:nvPr/>
        </p:nvSpPr>
        <p:spPr>
          <a:xfrm>
            <a:off x="4267200" y="3733800"/>
            <a:ext cx="712788" cy="461963"/>
          </a:xfrm>
          <a:prstGeom prst="rect">
            <a:avLst/>
          </a:prstGeom>
          <a:noFill/>
        </p:spPr>
        <p:txBody>
          <a:bodyPr wrap="none">
            <a:spAutoFit/>
          </a:bodyPr>
          <a:lstStyle/>
          <a:p>
            <a:pPr>
              <a:defRPr/>
            </a:pPr>
            <a:r>
              <a:rPr lang="en-US" dirty="0">
                <a:solidFill>
                  <a:schemeClr val="accent1">
                    <a:lumMod val="75000"/>
                  </a:schemeClr>
                </a:solidFill>
                <a:latin typeface="Comic Sans MS" pitchFamily="66" charset="0"/>
                <a:ea typeface="Calibri"/>
                <a:cs typeface="Calibri"/>
              </a:rPr>
              <a:t>File</a:t>
            </a:r>
          </a:p>
        </p:txBody>
      </p:sp>
      <p:sp>
        <p:nvSpPr>
          <p:cNvPr id="8" name="TextBox 7"/>
          <p:cNvSpPr txBox="1"/>
          <p:nvPr/>
        </p:nvSpPr>
        <p:spPr>
          <a:xfrm>
            <a:off x="1600200" y="1295400"/>
            <a:ext cx="1358900" cy="461963"/>
          </a:xfrm>
          <a:prstGeom prst="rect">
            <a:avLst/>
          </a:prstGeom>
          <a:noFill/>
        </p:spPr>
        <p:txBody>
          <a:bodyPr wrap="none">
            <a:spAutoFit/>
          </a:bodyPr>
          <a:lstStyle/>
          <a:p>
            <a:pPr>
              <a:defRPr/>
            </a:pPr>
            <a:r>
              <a:rPr lang="en-US" b="1" u="sng" dirty="0">
                <a:solidFill>
                  <a:schemeClr val="accent1">
                    <a:lumMod val="75000"/>
                  </a:schemeClr>
                </a:solidFill>
                <a:latin typeface="Comic Sans MS" pitchFamily="66" charset="0"/>
                <a:ea typeface="Calibri"/>
                <a:cs typeface="Calibri"/>
              </a:rPr>
              <a:t>Dataset</a:t>
            </a:r>
          </a:p>
        </p:txBody>
      </p:sp>
      <p:pic>
        <p:nvPicPr>
          <p:cNvPr id="9" name="Picture 5" descr="C:\Users\Administrator\AppData\Local\Microsoft\Windows\Temporary Internet Files\Content.IE5\DWAJU5RV\MC900057376[1].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1524000"/>
            <a:ext cx="3319463" cy="201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5943600" y="1371600"/>
            <a:ext cx="769938" cy="461963"/>
          </a:xfrm>
          <a:prstGeom prst="rect">
            <a:avLst/>
          </a:prstGeom>
          <a:noFill/>
        </p:spPr>
        <p:txBody>
          <a:bodyPr wrap="none">
            <a:spAutoFit/>
          </a:bodyPr>
          <a:lstStyle/>
          <a:p>
            <a:pPr>
              <a:defRPr/>
            </a:pPr>
            <a:r>
              <a:rPr lang="en-US" dirty="0">
                <a:solidFill>
                  <a:schemeClr val="accent1">
                    <a:lumMod val="75000"/>
                  </a:schemeClr>
                </a:solidFill>
                <a:latin typeface="Comic Sans MS" pitchFamily="66" charset="0"/>
                <a:ea typeface="Calibri"/>
                <a:cs typeface="Calibri"/>
              </a:rPr>
              <a:t>Link</a:t>
            </a:r>
          </a:p>
        </p:txBody>
      </p:sp>
      <p:sp>
        <p:nvSpPr>
          <p:cNvPr id="12" name="TextBox 11"/>
          <p:cNvSpPr txBox="1"/>
          <p:nvPr/>
        </p:nvSpPr>
        <p:spPr>
          <a:xfrm>
            <a:off x="914400" y="2057400"/>
            <a:ext cx="1028700" cy="461963"/>
          </a:xfrm>
          <a:prstGeom prst="rect">
            <a:avLst/>
          </a:prstGeom>
          <a:noFill/>
        </p:spPr>
        <p:txBody>
          <a:bodyPr wrap="none">
            <a:spAutoFit/>
          </a:bodyPr>
          <a:lstStyle/>
          <a:p>
            <a:pPr>
              <a:defRPr/>
            </a:pPr>
            <a:r>
              <a:rPr lang="en-US" b="1" u="sng" dirty="0">
                <a:solidFill>
                  <a:schemeClr val="accent1">
                    <a:lumMod val="75000"/>
                  </a:schemeClr>
                </a:solidFill>
                <a:latin typeface="Comic Sans MS" pitchFamily="66" charset="0"/>
                <a:ea typeface="Calibri"/>
                <a:cs typeface="Calibri"/>
              </a:rPr>
              <a:t>Group</a:t>
            </a:r>
          </a:p>
        </p:txBody>
      </p:sp>
      <p:sp>
        <p:nvSpPr>
          <p:cNvPr id="13" name="TextBox 12"/>
          <p:cNvSpPr txBox="1"/>
          <p:nvPr/>
        </p:nvSpPr>
        <p:spPr>
          <a:xfrm>
            <a:off x="1600200" y="2895600"/>
            <a:ext cx="1587500" cy="461963"/>
          </a:xfrm>
          <a:prstGeom prst="rect">
            <a:avLst/>
          </a:prstGeom>
          <a:noFill/>
        </p:spPr>
        <p:txBody>
          <a:bodyPr wrap="none">
            <a:spAutoFit/>
          </a:bodyPr>
          <a:lstStyle/>
          <a:p>
            <a:pPr>
              <a:defRPr/>
            </a:pPr>
            <a:r>
              <a:rPr lang="en-US" b="1" u="sng" dirty="0">
                <a:solidFill>
                  <a:schemeClr val="accent1">
                    <a:lumMod val="75000"/>
                  </a:schemeClr>
                </a:solidFill>
                <a:latin typeface="Comic Sans MS" pitchFamily="66" charset="0"/>
                <a:ea typeface="Calibri"/>
                <a:cs typeface="Calibri"/>
              </a:rPr>
              <a:t>Attribute</a:t>
            </a:r>
          </a:p>
        </p:txBody>
      </p:sp>
      <p:sp>
        <p:nvSpPr>
          <p:cNvPr id="14" name="TextBox 13"/>
          <p:cNvSpPr txBox="1"/>
          <p:nvPr/>
        </p:nvSpPr>
        <p:spPr>
          <a:xfrm>
            <a:off x="6019800" y="3048000"/>
            <a:ext cx="1663700" cy="461963"/>
          </a:xfrm>
          <a:prstGeom prst="rect">
            <a:avLst/>
          </a:prstGeom>
          <a:noFill/>
        </p:spPr>
        <p:txBody>
          <a:bodyPr wrap="none">
            <a:spAutoFit/>
          </a:bodyPr>
          <a:lstStyle/>
          <a:p>
            <a:pPr>
              <a:defRPr/>
            </a:pPr>
            <a:r>
              <a:rPr lang="en-US" dirty="0">
                <a:solidFill>
                  <a:schemeClr val="accent1">
                    <a:lumMod val="75000"/>
                  </a:schemeClr>
                </a:solidFill>
                <a:latin typeface="Comic Sans MS" pitchFamily="66" charset="0"/>
                <a:ea typeface="Calibri"/>
                <a:cs typeface="Calibri"/>
              </a:rPr>
              <a:t>Dataspace</a:t>
            </a:r>
          </a:p>
        </p:txBody>
      </p:sp>
      <p:sp>
        <p:nvSpPr>
          <p:cNvPr id="15" name="TextBox 14"/>
          <p:cNvSpPr txBox="1"/>
          <p:nvPr/>
        </p:nvSpPr>
        <p:spPr>
          <a:xfrm>
            <a:off x="6400800" y="2133600"/>
            <a:ext cx="1503363" cy="461963"/>
          </a:xfrm>
          <a:prstGeom prst="rect">
            <a:avLst/>
          </a:prstGeom>
          <a:noFill/>
        </p:spPr>
        <p:txBody>
          <a:bodyPr wrap="none">
            <a:spAutoFit/>
          </a:bodyPr>
          <a:lstStyle/>
          <a:p>
            <a:pPr>
              <a:defRPr/>
            </a:pPr>
            <a:r>
              <a:rPr lang="en-US" dirty="0">
                <a:solidFill>
                  <a:schemeClr val="accent1">
                    <a:lumMod val="75000"/>
                  </a:schemeClr>
                </a:solidFill>
                <a:latin typeface="Comic Sans MS" pitchFamily="66" charset="0"/>
                <a:ea typeface="Calibri"/>
                <a:cs typeface="Calibri"/>
              </a:rPr>
              <a:t>Datatype</a:t>
            </a:r>
          </a:p>
        </p:txBody>
      </p:sp>
      <p:sp>
        <p:nvSpPr>
          <p:cNvPr id="16" name="TextBox 15"/>
          <p:cNvSpPr txBox="1"/>
          <p:nvPr/>
        </p:nvSpPr>
        <p:spPr>
          <a:xfrm>
            <a:off x="3919538" y="2093913"/>
            <a:ext cx="1555750" cy="954087"/>
          </a:xfrm>
          <a:prstGeom prst="rect">
            <a:avLst/>
          </a:prstGeom>
          <a:noFill/>
        </p:spPr>
        <p:txBody>
          <a:bodyPr wrap="none">
            <a:spAutoFit/>
          </a:bodyPr>
          <a:lstStyle/>
          <a:p>
            <a:pPr algn="ctr">
              <a:defRPr/>
            </a:pPr>
            <a:r>
              <a:rPr lang="en-US" sz="2800" b="1" dirty="0">
                <a:solidFill>
                  <a:schemeClr val="accent1">
                    <a:lumMod val="75000"/>
                  </a:schemeClr>
                </a:solidFill>
                <a:latin typeface="Comic Sans MS" pitchFamily="66" charset="0"/>
                <a:ea typeface="Calibri"/>
                <a:cs typeface="Calibri"/>
              </a:rPr>
              <a:t>HDF5 </a:t>
            </a:r>
            <a:br>
              <a:rPr lang="en-US" sz="2800" b="1" dirty="0">
                <a:solidFill>
                  <a:schemeClr val="accent1">
                    <a:lumMod val="75000"/>
                  </a:schemeClr>
                </a:solidFill>
                <a:latin typeface="Comic Sans MS" pitchFamily="66" charset="0"/>
                <a:ea typeface="Calibri"/>
                <a:cs typeface="Calibri"/>
              </a:rPr>
            </a:br>
            <a:r>
              <a:rPr lang="en-US" sz="2800" b="1" dirty="0">
                <a:solidFill>
                  <a:schemeClr val="accent1">
                    <a:lumMod val="75000"/>
                  </a:schemeClr>
                </a:solidFill>
                <a:latin typeface="Comic Sans MS" pitchFamily="66" charset="0"/>
                <a:ea typeface="Calibri"/>
                <a:cs typeface="Calibri"/>
              </a:rPr>
              <a:t>Objects</a:t>
            </a:r>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2"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1+#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7" presetClass="exit" presetSubtype="8" fill="hold" nodeType="clickEffect">
                                  <p:stCondLst>
                                    <p:cond delay="0"/>
                                  </p:stCondLst>
                                  <p:childTnLst>
                                    <p:anim calcmode="lin" valueType="num">
                                      <p:cBhvr additive="base">
                                        <p:cTn id="28" dur="1000"/>
                                        <p:tgtEl>
                                          <p:spTgt spid="9"/>
                                        </p:tgtEl>
                                        <p:attrNameLst>
                                          <p:attrName>ppt_x</p:attrName>
                                        </p:attrNameLst>
                                      </p:cBhvr>
                                      <p:tavLst>
                                        <p:tav tm="0">
                                          <p:val>
                                            <p:strVal val="ppt_x"/>
                                          </p:val>
                                        </p:tav>
                                        <p:tav tm="100000">
                                          <p:val>
                                            <p:strVal val="0-ppt_w/2"/>
                                          </p:val>
                                        </p:tav>
                                      </p:tavLst>
                                    </p:anim>
                                    <p:anim calcmode="lin" valueType="num">
                                      <p:cBhvr additive="base">
                                        <p:cTn id="29" dur="1000"/>
                                        <p:tgtEl>
                                          <p:spTgt spid="9"/>
                                        </p:tgtEl>
                                        <p:attrNameLst>
                                          <p:attrName>ppt_y</p:attrName>
                                        </p:attrNameLst>
                                      </p:cBhvr>
                                      <p:tavLst>
                                        <p:tav tm="0">
                                          <p:val>
                                            <p:strVal val="ppt_y"/>
                                          </p:val>
                                        </p:tav>
                                        <p:tav tm="100000">
                                          <p:val>
                                            <p:strVal val="ppt_y"/>
                                          </p:val>
                                        </p:tav>
                                      </p:tavLst>
                                    </p:anim>
                                    <p:set>
                                      <p:cBhvr>
                                        <p:cTn id="30" dur="1" fill="hold">
                                          <p:stCondLst>
                                            <p:cond delay="999"/>
                                          </p:stCondLst>
                                        </p:cTn>
                                        <p:tgtEl>
                                          <p:spTgt spid="9"/>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0" presetClass="entr" presetSubtype="0" fill="hold" grpId="1"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1" grpId="0"/>
      <p:bldP spid="12" grpId="0"/>
      <p:bldP spid="13" grpId="0"/>
      <p:bldP spid="14" grpId="0"/>
      <p:bldP spid="15" grpId="0"/>
      <p:bldP spid="16" grpId="0"/>
      <p:bldP spid="16"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p:txBody>
          <a:bodyPr/>
          <a:lstStyle/>
          <a:p>
            <a:r>
              <a:rPr lang="en-US" altLang="en-US">
                <a:latin typeface="Arial" charset="0"/>
                <a:ea typeface="ＭＳ Ｐゴシック" charset="-128"/>
              </a:rPr>
              <a:t>HDF5 Dataset</a:t>
            </a:r>
          </a:p>
        </p:txBody>
      </p:sp>
      <p:sp>
        <p:nvSpPr>
          <p:cNvPr id="36866" name="Slide Number Placeholder 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3CE6E86C-AFF3-3741-8A7B-0AEF44BB6054}" type="slidenum">
              <a:rPr lang="en-US" altLang="en-US" sz="1200">
                <a:solidFill>
                  <a:schemeClr val="bg1"/>
                </a:solidFill>
                <a:latin typeface="Arial" charset="0"/>
              </a:rPr>
              <a:pPr eaLnBrk="1" hangingPunct="1"/>
              <a:t>11</a:t>
            </a:fld>
            <a:endParaRPr lang="en-US" altLang="en-US" sz="1200">
              <a:solidFill>
                <a:schemeClr val="bg1"/>
              </a:solidFill>
              <a:latin typeface="Arial" charset="0"/>
            </a:endParaRPr>
          </a:p>
        </p:txBody>
      </p:sp>
      <p:sp>
        <p:nvSpPr>
          <p:cNvPr id="7" name="Rectangle 6"/>
          <p:cNvSpPr>
            <a:spLocks noChangeArrowheads="1"/>
          </p:cNvSpPr>
          <p:nvPr/>
        </p:nvSpPr>
        <p:spPr bwMode="auto">
          <a:xfrm>
            <a:off x="381000" y="5170488"/>
            <a:ext cx="8534400" cy="110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ts val="600"/>
              </a:spcBef>
              <a:buFont typeface="Arial" charset="0"/>
              <a:buChar char="•"/>
            </a:pPr>
            <a:r>
              <a:rPr lang="en-US" altLang="en-US" sz="2000">
                <a:latin typeface="Calibri" charset="0"/>
              </a:rPr>
              <a:t> </a:t>
            </a:r>
            <a:r>
              <a:rPr lang="en-US" altLang="en-US" sz="2000">
                <a:latin typeface="Arial" charset="0"/>
              </a:rPr>
              <a:t>HDF5 datasets </a:t>
            </a:r>
            <a:r>
              <a:rPr lang="en-US" altLang="en-US" sz="2000" b="1">
                <a:latin typeface="Arial" charset="0"/>
              </a:rPr>
              <a:t>organize and contain </a:t>
            </a:r>
            <a:r>
              <a:rPr lang="en-US" altLang="ja-JP" sz="2000">
                <a:latin typeface="Arial" charset="0"/>
              </a:rPr>
              <a:t>data elements.</a:t>
            </a:r>
          </a:p>
          <a:p>
            <a:pPr lvl="1" eaLnBrk="1" hangingPunct="1">
              <a:spcBef>
                <a:spcPts val="600"/>
              </a:spcBef>
              <a:buFont typeface="Arial" charset="0"/>
              <a:buChar char="•"/>
            </a:pPr>
            <a:r>
              <a:rPr lang="en-US" altLang="en-US" sz="1800">
                <a:latin typeface="Calibri" charset="0"/>
              </a:rPr>
              <a:t> HDF5 datatype describes individual data elements.</a:t>
            </a:r>
          </a:p>
          <a:p>
            <a:pPr lvl="1" eaLnBrk="1" hangingPunct="1">
              <a:spcBef>
                <a:spcPts val="600"/>
              </a:spcBef>
              <a:buFont typeface="Arial" charset="0"/>
              <a:buChar char="•"/>
            </a:pPr>
            <a:r>
              <a:rPr lang="en-US" altLang="en-US" sz="1800">
                <a:latin typeface="Calibri" charset="0"/>
              </a:rPr>
              <a:t> HDF5 dataspace describes the logical layout of the data elements.</a:t>
            </a:r>
          </a:p>
        </p:txBody>
      </p:sp>
      <p:sp>
        <p:nvSpPr>
          <p:cNvPr id="36868" name="Rectangle 4"/>
          <p:cNvSpPr>
            <a:spLocks noChangeArrowheads="1"/>
          </p:cNvSpPr>
          <p:nvPr/>
        </p:nvSpPr>
        <p:spPr bwMode="auto">
          <a:xfrm>
            <a:off x="4572000" y="990600"/>
            <a:ext cx="3886200" cy="3962400"/>
          </a:xfrm>
          <a:prstGeom prst="rect">
            <a:avLst/>
          </a:prstGeom>
          <a:solidFill>
            <a:srgbClr val="C0C0C0"/>
          </a:solidFill>
          <a:ln w="9525">
            <a:miter lim="800000"/>
            <a:headEnd/>
            <a:tailEnd/>
          </a:ln>
          <a:scene3d>
            <a:camera prst="legacyObliqueTopLeft"/>
            <a:lightRig rig="legacyFlat3" dir="t"/>
          </a:scene3d>
          <a:sp3d extrusionH="201600" contourW="12700" prstMaterial="legacyMatte">
            <a:bevelT w="13500" h="13500" prst="angle"/>
            <a:bevelB w="13500" h="13500" prst="angle"/>
            <a:extrusionClr>
              <a:srgbClr val="C0C0C0"/>
            </a:extrusionClr>
            <a:contourClr>
              <a:srgbClr val="C0C0C0"/>
            </a:contourClr>
          </a:sp3d>
        </p:spPr>
        <p:txBody>
          <a:bodyPr wrap="none" lIns="313869" tIns="156935" rIns="313869" bIns="156935">
            <a:flatTx/>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endParaRPr lang="en-US" altLang="en-US" sz="3200" b="1">
              <a:latin typeface="Calibri" charset="0"/>
            </a:endParaRPr>
          </a:p>
        </p:txBody>
      </p:sp>
      <p:sp>
        <p:nvSpPr>
          <p:cNvPr id="36869" name="Rectangle 5"/>
          <p:cNvSpPr>
            <a:spLocks noChangeArrowheads="1"/>
          </p:cNvSpPr>
          <p:nvPr/>
        </p:nvSpPr>
        <p:spPr bwMode="auto">
          <a:xfrm>
            <a:off x="609600" y="990600"/>
            <a:ext cx="3886200" cy="3962400"/>
          </a:xfrm>
          <a:prstGeom prst="rect">
            <a:avLst/>
          </a:prstGeom>
          <a:solidFill>
            <a:srgbClr val="C0C0C0"/>
          </a:solidFill>
          <a:ln w="9525">
            <a:miter lim="800000"/>
            <a:headEnd/>
            <a:tailEnd/>
          </a:ln>
          <a:scene3d>
            <a:camera prst="legacyObliqueTopLeft"/>
            <a:lightRig rig="legacyFlat3" dir="t"/>
          </a:scene3d>
          <a:sp3d extrusionH="201600" contourW="12700" prstMaterial="legacyMatte">
            <a:bevelT w="13500" h="13500" prst="angle"/>
            <a:bevelB w="13500" h="13500" prst="angle"/>
            <a:extrusionClr>
              <a:srgbClr val="C0C0C0"/>
            </a:extrusionClr>
            <a:contourClr>
              <a:srgbClr val="C0C0C0"/>
            </a:contourClr>
          </a:sp3d>
        </p:spPr>
        <p:txBody>
          <a:bodyPr wrap="none" lIns="313869" tIns="156935" rIns="313869" bIns="156935">
            <a:flatTx/>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endParaRPr lang="en-US" altLang="en-US" sz="2200" b="1">
              <a:latin typeface="Calibri" charset="0"/>
            </a:endParaRPr>
          </a:p>
        </p:txBody>
      </p:sp>
      <p:grpSp>
        <p:nvGrpSpPr>
          <p:cNvPr id="2" name="Group 90"/>
          <p:cNvGrpSpPr>
            <a:grpSpLocks/>
          </p:cNvGrpSpPr>
          <p:nvPr/>
        </p:nvGrpSpPr>
        <p:grpSpPr bwMode="auto">
          <a:xfrm>
            <a:off x="1524000" y="1143000"/>
            <a:ext cx="1905000" cy="685800"/>
            <a:chOff x="1524000" y="2057400"/>
            <a:chExt cx="1905000" cy="685800"/>
          </a:xfrm>
        </p:grpSpPr>
        <p:sp>
          <p:nvSpPr>
            <p:cNvPr id="36884" name="Rectangle 76"/>
            <p:cNvSpPr>
              <a:spLocks noChangeArrowheads="1"/>
            </p:cNvSpPr>
            <p:nvPr/>
          </p:nvSpPr>
          <p:spPr bwMode="auto">
            <a:xfrm>
              <a:off x="1524000" y="2462212"/>
              <a:ext cx="1828800" cy="280988"/>
            </a:xfrm>
            <a:prstGeom prst="rect">
              <a:avLst/>
            </a:prstGeom>
            <a:solidFill>
              <a:srgbClr val="F8F8F8"/>
            </a:solidFill>
            <a:ln w="9525">
              <a:miter lim="800000"/>
              <a:headEnd/>
              <a:tailEnd/>
            </a:ln>
            <a:scene3d>
              <a:camera prst="legacyObliqueTopLeft"/>
              <a:lightRig rig="legacyFlat3" dir="t"/>
            </a:scene3d>
            <a:sp3d extrusionH="201600" contourW="12700" prstMaterial="legacyMatte">
              <a:bevelT w="13500" h="13500" prst="angle"/>
              <a:bevelB w="13500" h="13500" prst="angle"/>
              <a:extrusionClr>
                <a:srgbClr val="F8F8F8"/>
              </a:extrusionClr>
              <a:contourClr>
                <a:srgbClr val="F8F8F8"/>
              </a:contourClr>
            </a:sp3d>
          </p:spPr>
          <p:txBody>
            <a:bodyPr wrap="none" lIns="313869" tIns="156935" rIns="313869" bIns="156935" anchor="ctr">
              <a:flatTx/>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r>
                <a:rPr lang="en-US" altLang="en-US" sz="1600" b="1">
                  <a:latin typeface="Arial" charset="0"/>
                </a:rPr>
                <a:t>Integer: 32-bit, LE  </a:t>
              </a:r>
            </a:p>
          </p:txBody>
        </p:sp>
        <p:sp>
          <p:nvSpPr>
            <p:cNvPr id="25" name="Text Box 77"/>
            <p:cNvSpPr txBox="1">
              <a:spLocks noChangeArrowheads="1"/>
            </p:cNvSpPr>
            <p:nvPr/>
          </p:nvSpPr>
          <p:spPr bwMode="auto">
            <a:xfrm>
              <a:off x="1524000" y="2057400"/>
              <a:ext cx="1905000" cy="311150"/>
            </a:xfrm>
            <a:prstGeom prst="rect">
              <a:avLst/>
            </a:prstGeom>
            <a:noFill/>
            <a:ln w="9525">
              <a:noFill/>
              <a:miter lim="800000"/>
              <a:headEnd/>
              <a:tailEnd/>
            </a:ln>
            <a:effectLst/>
          </p:spPr>
          <p:txBody>
            <a:bodyPr wrap="none" lIns="313869" tIns="156935" rIns="313869" bIns="156935" anchor="ctr"/>
            <a:lstStyle/>
            <a:p>
              <a:pPr algn="ctr" eaLnBrk="0" hangingPunct="0">
                <a:defRPr/>
              </a:pPr>
              <a:r>
                <a:rPr lang="en-US" sz="2000" b="1" dirty="0">
                  <a:latin typeface="Arial"/>
                  <a:ea typeface="Calibri"/>
                  <a:cs typeface="Arial"/>
                </a:rPr>
                <a:t>HDF5</a:t>
              </a:r>
              <a:r>
                <a:rPr lang="en-US" sz="2000" b="1" dirty="0">
                  <a:effectLst>
                    <a:outerShdw blurRad="38100" dist="38100" dir="2700000" algn="tl">
                      <a:srgbClr val="C0C0C0"/>
                    </a:outerShdw>
                  </a:effectLst>
                  <a:latin typeface="Arial"/>
                  <a:ea typeface="Calibri"/>
                  <a:cs typeface="Arial"/>
                </a:rPr>
                <a:t> </a:t>
              </a:r>
              <a:r>
                <a:rPr lang="en-US" sz="2000" b="1" dirty="0">
                  <a:latin typeface="Arial"/>
                  <a:ea typeface="Calibri"/>
                  <a:cs typeface="Arial"/>
                </a:rPr>
                <a:t>Datatype</a:t>
              </a:r>
            </a:p>
          </p:txBody>
        </p:sp>
      </p:grpSp>
      <p:sp>
        <p:nvSpPr>
          <p:cNvPr id="12" name="TextBox 11"/>
          <p:cNvSpPr txBox="1">
            <a:spLocks noChangeArrowheads="1"/>
          </p:cNvSpPr>
          <p:nvPr/>
        </p:nvSpPr>
        <p:spPr bwMode="auto">
          <a:xfrm>
            <a:off x="4876800" y="4267200"/>
            <a:ext cx="33956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z="1800" i="1">
                <a:solidFill>
                  <a:schemeClr val="bg1"/>
                </a:solidFill>
                <a:latin typeface="Arial" charset="0"/>
              </a:rPr>
              <a:t>Multi-dimensional array of </a:t>
            </a:r>
          </a:p>
          <a:p>
            <a:pPr eaLnBrk="1" hangingPunct="1"/>
            <a:r>
              <a:rPr lang="en-US" altLang="en-US" sz="1800" i="1">
                <a:solidFill>
                  <a:schemeClr val="bg1"/>
                </a:solidFill>
                <a:latin typeface="Arial" charset="0"/>
              </a:rPr>
              <a:t>identically typed data elements</a:t>
            </a:r>
          </a:p>
        </p:txBody>
      </p:sp>
      <p:sp>
        <p:nvSpPr>
          <p:cNvPr id="13" name="TextBox 12"/>
          <p:cNvSpPr txBox="1">
            <a:spLocks noChangeArrowheads="1"/>
          </p:cNvSpPr>
          <p:nvPr/>
        </p:nvSpPr>
        <p:spPr bwMode="auto">
          <a:xfrm>
            <a:off x="838200" y="4267200"/>
            <a:ext cx="35210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z="1800" i="1">
                <a:solidFill>
                  <a:schemeClr val="bg1"/>
                </a:solidFill>
                <a:latin typeface="Arial" charset="0"/>
              </a:rPr>
              <a:t>Specifications for single data</a:t>
            </a:r>
            <a:br>
              <a:rPr lang="en-US" altLang="en-US" sz="1800" i="1">
                <a:solidFill>
                  <a:schemeClr val="bg1"/>
                </a:solidFill>
                <a:latin typeface="Arial" charset="0"/>
              </a:rPr>
            </a:br>
            <a:r>
              <a:rPr lang="en-US" altLang="en-US" sz="1800" i="1">
                <a:solidFill>
                  <a:schemeClr val="bg1"/>
                </a:solidFill>
                <a:latin typeface="Arial" charset="0"/>
              </a:rPr>
              <a:t>element and array dimensions</a:t>
            </a:r>
          </a:p>
        </p:txBody>
      </p:sp>
      <p:grpSp>
        <p:nvGrpSpPr>
          <p:cNvPr id="3" name="Group 25"/>
          <p:cNvGrpSpPr>
            <a:grpSpLocks/>
          </p:cNvGrpSpPr>
          <p:nvPr/>
        </p:nvGrpSpPr>
        <p:grpSpPr bwMode="auto">
          <a:xfrm>
            <a:off x="1066800" y="2133600"/>
            <a:ext cx="2743200" cy="1905000"/>
            <a:chOff x="1066800" y="2133600"/>
            <a:chExt cx="2743200" cy="1905000"/>
          </a:xfrm>
        </p:grpSpPr>
        <p:sp>
          <p:nvSpPr>
            <p:cNvPr id="36876" name="Rectangle 62"/>
            <p:cNvSpPr>
              <a:spLocks noChangeArrowheads="1"/>
            </p:cNvSpPr>
            <p:nvPr/>
          </p:nvSpPr>
          <p:spPr bwMode="auto">
            <a:xfrm>
              <a:off x="1066800" y="2590800"/>
              <a:ext cx="2743200" cy="1447800"/>
            </a:xfrm>
            <a:prstGeom prst="rect">
              <a:avLst/>
            </a:prstGeom>
            <a:solidFill>
              <a:schemeClr val="bg1"/>
            </a:solidFill>
            <a:ln w="9525">
              <a:miter lim="800000"/>
              <a:headEnd/>
              <a:tailEnd/>
            </a:ln>
            <a:scene3d>
              <a:camera prst="legacyObliqueTopLeft"/>
              <a:lightRig rig="legacyFlat3" dir="t"/>
            </a:scene3d>
            <a:sp3d extrusionH="201600" contourW="12700" prstMaterial="legacyMatte">
              <a:bevelT w="13500" h="13500" prst="angle"/>
              <a:bevelB w="13500" h="13500" prst="angle"/>
              <a:extrusionClr>
                <a:schemeClr val="bg1"/>
              </a:extrusionClr>
              <a:contourClr>
                <a:schemeClr val="bg1"/>
              </a:contourClr>
            </a:sp3d>
          </p:spPr>
          <p:txBody>
            <a:bodyPr wrap="none" lIns="313869" tIns="0" rIns="313869" bIns="156935">
              <a:flatTx/>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endParaRPr lang="en-US" altLang="en-US" sz="2000" b="1">
                <a:latin typeface="Calibri" charset="0"/>
              </a:endParaRPr>
            </a:p>
          </p:txBody>
        </p:sp>
        <p:sp>
          <p:nvSpPr>
            <p:cNvPr id="18" name="Rectangle 63"/>
            <p:cNvSpPr>
              <a:spLocks noChangeArrowheads="1"/>
            </p:cNvSpPr>
            <p:nvPr/>
          </p:nvSpPr>
          <p:spPr bwMode="auto">
            <a:xfrm>
              <a:off x="1335088" y="2971800"/>
              <a:ext cx="506412" cy="274638"/>
            </a:xfrm>
            <a:prstGeom prst="rect">
              <a:avLst/>
            </a:prstGeom>
            <a:solidFill>
              <a:schemeClr val="tx1">
                <a:lumMod val="50000"/>
                <a:lumOff val="50000"/>
              </a:schemeClr>
            </a:solidFill>
            <a:ln w="9525">
              <a:miter lim="800000"/>
              <a:headEnd/>
              <a:tailEnd/>
            </a:ln>
            <a:scene3d>
              <a:camera prst="legacyObliqueTopLeft"/>
              <a:lightRig rig="legacyFlat3" dir="t"/>
            </a:scene3d>
            <a:sp3d extrusionH="201600" prstMaterial="legacyMatte">
              <a:bevelT w="13500" h="13500" prst="angle"/>
              <a:bevelB w="13500" h="13500" prst="angle"/>
              <a:extrusionClr>
                <a:srgbClr val="F8F8F8"/>
              </a:extrusionClr>
            </a:sp3d>
          </p:spPr>
          <p:txBody>
            <a:bodyPr wrap="none" lIns="313869" tIns="109728" rIns="313869" bIns="156935" anchor="ctr">
              <a:flatTx/>
            </a:bodyPr>
            <a:lstStyle/>
            <a:p>
              <a:pPr algn="r" eaLnBrk="0" hangingPunct="0">
                <a:defRPr/>
              </a:pPr>
              <a:r>
                <a:rPr lang="en-US" sz="1600" b="1" dirty="0">
                  <a:solidFill>
                    <a:srgbClr val="FFFFFF"/>
                  </a:solidFill>
                  <a:latin typeface="Calibri"/>
                  <a:ea typeface="Calibri"/>
                  <a:cs typeface="Calibri"/>
                </a:rPr>
                <a:t>3</a:t>
              </a:r>
              <a:endParaRPr lang="en-US" sz="1600" b="1" dirty="0">
                <a:solidFill>
                  <a:srgbClr val="FFFFFF"/>
                </a:solidFill>
                <a:latin typeface="Arial"/>
                <a:ea typeface="Calibri"/>
                <a:cs typeface="Arial"/>
              </a:endParaRPr>
            </a:p>
          </p:txBody>
        </p:sp>
        <p:sp>
          <p:nvSpPr>
            <p:cNvPr id="19" name="Text Box 64"/>
            <p:cNvSpPr txBox="1">
              <a:spLocks noChangeArrowheads="1"/>
            </p:cNvSpPr>
            <p:nvPr/>
          </p:nvSpPr>
          <p:spPr bwMode="auto">
            <a:xfrm>
              <a:off x="1219200" y="2590800"/>
              <a:ext cx="692150" cy="309563"/>
            </a:xfrm>
            <a:prstGeom prst="rect">
              <a:avLst/>
            </a:prstGeom>
            <a:noFill/>
            <a:ln w="9525">
              <a:noFill/>
              <a:miter lim="800000"/>
              <a:headEnd/>
              <a:tailEnd/>
            </a:ln>
            <a:effectLst/>
          </p:spPr>
          <p:txBody>
            <a:bodyPr wrap="none" lIns="313869" tIns="156935" rIns="313869" bIns="156935"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r>
                <a:rPr lang="en-US" altLang="en-US" sz="1600" b="1">
                  <a:effectLst>
                    <a:outerShdw blurRad="38100" dist="38100" dir="2700000" algn="tl">
                      <a:srgbClr val="C0C0C0"/>
                    </a:outerShdw>
                  </a:effectLst>
                  <a:latin typeface="Arial" charset="0"/>
                </a:rPr>
                <a:t>Rank</a:t>
              </a:r>
            </a:p>
          </p:txBody>
        </p:sp>
        <p:sp>
          <p:nvSpPr>
            <p:cNvPr id="20" name="Rectangle 74"/>
            <p:cNvSpPr>
              <a:spLocks noChangeArrowheads="1"/>
            </p:cNvSpPr>
            <p:nvPr/>
          </p:nvSpPr>
          <p:spPr bwMode="auto">
            <a:xfrm>
              <a:off x="2439988" y="3700463"/>
              <a:ext cx="1065212" cy="274637"/>
            </a:xfrm>
            <a:prstGeom prst="rect">
              <a:avLst/>
            </a:prstGeom>
            <a:solidFill>
              <a:schemeClr val="tx1">
                <a:lumMod val="50000"/>
                <a:lumOff val="50000"/>
              </a:schemeClr>
            </a:solidFill>
            <a:ln w="9525">
              <a:miter lim="800000"/>
              <a:headEnd/>
              <a:tailEnd/>
            </a:ln>
            <a:scene3d>
              <a:camera prst="legacyObliqueTopLeft"/>
              <a:lightRig rig="legacyFlat3" dir="t"/>
            </a:scene3d>
            <a:sp3d extrusionH="201600" prstMaterial="legacyMatte">
              <a:bevelT w="13500" h="13500" prst="angle"/>
              <a:bevelB w="13500" h="13500" prst="angle"/>
              <a:extrusionClr>
                <a:srgbClr val="F8F8F8"/>
              </a:extrusionClr>
            </a:sp3d>
          </p:spPr>
          <p:txBody>
            <a:bodyPr wrap="none" lIns="266236" tIns="133119" rIns="266236" bIns="133119" anchor="ctr">
              <a:flatTx/>
            </a:bodyPr>
            <a:lstStyle/>
            <a:p>
              <a:pPr algn="ctr" eaLnBrk="0" hangingPunct="0">
                <a:defRPr/>
              </a:pPr>
              <a:r>
                <a:rPr lang="en-US" sz="1600" b="1" dirty="0">
                  <a:solidFill>
                    <a:srgbClr val="FFFFFF"/>
                  </a:solidFill>
                  <a:latin typeface="Arial"/>
                  <a:ea typeface="Calibri" charset="0"/>
                  <a:cs typeface="Arial"/>
                </a:rPr>
                <a:t>Dim[2] = 7</a:t>
              </a:r>
            </a:p>
          </p:txBody>
        </p:sp>
        <p:sp>
          <p:nvSpPr>
            <p:cNvPr id="21" name="Text Box 67"/>
            <p:cNvSpPr txBox="1">
              <a:spLocks noChangeArrowheads="1"/>
            </p:cNvSpPr>
            <p:nvPr/>
          </p:nvSpPr>
          <p:spPr bwMode="auto">
            <a:xfrm>
              <a:off x="2327275" y="2590800"/>
              <a:ext cx="1254125" cy="309563"/>
            </a:xfrm>
            <a:prstGeom prst="rect">
              <a:avLst/>
            </a:prstGeom>
            <a:noFill/>
            <a:ln w="9525">
              <a:noFill/>
              <a:miter lim="800000"/>
              <a:headEnd/>
              <a:tailEnd/>
            </a:ln>
            <a:effectLst/>
          </p:spPr>
          <p:txBody>
            <a:bodyPr wrap="none" lIns="313869" tIns="156935" rIns="313869" bIns="156935"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r>
                <a:rPr lang="en-US" altLang="en-US" sz="1600" b="1">
                  <a:effectLst>
                    <a:outerShdw blurRad="38100" dist="38100" dir="2700000" algn="tl">
                      <a:srgbClr val="C0C0C0"/>
                    </a:outerShdw>
                  </a:effectLst>
                  <a:latin typeface="Arial" charset="0"/>
                </a:rPr>
                <a:t>Dimensions</a:t>
              </a:r>
            </a:p>
          </p:txBody>
        </p:sp>
        <p:sp>
          <p:nvSpPr>
            <p:cNvPr id="22" name="Rectangle 66"/>
            <p:cNvSpPr>
              <a:spLocks noChangeArrowheads="1"/>
            </p:cNvSpPr>
            <p:nvPr/>
          </p:nvSpPr>
          <p:spPr bwMode="auto">
            <a:xfrm>
              <a:off x="2438400" y="3001963"/>
              <a:ext cx="1066800" cy="274637"/>
            </a:xfrm>
            <a:prstGeom prst="rect">
              <a:avLst/>
            </a:prstGeom>
            <a:solidFill>
              <a:schemeClr val="tx1">
                <a:lumMod val="50000"/>
                <a:lumOff val="50000"/>
              </a:schemeClr>
            </a:solidFill>
            <a:ln w="9525">
              <a:miter lim="800000"/>
              <a:headEnd/>
              <a:tailEnd/>
            </a:ln>
            <a:scene3d>
              <a:camera prst="legacyObliqueTopLeft"/>
              <a:lightRig rig="legacyFlat3" dir="t"/>
            </a:scene3d>
            <a:sp3d extrusionH="201600" prstMaterial="legacyMatte">
              <a:bevelT w="13500" h="13500" prst="angle"/>
              <a:bevelB w="13500" h="13500" prst="angle"/>
              <a:extrusionClr>
                <a:srgbClr val="F8F8F8"/>
              </a:extrusionClr>
            </a:sp3d>
          </p:spPr>
          <p:txBody>
            <a:bodyPr wrap="none" lIns="266236" tIns="133119" rIns="266236" bIns="133119" anchor="ctr">
              <a:flatTx/>
            </a:bodyPr>
            <a:lstStyle/>
            <a:p>
              <a:pPr algn="ctr" eaLnBrk="0" hangingPunct="0">
                <a:defRPr/>
              </a:pPr>
              <a:r>
                <a:rPr lang="en-US" sz="1600" b="1" dirty="0">
                  <a:solidFill>
                    <a:srgbClr val="FFFFFF"/>
                  </a:solidFill>
                  <a:latin typeface="Arial"/>
                  <a:ea typeface="Calibri" charset="0"/>
                  <a:cs typeface="Arial"/>
                </a:rPr>
                <a:t>Dim[0] = 4</a:t>
              </a:r>
            </a:p>
          </p:txBody>
        </p:sp>
        <p:sp>
          <p:nvSpPr>
            <p:cNvPr id="23" name="Rectangle 65"/>
            <p:cNvSpPr>
              <a:spLocks noChangeArrowheads="1"/>
            </p:cNvSpPr>
            <p:nvPr/>
          </p:nvSpPr>
          <p:spPr bwMode="auto">
            <a:xfrm>
              <a:off x="2438400" y="3352800"/>
              <a:ext cx="1066800" cy="274638"/>
            </a:xfrm>
            <a:prstGeom prst="rect">
              <a:avLst/>
            </a:prstGeom>
            <a:solidFill>
              <a:schemeClr val="tx1">
                <a:lumMod val="50000"/>
                <a:lumOff val="50000"/>
              </a:schemeClr>
            </a:solidFill>
            <a:ln w="9525">
              <a:miter lim="800000"/>
              <a:headEnd/>
              <a:tailEnd/>
            </a:ln>
            <a:scene3d>
              <a:camera prst="legacyObliqueTopLeft"/>
              <a:lightRig rig="legacyFlat3" dir="t"/>
            </a:scene3d>
            <a:sp3d extrusionH="201600" prstMaterial="legacyMatte">
              <a:bevelT w="13500" h="13500" prst="angle"/>
              <a:bevelB w="13500" h="13500" prst="angle"/>
              <a:extrusionClr>
                <a:srgbClr val="F8F8F8"/>
              </a:extrusionClr>
            </a:sp3d>
          </p:spPr>
          <p:txBody>
            <a:bodyPr wrap="none" lIns="266236" tIns="133119" rIns="266236" bIns="133119" anchor="ctr">
              <a:flatTx/>
            </a:bodyPr>
            <a:lstStyle/>
            <a:p>
              <a:pPr algn="ctr" eaLnBrk="0" hangingPunct="0">
                <a:defRPr/>
              </a:pPr>
              <a:r>
                <a:rPr lang="en-US" sz="1600" b="1" dirty="0">
                  <a:solidFill>
                    <a:srgbClr val="FFFFFF"/>
                  </a:solidFill>
                  <a:latin typeface="Arial"/>
                  <a:ea typeface="Calibri" charset="0"/>
                  <a:cs typeface="Arial"/>
                </a:rPr>
                <a:t>Dim[1] = 5</a:t>
              </a:r>
            </a:p>
          </p:txBody>
        </p:sp>
        <p:sp>
          <p:nvSpPr>
            <p:cNvPr id="15" name="Text Box 77"/>
            <p:cNvSpPr txBox="1">
              <a:spLocks noChangeArrowheads="1"/>
            </p:cNvSpPr>
            <p:nvPr/>
          </p:nvSpPr>
          <p:spPr bwMode="auto">
            <a:xfrm>
              <a:off x="1524000" y="2133600"/>
              <a:ext cx="1905000" cy="311150"/>
            </a:xfrm>
            <a:prstGeom prst="rect">
              <a:avLst/>
            </a:prstGeom>
            <a:noFill/>
            <a:ln w="9525">
              <a:noFill/>
              <a:miter lim="800000"/>
              <a:headEnd/>
              <a:tailEnd/>
            </a:ln>
            <a:effectLst/>
          </p:spPr>
          <p:txBody>
            <a:bodyPr wrap="none" lIns="313869" tIns="156935" rIns="313869" bIns="156935" anchor="ctr"/>
            <a:lstStyle/>
            <a:p>
              <a:pPr algn="ctr" eaLnBrk="0" hangingPunct="0">
                <a:defRPr/>
              </a:pPr>
              <a:r>
                <a:rPr lang="en-US" sz="2000" b="1" dirty="0">
                  <a:latin typeface="Arial"/>
                  <a:ea typeface="Calibri"/>
                  <a:cs typeface="Arial"/>
                </a:rPr>
                <a:t>HDF5</a:t>
              </a:r>
              <a:r>
                <a:rPr lang="en-US" sz="2000" b="1" dirty="0">
                  <a:effectLst>
                    <a:outerShdw blurRad="38100" dist="38100" dir="2700000" algn="tl">
                      <a:srgbClr val="C0C0C0"/>
                    </a:outerShdw>
                  </a:effectLst>
                  <a:latin typeface="Arial"/>
                  <a:ea typeface="Calibri"/>
                  <a:cs typeface="Arial"/>
                </a:rPr>
                <a:t> </a:t>
              </a:r>
              <a:r>
                <a:rPr lang="en-US" sz="2000" b="1" dirty="0">
                  <a:latin typeface="Arial"/>
                  <a:ea typeface="Calibri"/>
                  <a:cs typeface="Arial"/>
                </a:rPr>
                <a:t>Dataspace</a:t>
              </a:r>
            </a:p>
          </p:txBody>
        </p:sp>
      </p:grpSp>
      <p:pic>
        <p:nvPicPr>
          <p:cNvPr id="16" name="Picture 15" descr="array.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57738" y="1643063"/>
            <a:ext cx="3395662" cy="224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4"/>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p:txBody>
          <a:bodyPr/>
          <a:lstStyle/>
          <a:p>
            <a:r>
              <a:rPr lang="en-US" altLang="en-US">
                <a:latin typeface="Arial" charset="0"/>
                <a:ea typeface="ＭＳ Ｐゴシック" charset="-128"/>
              </a:rPr>
              <a:t>HDF5 Dataspace</a:t>
            </a:r>
          </a:p>
        </p:txBody>
      </p:sp>
      <p:sp>
        <p:nvSpPr>
          <p:cNvPr id="3" name="Text Placeholder 2"/>
          <p:cNvSpPr>
            <a:spLocks noGrp="1"/>
          </p:cNvSpPr>
          <p:nvPr>
            <p:ph type="body" sz="half" idx="1"/>
          </p:nvPr>
        </p:nvSpPr>
        <p:spPr/>
        <p:txBody>
          <a:bodyPr/>
          <a:lstStyle/>
          <a:p>
            <a:r>
              <a:rPr lang="en-US" altLang="en-US" sz="2400">
                <a:latin typeface="Arial" charset="0"/>
                <a:ea typeface="ＭＳ Ｐゴシック" charset="-128"/>
              </a:rPr>
              <a:t>Describes the logical layout of the elements in an HDF5 dataset </a:t>
            </a:r>
          </a:p>
          <a:p>
            <a:pPr lvl="1"/>
            <a:r>
              <a:rPr lang="en-US" altLang="en-US" sz="2400">
                <a:latin typeface="Arial" charset="0"/>
                <a:ea typeface="Calibri" charset="0"/>
              </a:rPr>
              <a:t>NULL</a:t>
            </a:r>
          </a:p>
          <a:p>
            <a:pPr lvl="2"/>
            <a:r>
              <a:rPr lang="en-US" altLang="en-US" sz="2400">
                <a:latin typeface="Arial" charset="0"/>
                <a:ea typeface="Calibri" charset="0"/>
              </a:rPr>
              <a:t>no elements </a:t>
            </a:r>
          </a:p>
          <a:p>
            <a:pPr lvl="1"/>
            <a:r>
              <a:rPr lang="en-US" altLang="en-US" sz="2400">
                <a:latin typeface="Arial" charset="0"/>
                <a:ea typeface="Calibri" charset="0"/>
              </a:rPr>
              <a:t>Scalar </a:t>
            </a:r>
          </a:p>
          <a:p>
            <a:pPr lvl="2"/>
            <a:r>
              <a:rPr lang="en-US" altLang="en-US" sz="2400">
                <a:latin typeface="Arial" charset="0"/>
                <a:ea typeface="Calibri" charset="0"/>
              </a:rPr>
              <a:t>single element</a:t>
            </a:r>
          </a:p>
          <a:p>
            <a:pPr lvl="1"/>
            <a:r>
              <a:rPr lang="en-US" altLang="en-US" sz="2400">
                <a:latin typeface="Arial" charset="0"/>
                <a:ea typeface="Calibri" charset="0"/>
              </a:rPr>
              <a:t>Simple array (</a:t>
            </a:r>
            <a:r>
              <a:rPr lang="en-US" altLang="en-US" sz="2400" i="1">
                <a:latin typeface="Arial" charset="0"/>
                <a:ea typeface="Calibri" charset="0"/>
              </a:rPr>
              <a:t>most common</a:t>
            </a:r>
            <a:r>
              <a:rPr lang="en-US" altLang="en-US" sz="2400">
                <a:latin typeface="Arial" charset="0"/>
                <a:ea typeface="Calibri" charset="0"/>
              </a:rPr>
              <a:t>)</a:t>
            </a:r>
          </a:p>
          <a:p>
            <a:pPr lvl="2"/>
            <a:r>
              <a:rPr lang="en-US" altLang="en-US" sz="2400">
                <a:latin typeface="Arial" charset="0"/>
                <a:ea typeface="Calibri" charset="0"/>
              </a:rPr>
              <a:t>multiple elements organized in a </a:t>
            </a:r>
            <a:br>
              <a:rPr lang="en-US" altLang="en-US" sz="2400">
                <a:latin typeface="Arial" charset="0"/>
                <a:ea typeface="Calibri" charset="0"/>
              </a:rPr>
            </a:br>
            <a:r>
              <a:rPr lang="en-US" altLang="en-US" sz="2400">
                <a:latin typeface="Arial" charset="0"/>
                <a:ea typeface="Calibri" charset="0"/>
              </a:rPr>
              <a:t>rectangular array</a:t>
            </a:r>
          </a:p>
          <a:p>
            <a:pPr lvl="3"/>
            <a:r>
              <a:rPr lang="en-US" altLang="en-US">
                <a:latin typeface="Arial" charset="0"/>
                <a:ea typeface="Calibri" charset="0"/>
              </a:rPr>
              <a:t>rank = number of dimensions</a:t>
            </a:r>
          </a:p>
          <a:p>
            <a:pPr lvl="3"/>
            <a:r>
              <a:rPr lang="en-US" altLang="en-US">
                <a:latin typeface="Arial" charset="0"/>
                <a:ea typeface="Calibri" charset="0"/>
              </a:rPr>
              <a:t>dimension sizes = number of elements in each dimension</a:t>
            </a:r>
          </a:p>
          <a:p>
            <a:pPr lvl="3"/>
            <a:r>
              <a:rPr lang="en-US" altLang="en-US">
                <a:latin typeface="Arial" charset="0"/>
                <a:ea typeface="Calibri" charset="0"/>
              </a:rPr>
              <a:t>maximum number of elements in each dimension </a:t>
            </a:r>
          </a:p>
          <a:p>
            <a:pPr lvl="4"/>
            <a:r>
              <a:rPr lang="en-US" altLang="en-US">
                <a:latin typeface="Arial" charset="0"/>
                <a:ea typeface="Calibri" charset="0"/>
              </a:rPr>
              <a:t>may be fixed or unlimited</a:t>
            </a:r>
          </a:p>
          <a:p>
            <a:pPr>
              <a:buFontTx/>
              <a:buNone/>
            </a:pPr>
            <a:endParaRPr lang="en-US" altLang="en-US">
              <a:latin typeface="Calibri" charset="0"/>
              <a:ea typeface="ＭＳ Ｐゴシック" charset="-128"/>
            </a:endParaRPr>
          </a:p>
        </p:txBody>
      </p:sp>
      <p:sp>
        <p:nvSpPr>
          <p:cNvPr id="38915" name="Rectangle 2064"/>
          <p:cNvSpPr>
            <a:spLocks noGrp="1" noChangeArrowheads="1"/>
          </p:cNvSpPr>
          <p:nvPr>
            <p:ph type="dt" sz="quarter" idx="4294967295"/>
          </p:nvPr>
        </p:nvSpPr>
        <p:spPr bwMode="auto">
          <a:xfrm>
            <a:off x="304800" y="6629400"/>
            <a:ext cx="1981200" cy="228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z="1200" smtClean="0">
                <a:solidFill>
                  <a:schemeClr val="bg1"/>
                </a:solidFill>
                <a:latin typeface="Arial" charset="0"/>
              </a:rPr>
              <a:t>April 26, 2017</a:t>
            </a:r>
            <a:endParaRPr lang="en-US" altLang="en-US" sz="1200">
              <a:solidFill>
                <a:schemeClr val="bg1"/>
              </a:solidFill>
              <a:latin typeface="Arial" charset="0"/>
            </a:endParaRPr>
          </a:p>
        </p:txBody>
      </p:sp>
      <p:sp>
        <p:nvSpPr>
          <p:cNvPr id="38916"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AEFB45F0-5BFD-644C-8024-573B1EB93112}" type="slidenum">
              <a:rPr lang="en-US" altLang="en-US" sz="1200">
                <a:solidFill>
                  <a:schemeClr val="bg1"/>
                </a:solidFill>
                <a:latin typeface="Arial" charset="0"/>
              </a:rPr>
              <a:pPr eaLnBrk="1" hangingPunct="1"/>
              <a:t>12</a:t>
            </a:fld>
            <a:endParaRPr lang="en-US" altLang="en-US" sz="1200">
              <a:solidFill>
                <a:schemeClr val="bg1"/>
              </a:solidFill>
              <a:latin typeface="Arial" charset="0"/>
            </a:endParaRPr>
          </a:p>
        </p:txBody>
      </p:sp>
      <p:sp>
        <p:nvSpPr>
          <p:cNvPr id="38917" name="Rectangle 2065"/>
          <p:cNvSpPr txBox="1">
            <a:spLocks noChangeArrowheads="1"/>
          </p:cNvSpPr>
          <p:nvPr/>
        </p:nvSpPr>
        <p:spPr bwMode="auto">
          <a:xfrm>
            <a:off x="2286000" y="6629400"/>
            <a:ext cx="39624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r>
              <a:rPr lang="en-US" altLang="en-US" sz="1200">
                <a:solidFill>
                  <a:schemeClr val="bg1"/>
                </a:solidFill>
                <a:latin typeface="Arial" charset="0"/>
              </a:rPr>
              <a:t>Extreme Scale Computing Argonne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ChangeArrowheads="1"/>
          </p:cNvSpPr>
          <p:nvPr>
            <p:ph type="title"/>
          </p:nvPr>
        </p:nvSpPr>
        <p:spPr/>
        <p:txBody>
          <a:bodyPr/>
          <a:lstStyle/>
          <a:p>
            <a:pPr eaLnBrk="1" hangingPunct="1"/>
            <a:r>
              <a:rPr lang="en-US" altLang="en-US">
                <a:latin typeface="Arial" charset="0"/>
                <a:ea typeface="ＭＳ Ｐゴシック" charset="-128"/>
              </a:rPr>
              <a:t>HDF5 Dataspace </a:t>
            </a:r>
          </a:p>
        </p:txBody>
      </p:sp>
      <p:sp>
        <p:nvSpPr>
          <p:cNvPr id="40962" name="Rectangle 3"/>
          <p:cNvSpPr>
            <a:spLocks noGrp="1" noChangeArrowheads="1"/>
          </p:cNvSpPr>
          <p:nvPr>
            <p:ph idx="1"/>
          </p:nvPr>
        </p:nvSpPr>
        <p:spPr>
          <a:xfrm>
            <a:off x="381000" y="990600"/>
            <a:ext cx="8686800" cy="5562600"/>
          </a:xfrm>
        </p:spPr>
        <p:txBody>
          <a:bodyPr/>
          <a:lstStyle/>
          <a:p>
            <a:pPr eaLnBrk="1" hangingPunct="1">
              <a:lnSpc>
                <a:spcPct val="90000"/>
              </a:lnSpc>
              <a:buFontTx/>
              <a:buNone/>
            </a:pPr>
            <a:r>
              <a:rPr lang="en-US" altLang="en-US">
                <a:latin typeface="Arial" charset="0"/>
                <a:ea typeface="ＭＳ Ｐゴシック" charset="-128"/>
              </a:rPr>
              <a:t>Two roles:</a:t>
            </a:r>
          </a:p>
          <a:p>
            <a:pPr lvl="1" eaLnBrk="1" hangingPunct="1">
              <a:lnSpc>
                <a:spcPct val="90000"/>
              </a:lnSpc>
              <a:buFontTx/>
              <a:buNone/>
            </a:pPr>
            <a:r>
              <a:rPr lang="en-US" altLang="en-US" sz="2400">
                <a:latin typeface="Arial" charset="0"/>
                <a:ea typeface="Calibri" charset="0"/>
              </a:rPr>
              <a:t>Dataspace contains spatial information </a:t>
            </a:r>
          </a:p>
          <a:p>
            <a:pPr lvl="1" eaLnBrk="1" hangingPunct="1">
              <a:lnSpc>
                <a:spcPct val="90000"/>
              </a:lnSpc>
            </a:pPr>
            <a:r>
              <a:rPr lang="en-US" altLang="en-US" sz="2000">
                <a:latin typeface="Arial" charset="0"/>
                <a:ea typeface="Calibri" charset="0"/>
              </a:rPr>
              <a:t>Rank and dimensions</a:t>
            </a:r>
          </a:p>
          <a:p>
            <a:pPr lvl="1" eaLnBrk="1" hangingPunct="1">
              <a:lnSpc>
                <a:spcPct val="90000"/>
              </a:lnSpc>
            </a:pPr>
            <a:r>
              <a:rPr lang="en-US" altLang="en-US" sz="2000">
                <a:latin typeface="Arial" charset="0"/>
                <a:ea typeface="Calibri" charset="0"/>
              </a:rPr>
              <a:t>Permanent part of dataset </a:t>
            </a:r>
            <a:br>
              <a:rPr lang="en-US" altLang="en-US" sz="2000">
                <a:latin typeface="Arial" charset="0"/>
                <a:ea typeface="Calibri" charset="0"/>
              </a:rPr>
            </a:br>
            <a:r>
              <a:rPr lang="en-US" altLang="en-US" sz="2000">
                <a:latin typeface="Arial" charset="0"/>
                <a:ea typeface="Calibri" charset="0"/>
              </a:rPr>
              <a:t>definition</a:t>
            </a:r>
          </a:p>
          <a:p>
            <a:pPr marL="914400" lvl="2" indent="0" eaLnBrk="1" hangingPunct="1">
              <a:lnSpc>
                <a:spcPct val="90000"/>
              </a:lnSpc>
              <a:buFontTx/>
              <a:buNone/>
            </a:pPr>
            <a:endParaRPr lang="en-US" altLang="en-US">
              <a:latin typeface="Calibri" charset="0"/>
              <a:ea typeface="Calibri" charset="0"/>
            </a:endParaRPr>
          </a:p>
          <a:p>
            <a:pPr marL="914400" lvl="2" indent="0" eaLnBrk="1" hangingPunct="1">
              <a:lnSpc>
                <a:spcPct val="90000"/>
              </a:lnSpc>
              <a:buFontTx/>
              <a:buNone/>
            </a:pPr>
            <a:endParaRPr lang="en-US" altLang="en-US">
              <a:latin typeface="Calibri" charset="0"/>
              <a:ea typeface="Calibri" charset="0"/>
            </a:endParaRPr>
          </a:p>
          <a:p>
            <a:pPr marL="914400" lvl="2" indent="0" eaLnBrk="1" hangingPunct="1">
              <a:lnSpc>
                <a:spcPct val="90000"/>
              </a:lnSpc>
              <a:buFontTx/>
              <a:buNone/>
            </a:pPr>
            <a:endParaRPr lang="en-US" altLang="en-US">
              <a:latin typeface="Calibri" charset="0"/>
              <a:ea typeface="Calibri" charset="0"/>
            </a:endParaRPr>
          </a:p>
          <a:p>
            <a:pPr marL="914400" lvl="2" indent="0" eaLnBrk="1" hangingPunct="1">
              <a:lnSpc>
                <a:spcPct val="90000"/>
              </a:lnSpc>
              <a:buFontTx/>
              <a:buNone/>
            </a:pPr>
            <a:endParaRPr lang="en-US" altLang="en-US">
              <a:latin typeface="Calibri" charset="0"/>
              <a:ea typeface="Calibri" charset="0"/>
            </a:endParaRPr>
          </a:p>
          <a:p>
            <a:pPr lvl="1" eaLnBrk="1" hangingPunct="1">
              <a:lnSpc>
                <a:spcPct val="90000"/>
              </a:lnSpc>
              <a:buFontTx/>
              <a:buNone/>
            </a:pPr>
            <a:r>
              <a:rPr lang="en-US" altLang="en-US" sz="2400">
                <a:latin typeface="Arial" charset="0"/>
                <a:ea typeface="Calibri" charset="0"/>
              </a:rPr>
              <a:t>Partial I/0: Dataspace describes application</a:t>
            </a:r>
            <a:r>
              <a:rPr lang="ja-JP" altLang="en-US" sz="2400">
                <a:latin typeface="Arial" charset="0"/>
                <a:ea typeface="Calibri" charset="0"/>
              </a:rPr>
              <a:t>’</a:t>
            </a:r>
            <a:r>
              <a:rPr lang="en-US" altLang="ja-JP" sz="2400">
                <a:latin typeface="Arial" charset="0"/>
                <a:ea typeface="Calibri" charset="0"/>
              </a:rPr>
              <a:t>s data buffer and data elements participating in I/O</a:t>
            </a:r>
            <a:br>
              <a:rPr lang="en-US" altLang="ja-JP" sz="2400">
                <a:latin typeface="Arial" charset="0"/>
                <a:ea typeface="Calibri" charset="0"/>
              </a:rPr>
            </a:br>
            <a:r>
              <a:rPr lang="en-US" altLang="ja-JP" sz="2400">
                <a:latin typeface="Arial" charset="0"/>
                <a:ea typeface="Calibri" charset="0"/>
              </a:rPr>
              <a:t/>
            </a:r>
            <a:br>
              <a:rPr lang="en-US" altLang="ja-JP" sz="2400">
                <a:latin typeface="Arial" charset="0"/>
                <a:ea typeface="Calibri" charset="0"/>
              </a:rPr>
            </a:br>
            <a:endParaRPr lang="en-US" altLang="ja-JP" sz="2400">
              <a:latin typeface="Arial" charset="0"/>
              <a:ea typeface="Calibri" charset="0"/>
            </a:endParaRPr>
          </a:p>
          <a:p>
            <a:pPr lvl="1" eaLnBrk="1" hangingPunct="1">
              <a:lnSpc>
                <a:spcPct val="90000"/>
              </a:lnSpc>
              <a:buFontTx/>
              <a:buNone/>
            </a:pPr>
            <a:endParaRPr lang="en-US" altLang="en-US">
              <a:latin typeface="Calibri" charset="0"/>
              <a:ea typeface="Calibri" charset="0"/>
            </a:endParaRPr>
          </a:p>
        </p:txBody>
      </p:sp>
      <p:sp>
        <p:nvSpPr>
          <p:cNvPr id="40963" name="Rectangle 2064"/>
          <p:cNvSpPr>
            <a:spLocks noGrp="1" noChangeArrowheads="1"/>
          </p:cNvSpPr>
          <p:nvPr>
            <p:ph type="dt" sz="quarter" idx="4294967295"/>
          </p:nvPr>
        </p:nvSpPr>
        <p:spPr bwMode="auto">
          <a:xfrm>
            <a:off x="304800" y="6629400"/>
            <a:ext cx="1981200" cy="228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z="1200" smtClean="0">
                <a:solidFill>
                  <a:schemeClr val="bg1"/>
                </a:solidFill>
                <a:latin typeface="Arial" charset="0"/>
              </a:rPr>
              <a:t>April 26, 2017</a:t>
            </a:r>
            <a:endParaRPr lang="en-US" altLang="en-US" sz="1200">
              <a:solidFill>
                <a:schemeClr val="bg1"/>
              </a:solidFill>
              <a:latin typeface="Arial" charset="0"/>
            </a:endParaRPr>
          </a:p>
        </p:txBody>
      </p:sp>
      <p:sp>
        <p:nvSpPr>
          <p:cNvPr id="40965" name="Slide Number Placeholder 3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4296FC8A-8256-B34C-BC46-5FDE334DE731}" type="slidenum">
              <a:rPr lang="en-US" altLang="en-US" sz="1200">
                <a:solidFill>
                  <a:schemeClr val="bg1"/>
                </a:solidFill>
                <a:latin typeface="Arial" charset="0"/>
              </a:rPr>
              <a:pPr eaLnBrk="1" hangingPunct="1"/>
              <a:t>13</a:t>
            </a:fld>
            <a:endParaRPr lang="en-US" altLang="en-US" sz="1200">
              <a:solidFill>
                <a:schemeClr val="bg1"/>
              </a:solidFill>
              <a:latin typeface="Arial" charset="0"/>
            </a:endParaRPr>
          </a:p>
        </p:txBody>
      </p:sp>
      <p:sp>
        <p:nvSpPr>
          <p:cNvPr id="40966" name="Rectangle 4"/>
          <p:cNvSpPr>
            <a:spLocks noChangeArrowheads="1"/>
          </p:cNvSpPr>
          <p:nvPr/>
        </p:nvSpPr>
        <p:spPr bwMode="auto">
          <a:xfrm>
            <a:off x="5791200" y="1981200"/>
            <a:ext cx="2286000" cy="1524000"/>
          </a:xfrm>
          <a:prstGeom prst="rect">
            <a:avLst/>
          </a:prstGeom>
          <a:solidFill>
            <a:srgbClr val="DDDDDD"/>
          </a:solidFill>
          <a:ln w="9525">
            <a:solidFill>
              <a:srgbClr val="969696"/>
            </a:solidFill>
            <a:miter lim="800000"/>
            <a:headEnd/>
            <a:tailEnd/>
          </a:ln>
          <a:effectLst>
            <a:outerShdw dist="107763" dir="18900000" algn="ctr" rotWithShape="0">
              <a:srgbClr val="808080">
                <a:alpha val="50000"/>
              </a:srgbClr>
            </a:outerShdw>
          </a:effec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40967" name="Line 5"/>
          <p:cNvSpPr>
            <a:spLocks noChangeShapeType="1"/>
          </p:cNvSpPr>
          <p:nvPr/>
        </p:nvSpPr>
        <p:spPr bwMode="auto">
          <a:xfrm>
            <a:off x="5791200" y="2362200"/>
            <a:ext cx="2286000" cy="0"/>
          </a:xfrm>
          <a:prstGeom prst="line">
            <a:avLst/>
          </a:prstGeom>
          <a:noFill/>
          <a:ln w="38100">
            <a:solidFill>
              <a:srgbClr val="969696"/>
            </a:solidFill>
            <a:round/>
            <a:headEnd/>
            <a:tailEnd/>
          </a:ln>
          <a:effectLst>
            <a:prstShdw prst="shdw17" dist="17961" dir="2700000">
              <a:srgbClr val="5A5A5A"/>
            </a:prstShdw>
          </a:effectLst>
          <a:extLst>
            <a:ext uri="{909E8E84-426E-40DD-AFC4-6F175D3DCCD1}">
              <a14:hiddenFill xmlns:a14="http://schemas.microsoft.com/office/drawing/2010/main">
                <a:noFill/>
              </a14:hiddenFill>
            </a:ext>
          </a:extLst>
        </p:spPr>
        <p:txBody>
          <a:bodyPr/>
          <a:lstStyle/>
          <a:p>
            <a:endParaRPr lang="en-US"/>
          </a:p>
        </p:txBody>
      </p:sp>
      <p:sp>
        <p:nvSpPr>
          <p:cNvPr id="40968" name="Line 6"/>
          <p:cNvSpPr>
            <a:spLocks noChangeShapeType="1"/>
          </p:cNvSpPr>
          <p:nvPr/>
        </p:nvSpPr>
        <p:spPr bwMode="auto">
          <a:xfrm>
            <a:off x="5791200" y="2743200"/>
            <a:ext cx="2286000" cy="0"/>
          </a:xfrm>
          <a:prstGeom prst="line">
            <a:avLst/>
          </a:prstGeom>
          <a:noFill/>
          <a:ln w="38100">
            <a:solidFill>
              <a:srgbClr val="969696"/>
            </a:solidFill>
            <a:round/>
            <a:headEnd/>
            <a:tailEnd/>
          </a:ln>
          <a:effectLst>
            <a:prstShdw prst="shdw17" dist="17961" dir="2700000">
              <a:srgbClr val="5A5A5A"/>
            </a:prstShdw>
          </a:effectLst>
          <a:extLst>
            <a:ext uri="{909E8E84-426E-40DD-AFC4-6F175D3DCCD1}">
              <a14:hiddenFill xmlns:a14="http://schemas.microsoft.com/office/drawing/2010/main">
                <a:noFill/>
              </a14:hiddenFill>
            </a:ext>
          </a:extLst>
        </p:spPr>
        <p:txBody>
          <a:bodyPr/>
          <a:lstStyle/>
          <a:p>
            <a:endParaRPr lang="en-US"/>
          </a:p>
        </p:txBody>
      </p:sp>
      <p:sp>
        <p:nvSpPr>
          <p:cNvPr id="40969" name="Line 7"/>
          <p:cNvSpPr>
            <a:spLocks noChangeShapeType="1"/>
          </p:cNvSpPr>
          <p:nvPr/>
        </p:nvSpPr>
        <p:spPr bwMode="auto">
          <a:xfrm>
            <a:off x="5791200" y="3124200"/>
            <a:ext cx="2286000" cy="0"/>
          </a:xfrm>
          <a:prstGeom prst="line">
            <a:avLst/>
          </a:prstGeom>
          <a:noFill/>
          <a:ln w="38100">
            <a:solidFill>
              <a:srgbClr val="969696"/>
            </a:solidFill>
            <a:round/>
            <a:headEnd/>
            <a:tailEnd/>
          </a:ln>
          <a:effectLst>
            <a:prstShdw prst="shdw17" dist="17961" dir="2700000">
              <a:srgbClr val="5A5A5A"/>
            </a:prstShdw>
          </a:effectLst>
          <a:extLst>
            <a:ext uri="{909E8E84-426E-40DD-AFC4-6F175D3DCCD1}">
              <a14:hiddenFill xmlns:a14="http://schemas.microsoft.com/office/drawing/2010/main">
                <a:noFill/>
              </a14:hiddenFill>
            </a:ext>
          </a:extLst>
        </p:spPr>
        <p:txBody>
          <a:bodyPr/>
          <a:lstStyle/>
          <a:p>
            <a:endParaRPr lang="en-US"/>
          </a:p>
        </p:txBody>
      </p:sp>
      <p:sp>
        <p:nvSpPr>
          <p:cNvPr id="40970" name="Line 8"/>
          <p:cNvSpPr>
            <a:spLocks noChangeShapeType="1"/>
          </p:cNvSpPr>
          <p:nvPr/>
        </p:nvSpPr>
        <p:spPr bwMode="auto">
          <a:xfrm>
            <a:off x="6172200" y="1981200"/>
            <a:ext cx="0" cy="1524000"/>
          </a:xfrm>
          <a:prstGeom prst="line">
            <a:avLst/>
          </a:prstGeom>
          <a:noFill/>
          <a:ln w="38100">
            <a:solidFill>
              <a:srgbClr val="969696"/>
            </a:solidFill>
            <a:round/>
            <a:headEnd/>
            <a:tailEnd/>
          </a:ln>
          <a:effectLst>
            <a:prstShdw prst="shdw17" dist="17961" dir="2700000">
              <a:srgbClr val="5A5A5A"/>
            </a:prstShdw>
          </a:effectLst>
          <a:extLst>
            <a:ext uri="{909E8E84-426E-40DD-AFC4-6F175D3DCCD1}">
              <a14:hiddenFill xmlns:a14="http://schemas.microsoft.com/office/drawing/2010/main">
                <a:noFill/>
              </a14:hiddenFill>
            </a:ext>
          </a:extLst>
        </p:spPr>
        <p:txBody>
          <a:bodyPr/>
          <a:lstStyle/>
          <a:p>
            <a:endParaRPr lang="en-US"/>
          </a:p>
        </p:txBody>
      </p:sp>
      <p:sp>
        <p:nvSpPr>
          <p:cNvPr id="40971" name="Line 9"/>
          <p:cNvSpPr>
            <a:spLocks noChangeShapeType="1"/>
          </p:cNvSpPr>
          <p:nvPr/>
        </p:nvSpPr>
        <p:spPr bwMode="auto">
          <a:xfrm>
            <a:off x="6553200" y="1981200"/>
            <a:ext cx="0" cy="1524000"/>
          </a:xfrm>
          <a:prstGeom prst="line">
            <a:avLst/>
          </a:prstGeom>
          <a:noFill/>
          <a:ln w="38100">
            <a:solidFill>
              <a:srgbClr val="969696"/>
            </a:solidFill>
            <a:round/>
            <a:headEnd/>
            <a:tailEnd/>
          </a:ln>
          <a:effectLst>
            <a:prstShdw prst="shdw17" dist="17961" dir="2700000">
              <a:srgbClr val="5A5A5A"/>
            </a:prstShdw>
          </a:effectLst>
          <a:extLst>
            <a:ext uri="{909E8E84-426E-40DD-AFC4-6F175D3DCCD1}">
              <a14:hiddenFill xmlns:a14="http://schemas.microsoft.com/office/drawing/2010/main">
                <a:noFill/>
              </a14:hiddenFill>
            </a:ext>
          </a:extLst>
        </p:spPr>
        <p:txBody>
          <a:bodyPr/>
          <a:lstStyle/>
          <a:p>
            <a:endParaRPr lang="en-US"/>
          </a:p>
        </p:txBody>
      </p:sp>
      <p:sp>
        <p:nvSpPr>
          <p:cNvPr id="40972" name="Line 10"/>
          <p:cNvSpPr>
            <a:spLocks noChangeShapeType="1"/>
          </p:cNvSpPr>
          <p:nvPr/>
        </p:nvSpPr>
        <p:spPr bwMode="auto">
          <a:xfrm>
            <a:off x="6934200" y="1981200"/>
            <a:ext cx="0" cy="1524000"/>
          </a:xfrm>
          <a:prstGeom prst="line">
            <a:avLst/>
          </a:prstGeom>
          <a:noFill/>
          <a:ln w="38100">
            <a:solidFill>
              <a:srgbClr val="969696"/>
            </a:solidFill>
            <a:round/>
            <a:headEnd/>
            <a:tailEnd/>
          </a:ln>
          <a:effectLst>
            <a:prstShdw prst="shdw17" dist="17961" dir="2700000">
              <a:srgbClr val="5A5A5A"/>
            </a:prstShdw>
          </a:effectLst>
          <a:extLst>
            <a:ext uri="{909E8E84-426E-40DD-AFC4-6F175D3DCCD1}">
              <a14:hiddenFill xmlns:a14="http://schemas.microsoft.com/office/drawing/2010/main">
                <a:noFill/>
              </a14:hiddenFill>
            </a:ext>
          </a:extLst>
        </p:spPr>
        <p:txBody>
          <a:bodyPr/>
          <a:lstStyle/>
          <a:p>
            <a:endParaRPr lang="en-US"/>
          </a:p>
        </p:txBody>
      </p:sp>
      <p:sp>
        <p:nvSpPr>
          <p:cNvPr id="40973" name="Line 11"/>
          <p:cNvSpPr>
            <a:spLocks noChangeShapeType="1"/>
          </p:cNvSpPr>
          <p:nvPr/>
        </p:nvSpPr>
        <p:spPr bwMode="auto">
          <a:xfrm>
            <a:off x="7315200" y="1981200"/>
            <a:ext cx="0" cy="1524000"/>
          </a:xfrm>
          <a:prstGeom prst="line">
            <a:avLst/>
          </a:prstGeom>
          <a:noFill/>
          <a:ln w="38100">
            <a:solidFill>
              <a:srgbClr val="969696"/>
            </a:solidFill>
            <a:round/>
            <a:headEnd/>
            <a:tailEnd/>
          </a:ln>
          <a:effectLst>
            <a:prstShdw prst="shdw17" dist="17961" dir="2700000">
              <a:srgbClr val="5A5A5A"/>
            </a:prstShdw>
          </a:effectLst>
          <a:extLst>
            <a:ext uri="{909E8E84-426E-40DD-AFC4-6F175D3DCCD1}">
              <a14:hiddenFill xmlns:a14="http://schemas.microsoft.com/office/drawing/2010/main">
                <a:noFill/>
              </a14:hiddenFill>
            </a:ext>
          </a:extLst>
        </p:spPr>
        <p:txBody>
          <a:bodyPr/>
          <a:lstStyle/>
          <a:p>
            <a:endParaRPr lang="en-US"/>
          </a:p>
        </p:txBody>
      </p:sp>
      <p:sp>
        <p:nvSpPr>
          <p:cNvPr id="40974" name="Line 12"/>
          <p:cNvSpPr>
            <a:spLocks noChangeShapeType="1"/>
          </p:cNvSpPr>
          <p:nvPr/>
        </p:nvSpPr>
        <p:spPr bwMode="auto">
          <a:xfrm>
            <a:off x="7696200" y="1981200"/>
            <a:ext cx="0" cy="1524000"/>
          </a:xfrm>
          <a:prstGeom prst="line">
            <a:avLst/>
          </a:prstGeom>
          <a:noFill/>
          <a:ln w="38100">
            <a:solidFill>
              <a:srgbClr val="969696"/>
            </a:solidFill>
            <a:round/>
            <a:headEnd/>
            <a:tailEnd/>
          </a:ln>
          <a:effectLst>
            <a:prstShdw prst="shdw17" dist="17961" dir="2700000">
              <a:srgbClr val="5A5A5A"/>
            </a:prstShdw>
          </a:effectLst>
          <a:extLst>
            <a:ext uri="{909E8E84-426E-40DD-AFC4-6F175D3DCCD1}">
              <a14:hiddenFill xmlns:a14="http://schemas.microsoft.com/office/drawing/2010/main">
                <a:noFill/>
              </a14:hiddenFill>
            </a:ext>
          </a:extLst>
        </p:spPr>
        <p:txBody>
          <a:bodyPr/>
          <a:lstStyle/>
          <a:p>
            <a:endParaRPr lang="en-US"/>
          </a:p>
        </p:txBody>
      </p:sp>
      <p:sp>
        <p:nvSpPr>
          <p:cNvPr id="334861" name="Text Box 13"/>
          <p:cNvSpPr txBox="1">
            <a:spLocks noChangeArrowheads="1"/>
          </p:cNvSpPr>
          <p:nvPr/>
        </p:nvSpPr>
        <p:spPr bwMode="auto">
          <a:xfrm>
            <a:off x="5791200" y="3770313"/>
            <a:ext cx="2514600" cy="573087"/>
          </a:xfrm>
          <a:prstGeom prst="rect">
            <a:avLst/>
          </a:prstGeom>
          <a:noFill/>
          <a:ln w="9525">
            <a:noFill/>
            <a:miter lim="800000"/>
            <a:headEnd/>
            <a:tailEnd/>
          </a:ln>
          <a:effec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nSpc>
                <a:spcPct val="70000"/>
              </a:lnSpc>
              <a:spcBef>
                <a:spcPct val="50000"/>
              </a:spcBef>
            </a:pPr>
            <a:r>
              <a:rPr lang="en-US" altLang="en-US" sz="1600">
                <a:solidFill>
                  <a:srgbClr val="3333CC"/>
                </a:solidFill>
                <a:effectLst>
                  <a:outerShdw blurRad="38100" dist="38100" dir="2700000" algn="tl">
                    <a:srgbClr val="C0C0C0"/>
                  </a:outerShdw>
                </a:effectLst>
                <a:latin typeface="Calibri" charset="0"/>
              </a:rPr>
              <a:t>Rank = 2</a:t>
            </a:r>
          </a:p>
          <a:p>
            <a:pPr>
              <a:lnSpc>
                <a:spcPct val="70000"/>
              </a:lnSpc>
              <a:spcBef>
                <a:spcPct val="50000"/>
              </a:spcBef>
            </a:pPr>
            <a:r>
              <a:rPr lang="en-US" altLang="en-US" sz="1600">
                <a:solidFill>
                  <a:srgbClr val="3333CC"/>
                </a:solidFill>
                <a:effectLst>
                  <a:outerShdw blurRad="38100" dist="38100" dir="2700000" algn="tl">
                    <a:srgbClr val="C0C0C0"/>
                  </a:outerShdw>
                </a:effectLst>
                <a:latin typeface="Calibri" charset="0"/>
              </a:rPr>
              <a:t>Dimensions = 4x6</a:t>
            </a:r>
          </a:p>
        </p:txBody>
      </p:sp>
      <p:sp>
        <p:nvSpPr>
          <p:cNvPr id="23590" name="AutoShape 38"/>
          <p:cNvSpPr>
            <a:spLocks/>
          </p:cNvSpPr>
          <p:nvPr/>
        </p:nvSpPr>
        <p:spPr bwMode="auto">
          <a:xfrm>
            <a:off x="2514600" y="6019800"/>
            <a:ext cx="457200" cy="1066800"/>
          </a:xfrm>
          <a:prstGeom prst="leftBrace">
            <a:avLst>
              <a:gd name="adj1" fmla="val 19444"/>
              <a:gd name="adj2" fmla="val 50000"/>
            </a:avLst>
          </a:prstGeom>
          <a:noFill/>
          <a:ln>
            <a:noFill/>
          </a:ln>
          <a:effectLst>
            <a:prstShdw prst="shdw17" dist="17961" dir="2700000">
              <a:srgbClr val="7A5C00"/>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23591" name="Rectangle 39"/>
          <p:cNvSpPr>
            <a:spLocks noChangeArrowheads="1"/>
          </p:cNvSpPr>
          <p:nvPr/>
        </p:nvSpPr>
        <p:spPr bwMode="auto">
          <a:xfrm>
            <a:off x="2438400" y="5334000"/>
            <a:ext cx="1143000" cy="914400"/>
          </a:xfrm>
          <a:prstGeom prst="rect">
            <a:avLst/>
          </a:prstGeom>
          <a:noFill/>
          <a:ln>
            <a:noFill/>
          </a:ln>
          <a:effectLst>
            <a:prstShdw prst="shdw17" dist="17961" dir="2700000">
              <a:srgbClr val="7A5C00"/>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endParaRPr lang="en-US" altLang="en-US">
              <a:solidFill>
                <a:schemeClr val="bg1"/>
              </a:solidFill>
            </a:endParaRPr>
          </a:p>
        </p:txBody>
      </p:sp>
      <p:sp>
        <p:nvSpPr>
          <p:cNvPr id="40978" name="Rectangle 41"/>
          <p:cNvSpPr>
            <a:spLocks noChangeArrowheads="1"/>
          </p:cNvSpPr>
          <p:nvPr/>
        </p:nvSpPr>
        <p:spPr bwMode="auto">
          <a:xfrm>
            <a:off x="2057400" y="5715000"/>
            <a:ext cx="4572000" cy="457200"/>
          </a:xfrm>
          <a:prstGeom prst="rect">
            <a:avLst/>
          </a:prstGeom>
          <a:solidFill>
            <a:srgbClr val="DDDDDD"/>
          </a:solidFill>
          <a:ln w="9525">
            <a:solidFill>
              <a:schemeClr val="tx1"/>
            </a:solidFill>
            <a:miter lim="800000"/>
            <a:headEnd/>
            <a:tailEnd/>
          </a:ln>
          <a:effectLst>
            <a:outerShdw dist="107763" dir="18900000" algn="ctr" rotWithShape="0">
              <a:srgbClr val="808080">
                <a:alpha val="50000"/>
              </a:srgbClr>
            </a:outerShdw>
          </a:effec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40979" name="Line 42"/>
          <p:cNvSpPr>
            <a:spLocks noChangeShapeType="1"/>
          </p:cNvSpPr>
          <p:nvPr/>
        </p:nvSpPr>
        <p:spPr bwMode="auto">
          <a:xfrm>
            <a:off x="2514600" y="5715000"/>
            <a:ext cx="0" cy="457200"/>
          </a:xfrm>
          <a:prstGeom prst="line">
            <a:avLst/>
          </a:prstGeom>
          <a:noFill/>
          <a:ln w="28575">
            <a:solidFill>
              <a:srgbClr val="808080"/>
            </a:solidFill>
            <a:round/>
            <a:headEnd/>
            <a:tailEnd/>
          </a:ln>
          <a:effectLst>
            <a:prstShdw prst="shdw17" dist="17961" dir="2700000">
              <a:srgbClr val="4D4D4D"/>
            </a:prstShdw>
          </a:effectLst>
          <a:extLst>
            <a:ext uri="{909E8E84-426E-40DD-AFC4-6F175D3DCCD1}">
              <a14:hiddenFill xmlns:a14="http://schemas.microsoft.com/office/drawing/2010/main">
                <a:noFill/>
              </a14:hiddenFill>
            </a:ext>
          </a:extLst>
        </p:spPr>
        <p:txBody>
          <a:bodyPr/>
          <a:lstStyle/>
          <a:p>
            <a:endParaRPr lang="en-US"/>
          </a:p>
        </p:txBody>
      </p:sp>
      <p:sp>
        <p:nvSpPr>
          <p:cNvPr id="40980" name="Line 43"/>
          <p:cNvSpPr>
            <a:spLocks noChangeShapeType="1"/>
          </p:cNvSpPr>
          <p:nvPr/>
        </p:nvSpPr>
        <p:spPr bwMode="auto">
          <a:xfrm>
            <a:off x="6172200" y="5715000"/>
            <a:ext cx="0" cy="457200"/>
          </a:xfrm>
          <a:prstGeom prst="line">
            <a:avLst/>
          </a:prstGeom>
          <a:noFill/>
          <a:ln w="28575">
            <a:solidFill>
              <a:srgbClr val="808080"/>
            </a:solidFill>
            <a:round/>
            <a:headEnd/>
            <a:tailEnd/>
          </a:ln>
          <a:effectLst>
            <a:prstShdw prst="shdw17" dist="17961" dir="2700000">
              <a:srgbClr val="4D4D4D"/>
            </a:prstShdw>
          </a:effectLst>
          <a:extLst>
            <a:ext uri="{909E8E84-426E-40DD-AFC4-6F175D3DCCD1}">
              <a14:hiddenFill xmlns:a14="http://schemas.microsoft.com/office/drawing/2010/main">
                <a:noFill/>
              </a14:hiddenFill>
            </a:ext>
          </a:extLst>
        </p:spPr>
        <p:txBody>
          <a:bodyPr/>
          <a:lstStyle/>
          <a:p>
            <a:endParaRPr lang="en-US"/>
          </a:p>
        </p:txBody>
      </p:sp>
      <p:sp>
        <p:nvSpPr>
          <p:cNvPr id="40981" name="Line 44"/>
          <p:cNvSpPr>
            <a:spLocks noChangeShapeType="1"/>
          </p:cNvSpPr>
          <p:nvPr/>
        </p:nvSpPr>
        <p:spPr bwMode="auto">
          <a:xfrm>
            <a:off x="2971800" y="5715000"/>
            <a:ext cx="0" cy="457200"/>
          </a:xfrm>
          <a:prstGeom prst="line">
            <a:avLst/>
          </a:prstGeom>
          <a:noFill/>
          <a:ln w="28575">
            <a:solidFill>
              <a:srgbClr val="808080"/>
            </a:solidFill>
            <a:round/>
            <a:headEnd/>
            <a:tailEnd/>
          </a:ln>
          <a:effectLst>
            <a:prstShdw prst="shdw17" dist="17961" dir="2700000">
              <a:srgbClr val="4D4D4D"/>
            </a:prstShdw>
          </a:effectLst>
          <a:extLst>
            <a:ext uri="{909E8E84-426E-40DD-AFC4-6F175D3DCCD1}">
              <a14:hiddenFill xmlns:a14="http://schemas.microsoft.com/office/drawing/2010/main">
                <a:noFill/>
              </a14:hiddenFill>
            </a:ext>
          </a:extLst>
        </p:spPr>
        <p:txBody>
          <a:bodyPr/>
          <a:lstStyle/>
          <a:p>
            <a:endParaRPr lang="en-US"/>
          </a:p>
        </p:txBody>
      </p:sp>
      <p:sp>
        <p:nvSpPr>
          <p:cNvPr id="40982" name="Line 45"/>
          <p:cNvSpPr>
            <a:spLocks noChangeShapeType="1"/>
          </p:cNvSpPr>
          <p:nvPr/>
        </p:nvSpPr>
        <p:spPr bwMode="auto">
          <a:xfrm>
            <a:off x="3429000" y="5715000"/>
            <a:ext cx="0" cy="457200"/>
          </a:xfrm>
          <a:prstGeom prst="line">
            <a:avLst/>
          </a:prstGeom>
          <a:noFill/>
          <a:ln w="28575">
            <a:solidFill>
              <a:srgbClr val="808080"/>
            </a:solidFill>
            <a:round/>
            <a:headEnd/>
            <a:tailEnd/>
          </a:ln>
          <a:effectLst>
            <a:prstShdw prst="shdw17" dist="17961" dir="2700000">
              <a:srgbClr val="4D4D4D"/>
            </a:prstShdw>
          </a:effectLst>
          <a:extLst>
            <a:ext uri="{909E8E84-426E-40DD-AFC4-6F175D3DCCD1}">
              <a14:hiddenFill xmlns:a14="http://schemas.microsoft.com/office/drawing/2010/main">
                <a:noFill/>
              </a14:hiddenFill>
            </a:ext>
          </a:extLst>
        </p:spPr>
        <p:txBody>
          <a:bodyPr/>
          <a:lstStyle/>
          <a:p>
            <a:endParaRPr lang="en-US"/>
          </a:p>
        </p:txBody>
      </p:sp>
      <p:sp>
        <p:nvSpPr>
          <p:cNvPr id="40983" name="Line 46"/>
          <p:cNvSpPr>
            <a:spLocks noChangeShapeType="1"/>
          </p:cNvSpPr>
          <p:nvPr/>
        </p:nvSpPr>
        <p:spPr bwMode="auto">
          <a:xfrm>
            <a:off x="3886200" y="5715000"/>
            <a:ext cx="0" cy="457200"/>
          </a:xfrm>
          <a:prstGeom prst="line">
            <a:avLst/>
          </a:prstGeom>
          <a:noFill/>
          <a:ln w="28575">
            <a:solidFill>
              <a:srgbClr val="808080"/>
            </a:solidFill>
            <a:round/>
            <a:headEnd/>
            <a:tailEnd/>
          </a:ln>
          <a:effectLst>
            <a:prstShdw prst="shdw17" dist="17961" dir="2700000">
              <a:srgbClr val="4D4D4D"/>
            </a:prstShdw>
          </a:effectLst>
          <a:extLst>
            <a:ext uri="{909E8E84-426E-40DD-AFC4-6F175D3DCCD1}">
              <a14:hiddenFill xmlns:a14="http://schemas.microsoft.com/office/drawing/2010/main">
                <a:noFill/>
              </a14:hiddenFill>
            </a:ext>
          </a:extLst>
        </p:spPr>
        <p:txBody>
          <a:bodyPr/>
          <a:lstStyle/>
          <a:p>
            <a:endParaRPr lang="en-US"/>
          </a:p>
        </p:txBody>
      </p:sp>
      <p:sp>
        <p:nvSpPr>
          <p:cNvPr id="40984" name="Rectangle 47"/>
          <p:cNvSpPr>
            <a:spLocks noChangeArrowheads="1"/>
          </p:cNvSpPr>
          <p:nvPr/>
        </p:nvSpPr>
        <p:spPr bwMode="auto">
          <a:xfrm>
            <a:off x="4343400" y="5715000"/>
            <a:ext cx="1371600" cy="457200"/>
          </a:xfrm>
          <a:prstGeom prst="rect">
            <a:avLst/>
          </a:prstGeom>
          <a:solidFill>
            <a:srgbClr val="66FF33"/>
          </a:solidFill>
          <a:ln w="9525">
            <a:solidFill>
              <a:schemeClr val="tx1"/>
            </a:solidFill>
            <a:miter lim="800000"/>
            <a:headEnd/>
            <a:tailEnd/>
          </a:ln>
          <a:effectLst>
            <a:outerShdw dist="107763" dir="18900000" algn="ctr" rotWithShape="0">
              <a:srgbClr val="808080">
                <a:alpha val="50000"/>
              </a:srgbClr>
            </a:outerShdw>
          </a:effec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40985" name="Line 49"/>
          <p:cNvSpPr>
            <a:spLocks noChangeShapeType="1"/>
          </p:cNvSpPr>
          <p:nvPr/>
        </p:nvSpPr>
        <p:spPr bwMode="auto">
          <a:xfrm>
            <a:off x="4343400" y="5715000"/>
            <a:ext cx="0" cy="457200"/>
          </a:xfrm>
          <a:prstGeom prst="line">
            <a:avLst/>
          </a:prstGeom>
          <a:noFill/>
          <a:ln w="28575">
            <a:solidFill>
              <a:srgbClr val="808080"/>
            </a:solidFill>
            <a:round/>
            <a:headEnd/>
            <a:tailEnd/>
          </a:ln>
          <a:effectLst>
            <a:prstShdw prst="shdw17" dist="17961" dir="2700000">
              <a:srgbClr val="4D4D4D"/>
            </a:prstShdw>
          </a:effectLst>
          <a:extLst>
            <a:ext uri="{909E8E84-426E-40DD-AFC4-6F175D3DCCD1}">
              <a14:hiddenFill xmlns:a14="http://schemas.microsoft.com/office/drawing/2010/main">
                <a:noFill/>
              </a14:hiddenFill>
            </a:ext>
          </a:extLst>
        </p:spPr>
        <p:txBody>
          <a:bodyPr/>
          <a:lstStyle/>
          <a:p>
            <a:endParaRPr lang="en-US"/>
          </a:p>
        </p:txBody>
      </p:sp>
      <p:sp>
        <p:nvSpPr>
          <p:cNvPr id="40986" name="Line 50"/>
          <p:cNvSpPr>
            <a:spLocks noChangeShapeType="1"/>
          </p:cNvSpPr>
          <p:nvPr/>
        </p:nvSpPr>
        <p:spPr bwMode="auto">
          <a:xfrm>
            <a:off x="4800600" y="5715000"/>
            <a:ext cx="0" cy="457200"/>
          </a:xfrm>
          <a:prstGeom prst="line">
            <a:avLst/>
          </a:prstGeom>
          <a:noFill/>
          <a:ln w="28575">
            <a:solidFill>
              <a:srgbClr val="808080"/>
            </a:solidFill>
            <a:round/>
            <a:headEnd/>
            <a:tailEnd/>
          </a:ln>
          <a:effectLst>
            <a:prstShdw prst="shdw17" dist="17961" dir="2700000">
              <a:srgbClr val="4D4D4D"/>
            </a:prstShdw>
          </a:effectLst>
          <a:extLst>
            <a:ext uri="{909E8E84-426E-40DD-AFC4-6F175D3DCCD1}">
              <a14:hiddenFill xmlns:a14="http://schemas.microsoft.com/office/drawing/2010/main">
                <a:noFill/>
              </a14:hiddenFill>
            </a:ext>
          </a:extLst>
        </p:spPr>
        <p:txBody>
          <a:bodyPr/>
          <a:lstStyle/>
          <a:p>
            <a:endParaRPr lang="en-US"/>
          </a:p>
        </p:txBody>
      </p:sp>
      <p:sp>
        <p:nvSpPr>
          <p:cNvPr id="40987" name="Line 51"/>
          <p:cNvSpPr>
            <a:spLocks noChangeShapeType="1"/>
          </p:cNvSpPr>
          <p:nvPr/>
        </p:nvSpPr>
        <p:spPr bwMode="auto">
          <a:xfrm>
            <a:off x="5715000" y="5715000"/>
            <a:ext cx="0" cy="457200"/>
          </a:xfrm>
          <a:prstGeom prst="line">
            <a:avLst/>
          </a:prstGeom>
          <a:noFill/>
          <a:ln w="28575">
            <a:solidFill>
              <a:srgbClr val="808080"/>
            </a:solidFill>
            <a:round/>
            <a:headEnd/>
            <a:tailEnd/>
          </a:ln>
          <a:effectLst>
            <a:prstShdw prst="shdw17" dist="17961" dir="2700000">
              <a:srgbClr val="4D4D4D"/>
            </a:prstShdw>
          </a:effectLst>
          <a:extLst>
            <a:ext uri="{909E8E84-426E-40DD-AFC4-6F175D3DCCD1}">
              <a14:hiddenFill xmlns:a14="http://schemas.microsoft.com/office/drawing/2010/main">
                <a:noFill/>
              </a14:hiddenFill>
            </a:ext>
          </a:extLst>
        </p:spPr>
        <p:txBody>
          <a:bodyPr/>
          <a:lstStyle/>
          <a:p>
            <a:endParaRPr lang="en-US"/>
          </a:p>
        </p:txBody>
      </p:sp>
      <p:sp>
        <p:nvSpPr>
          <p:cNvPr id="40988" name="Line 52"/>
          <p:cNvSpPr>
            <a:spLocks noChangeShapeType="1"/>
          </p:cNvSpPr>
          <p:nvPr/>
        </p:nvSpPr>
        <p:spPr bwMode="auto">
          <a:xfrm>
            <a:off x="5257800" y="5715000"/>
            <a:ext cx="0" cy="457200"/>
          </a:xfrm>
          <a:prstGeom prst="line">
            <a:avLst/>
          </a:prstGeom>
          <a:noFill/>
          <a:ln w="28575">
            <a:solidFill>
              <a:srgbClr val="808080"/>
            </a:solidFill>
            <a:round/>
            <a:headEnd/>
            <a:tailEnd/>
          </a:ln>
          <a:effectLst>
            <a:prstShdw prst="shdw17" dist="17961" dir="2700000">
              <a:srgbClr val="4D4D4D"/>
            </a:prstShdw>
          </a:effectLst>
          <a:extLst>
            <a:ext uri="{909E8E84-426E-40DD-AFC4-6F175D3DCCD1}">
              <a14:hiddenFill xmlns:a14="http://schemas.microsoft.com/office/drawing/2010/main">
                <a:noFill/>
              </a14:hiddenFill>
            </a:ext>
          </a:extLst>
        </p:spPr>
        <p:txBody>
          <a:bodyPr/>
          <a:lstStyle/>
          <a:p>
            <a:endParaRPr lang="en-US"/>
          </a:p>
        </p:txBody>
      </p:sp>
      <p:sp>
        <p:nvSpPr>
          <p:cNvPr id="2" name="Text Box 13"/>
          <p:cNvSpPr txBox="1">
            <a:spLocks noChangeArrowheads="1"/>
          </p:cNvSpPr>
          <p:nvPr/>
        </p:nvSpPr>
        <p:spPr bwMode="auto">
          <a:xfrm>
            <a:off x="6858000" y="5638800"/>
            <a:ext cx="2057400" cy="573088"/>
          </a:xfrm>
          <a:prstGeom prst="rect">
            <a:avLst/>
          </a:prstGeom>
          <a:noFill/>
          <a:ln w="9525">
            <a:noFill/>
            <a:miter lim="800000"/>
            <a:headEnd/>
            <a:tailEnd/>
          </a:ln>
          <a:effec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nSpc>
                <a:spcPct val="70000"/>
              </a:lnSpc>
              <a:spcBef>
                <a:spcPct val="50000"/>
              </a:spcBef>
            </a:pPr>
            <a:r>
              <a:rPr lang="en-US" altLang="en-US" sz="1600">
                <a:solidFill>
                  <a:srgbClr val="3333CC"/>
                </a:solidFill>
                <a:effectLst>
                  <a:outerShdw blurRad="38100" dist="38100" dir="2700000" algn="tl">
                    <a:srgbClr val="C0C0C0"/>
                  </a:outerShdw>
                </a:effectLst>
                <a:latin typeface="Calibri" charset="0"/>
              </a:rPr>
              <a:t>Rank = 1</a:t>
            </a:r>
          </a:p>
          <a:p>
            <a:pPr>
              <a:lnSpc>
                <a:spcPct val="70000"/>
              </a:lnSpc>
              <a:spcBef>
                <a:spcPct val="50000"/>
              </a:spcBef>
            </a:pPr>
            <a:r>
              <a:rPr lang="en-US" altLang="en-US" sz="1600">
                <a:solidFill>
                  <a:srgbClr val="3333CC"/>
                </a:solidFill>
                <a:effectLst>
                  <a:outerShdw blurRad="38100" dist="38100" dir="2700000" algn="tl">
                    <a:srgbClr val="C0C0C0"/>
                  </a:outerShdw>
                </a:effectLst>
                <a:latin typeface="Calibri" charset="0"/>
              </a:rPr>
              <a:t>Dimension = 10</a:t>
            </a:r>
          </a:p>
        </p:txBody>
      </p:sp>
      <p:sp>
        <p:nvSpPr>
          <p:cNvPr id="3" name="Footer Placeholder 2"/>
          <p:cNvSpPr>
            <a:spLocks noGrp="1"/>
          </p:cNvSpPr>
          <p:nvPr>
            <p:ph type="ftr" sz="quarter" idx="10"/>
          </p:nvPr>
        </p:nvSpPr>
        <p:spPr/>
        <p:txBody>
          <a:bodyPr/>
          <a:lstStyle/>
          <a:p>
            <a:pPr>
              <a:defRPr/>
            </a:pPr>
            <a:r>
              <a:rPr lang="en-US" dirty="0" smtClean="0"/>
              <a:t>HDF5 Overview @ UC Berkeley</a:t>
            </a:r>
            <a:endParaRPr lang="en-US" dirty="0"/>
          </a:p>
        </p:txBody>
      </p:sp>
    </p:spTree>
  </p:cSld>
  <p:clrMapOvr>
    <a:masterClrMapping/>
  </p:clrMapOvr>
  <p:transition spd="med">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p:txBody>
          <a:bodyPr/>
          <a:lstStyle/>
          <a:p>
            <a:r>
              <a:rPr lang="en-US" altLang="en-US">
                <a:latin typeface="Arial" charset="0"/>
                <a:ea typeface="ＭＳ Ｐゴシック" charset="-128"/>
              </a:rPr>
              <a:t>HDF5 Datatypes</a:t>
            </a:r>
          </a:p>
        </p:txBody>
      </p:sp>
      <p:sp>
        <p:nvSpPr>
          <p:cNvPr id="3" name="Text Placeholder 2"/>
          <p:cNvSpPr>
            <a:spLocks noGrp="1"/>
          </p:cNvSpPr>
          <p:nvPr>
            <p:ph type="body" sz="half" idx="1"/>
          </p:nvPr>
        </p:nvSpPr>
        <p:spPr>
          <a:xfrm>
            <a:off x="381000" y="896938"/>
            <a:ext cx="8458200" cy="5638800"/>
          </a:xfrm>
        </p:spPr>
        <p:txBody>
          <a:bodyPr/>
          <a:lstStyle/>
          <a:p>
            <a:pPr>
              <a:spcAft>
                <a:spcPts val="600"/>
              </a:spcAft>
            </a:pPr>
            <a:r>
              <a:rPr lang="en-US" altLang="en-US" sz="2600" dirty="0">
                <a:latin typeface="Arial" charset="0"/>
                <a:ea typeface="ＭＳ Ｐゴシック" charset="-128"/>
              </a:rPr>
              <a:t>Describe individual data elements in an HDF5 dataset</a:t>
            </a:r>
          </a:p>
          <a:p>
            <a:pPr>
              <a:spcAft>
                <a:spcPts val="600"/>
              </a:spcAft>
            </a:pPr>
            <a:r>
              <a:rPr lang="en-US" altLang="en-US" sz="2600" dirty="0">
                <a:latin typeface="Arial" charset="0"/>
                <a:ea typeface="ＭＳ Ｐゴシック" charset="-128"/>
              </a:rPr>
              <a:t>Wide range of datatypes supported</a:t>
            </a:r>
          </a:p>
          <a:p>
            <a:pPr lvl="1">
              <a:spcAft>
                <a:spcPts val="600"/>
              </a:spcAft>
            </a:pPr>
            <a:r>
              <a:rPr lang="en-US" altLang="en-US" sz="2400" dirty="0">
                <a:latin typeface="Arial" charset="0"/>
                <a:ea typeface="Calibri" charset="0"/>
              </a:rPr>
              <a:t>Integer</a:t>
            </a:r>
          </a:p>
          <a:p>
            <a:pPr lvl="1">
              <a:spcAft>
                <a:spcPts val="600"/>
              </a:spcAft>
            </a:pPr>
            <a:r>
              <a:rPr lang="en-US" altLang="en-US" sz="2400" dirty="0">
                <a:latin typeface="Arial" charset="0"/>
                <a:ea typeface="Calibri" charset="0"/>
              </a:rPr>
              <a:t>Float</a:t>
            </a:r>
          </a:p>
          <a:p>
            <a:pPr lvl="1">
              <a:spcAft>
                <a:spcPts val="600"/>
              </a:spcAft>
            </a:pPr>
            <a:r>
              <a:rPr lang="en-US" altLang="en-US" sz="2400" dirty="0" err="1">
                <a:latin typeface="Arial" charset="0"/>
                <a:ea typeface="Calibri" charset="0"/>
              </a:rPr>
              <a:t>Enum</a:t>
            </a:r>
            <a:endParaRPr lang="en-US" altLang="en-US" sz="2400" dirty="0">
              <a:latin typeface="Arial" charset="0"/>
              <a:ea typeface="Calibri" charset="0"/>
            </a:endParaRPr>
          </a:p>
          <a:p>
            <a:pPr lvl="1">
              <a:spcAft>
                <a:spcPts val="600"/>
              </a:spcAft>
            </a:pPr>
            <a:r>
              <a:rPr lang="en-US" altLang="en-US" sz="2400" dirty="0">
                <a:latin typeface="Arial" charset="0"/>
                <a:ea typeface="Calibri" charset="0"/>
              </a:rPr>
              <a:t>Array</a:t>
            </a:r>
          </a:p>
          <a:p>
            <a:pPr lvl="1">
              <a:spcBef>
                <a:spcPct val="0"/>
              </a:spcBef>
              <a:spcAft>
                <a:spcPts val="600"/>
              </a:spcAft>
            </a:pPr>
            <a:r>
              <a:rPr lang="en-US" altLang="en-US" sz="2400" dirty="0">
                <a:latin typeface="Arial" charset="0"/>
                <a:ea typeface="Calibri" charset="0"/>
              </a:rPr>
              <a:t>User-defined (e.g., 13-bit integer)</a:t>
            </a:r>
          </a:p>
          <a:p>
            <a:pPr lvl="1">
              <a:spcBef>
                <a:spcPct val="0"/>
              </a:spcBef>
              <a:spcAft>
                <a:spcPts val="600"/>
              </a:spcAft>
            </a:pPr>
            <a:r>
              <a:rPr lang="en-US" altLang="en-US" sz="2400" dirty="0">
                <a:latin typeface="Arial" charset="0"/>
                <a:ea typeface="Calibri" charset="0"/>
              </a:rPr>
              <a:t>Variable-length types (e.g., strings, vectors)</a:t>
            </a:r>
          </a:p>
          <a:p>
            <a:pPr lvl="1">
              <a:spcBef>
                <a:spcPct val="0"/>
              </a:spcBef>
              <a:spcAft>
                <a:spcPts val="600"/>
              </a:spcAft>
            </a:pPr>
            <a:r>
              <a:rPr lang="en-US" altLang="en-US" sz="2400" dirty="0">
                <a:latin typeface="Arial" charset="0"/>
                <a:ea typeface="Calibri" charset="0"/>
              </a:rPr>
              <a:t>Compound (similar to C </a:t>
            </a:r>
            <a:r>
              <a:rPr lang="en-US" altLang="en-US" sz="2400" dirty="0" err="1">
                <a:latin typeface="Arial" charset="0"/>
                <a:ea typeface="Calibri" charset="0"/>
              </a:rPr>
              <a:t>structs</a:t>
            </a:r>
            <a:r>
              <a:rPr lang="en-US" altLang="en-US" sz="2400" dirty="0">
                <a:latin typeface="Arial" charset="0"/>
                <a:ea typeface="Calibri" charset="0"/>
              </a:rPr>
              <a:t>)</a:t>
            </a:r>
          </a:p>
          <a:p>
            <a:pPr lvl="1">
              <a:spcBef>
                <a:spcPct val="0"/>
              </a:spcBef>
              <a:spcAft>
                <a:spcPts val="600"/>
              </a:spcAft>
            </a:pPr>
            <a:r>
              <a:rPr lang="en-US" altLang="en-US" sz="2400" dirty="0">
                <a:latin typeface="Arial" charset="0"/>
                <a:ea typeface="Calibri" charset="0"/>
              </a:rPr>
              <a:t>More …</a:t>
            </a:r>
          </a:p>
        </p:txBody>
      </p:sp>
      <p:sp>
        <p:nvSpPr>
          <p:cNvPr id="43011"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A43C2D76-6FB1-FE41-83A4-85D2FA6EAF89}" type="slidenum">
              <a:rPr lang="en-US" altLang="en-US" sz="1200">
                <a:solidFill>
                  <a:schemeClr val="bg1"/>
                </a:solidFill>
                <a:latin typeface="Arial" charset="0"/>
              </a:rPr>
              <a:pPr eaLnBrk="1" hangingPunct="1"/>
              <a:t>14</a:t>
            </a:fld>
            <a:endParaRPr lang="en-US" altLang="en-US" sz="1200">
              <a:solidFill>
                <a:schemeClr val="bg1"/>
              </a:solidFill>
              <a:latin typeface="Arial" charset="0"/>
            </a:endParaRPr>
          </a:p>
        </p:txBody>
      </p:sp>
      <p:sp>
        <p:nvSpPr>
          <p:cNvPr id="43012" name="Rectangle 2065"/>
          <p:cNvSpPr txBox="1">
            <a:spLocks noChangeArrowheads="1"/>
          </p:cNvSpPr>
          <p:nvPr/>
        </p:nvSpPr>
        <p:spPr bwMode="auto">
          <a:xfrm>
            <a:off x="2286000" y="6629400"/>
            <a:ext cx="39624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r>
              <a:rPr lang="en-US" altLang="en-US" sz="1200" dirty="0" smtClean="0">
                <a:solidFill>
                  <a:schemeClr val="bg1"/>
                </a:solidFill>
                <a:latin typeface="Arial" charset="0"/>
              </a:rPr>
              <a:t>Extreme Scale Computing HDF5</a:t>
            </a:r>
            <a:endParaRPr lang="en-US" altLang="en-US" sz="1200" dirty="0">
              <a:solidFill>
                <a:schemeClr val="bg1"/>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2" name="Rectangle 711"/>
          <p:cNvSpPr/>
          <p:nvPr/>
        </p:nvSpPr>
        <p:spPr bwMode="auto">
          <a:xfrm>
            <a:off x="5105400" y="3429000"/>
            <a:ext cx="1905000" cy="609600"/>
          </a:xfrm>
          <a:prstGeom prst="rect">
            <a:avLst/>
          </a:prstGeom>
          <a:solidFill>
            <a:schemeClr val="bg2">
              <a:lumMod val="40000"/>
              <a:lumOff val="60000"/>
            </a:schemeClr>
          </a:solidFill>
          <a:ln w="9525" cap="flat" cmpd="sng" algn="ctr">
            <a:solidFill>
              <a:schemeClr val="tx1"/>
            </a:solidFill>
            <a:prstDash val="solid"/>
            <a:round/>
            <a:headEnd type="none" w="med" len="med"/>
            <a:tailEnd type="none" w="med" len="med"/>
          </a:ln>
          <a:effectLst/>
        </p:spPr>
        <p:txBody>
          <a:bodyPr wrap="none" anchor="ctr"/>
          <a:lstStyle/>
          <a:p>
            <a:pPr>
              <a:defRPr/>
            </a:pPr>
            <a:endParaRPr lang="en-US" dirty="0">
              <a:latin typeface="Calibri"/>
              <a:ea typeface="Calibri"/>
              <a:cs typeface="Calibri"/>
            </a:endParaRPr>
          </a:p>
        </p:txBody>
      </p:sp>
      <p:sp>
        <p:nvSpPr>
          <p:cNvPr id="45058" name="Rectangle 27"/>
          <p:cNvSpPr>
            <a:spLocks noGrp="1" noChangeArrowheads="1"/>
          </p:cNvSpPr>
          <p:nvPr>
            <p:ph type="title"/>
          </p:nvPr>
        </p:nvSpPr>
        <p:spPr>
          <a:xfrm>
            <a:off x="1676400" y="152400"/>
            <a:ext cx="6248400" cy="533400"/>
          </a:xfrm>
        </p:spPr>
        <p:txBody>
          <a:bodyPr/>
          <a:lstStyle/>
          <a:p>
            <a:pPr eaLnBrk="1" hangingPunct="1"/>
            <a:r>
              <a:rPr lang="en-US" altLang="en-US" sz="2800">
                <a:latin typeface="Arial" charset="0"/>
                <a:ea typeface="ＭＳ Ｐゴシック" charset="-128"/>
              </a:rPr>
              <a:t>HDF5 Dataset</a:t>
            </a:r>
          </a:p>
        </p:txBody>
      </p:sp>
      <p:sp>
        <p:nvSpPr>
          <p:cNvPr id="45060" name="Slide Number Placeholder 251"/>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666308D1-4974-C343-AFB2-3112E2C84E1A}" type="slidenum">
              <a:rPr lang="en-US" altLang="en-US" sz="1200">
                <a:solidFill>
                  <a:schemeClr val="bg1"/>
                </a:solidFill>
                <a:latin typeface="Arial" charset="0"/>
              </a:rPr>
              <a:pPr eaLnBrk="1" hangingPunct="1"/>
              <a:t>15</a:t>
            </a:fld>
            <a:endParaRPr lang="en-US" altLang="en-US" sz="1200">
              <a:solidFill>
                <a:schemeClr val="bg1"/>
              </a:solidFill>
              <a:latin typeface="Arial" charset="0"/>
            </a:endParaRPr>
          </a:p>
        </p:txBody>
      </p:sp>
      <p:sp>
        <p:nvSpPr>
          <p:cNvPr id="45061" name="Rectangle 28"/>
          <p:cNvSpPr>
            <a:spLocks noChangeArrowheads="1"/>
          </p:cNvSpPr>
          <p:nvPr/>
        </p:nvSpPr>
        <p:spPr bwMode="auto">
          <a:xfrm>
            <a:off x="914400" y="5334000"/>
            <a:ext cx="4746625"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en-US" altLang="en-US">
                <a:latin typeface="Arial" charset="0"/>
              </a:rPr>
              <a:t>Dataspace:     Rank = 2</a:t>
            </a:r>
            <a:br>
              <a:rPr lang="en-US" altLang="en-US">
                <a:latin typeface="Arial" charset="0"/>
              </a:rPr>
            </a:br>
            <a:r>
              <a:rPr lang="en-US" altLang="en-US">
                <a:latin typeface="Arial" charset="0"/>
              </a:rPr>
              <a:t>	            Dimensions = 5 x 3</a:t>
            </a:r>
          </a:p>
        </p:txBody>
      </p:sp>
      <p:sp>
        <p:nvSpPr>
          <p:cNvPr id="45062" name="Rectangle 28"/>
          <p:cNvSpPr>
            <a:spLocks noChangeArrowheads="1"/>
          </p:cNvSpPr>
          <p:nvPr/>
        </p:nvSpPr>
        <p:spPr bwMode="auto">
          <a:xfrm>
            <a:off x="914400" y="4572000"/>
            <a:ext cx="3732213"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en-US" altLang="en-US">
                <a:latin typeface="Arial" charset="0"/>
              </a:rPr>
              <a:t>Datatype:       32-bit Integer</a:t>
            </a:r>
            <a:r>
              <a:rPr lang="en-US" altLang="en-US" b="1">
                <a:latin typeface="Arial" charset="0"/>
              </a:rPr>
              <a:t/>
            </a:r>
            <a:br>
              <a:rPr lang="en-US" altLang="en-US" b="1">
                <a:latin typeface="Arial" charset="0"/>
              </a:rPr>
            </a:br>
            <a:r>
              <a:rPr lang="en-US" altLang="en-US" sz="2800" b="1">
                <a:latin typeface="Calibri" charset="0"/>
              </a:rPr>
              <a:t>	          	  </a:t>
            </a:r>
            <a:endParaRPr lang="en-US" altLang="en-US" sz="2800">
              <a:latin typeface="Calibri" charset="0"/>
            </a:endParaRPr>
          </a:p>
        </p:txBody>
      </p:sp>
      <p:sp>
        <p:nvSpPr>
          <p:cNvPr id="45063" name="Line 32"/>
          <p:cNvSpPr>
            <a:spLocks noChangeShapeType="1"/>
          </p:cNvSpPr>
          <p:nvPr/>
        </p:nvSpPr>
        <p:spPr bwMode="auto">
          <a:xfrm flipH="1">
            <a:off x="4419600" y="1295400"/>
            <a:ext cx="2133600" cy="0"/>
          </a:xfrm>
          <a:prstGeom prst="line">
            <a:avLst/>
          </a:prstGeom>
          <a:noFill/>
          <a:ln w="12700">
            <a:solidFill>
              <a:schemeClr val="tx1"/>
            </a:solidFill>
            <a:round/>
            <a:headEnd type="stealth" w="lg" len="lg"/>
            <a:tailEnd type="none" w="lg" len="lg"/>
          </a:ln>
          <a:extLst>
            <a:ext uri="{909E8E84-426E-40DD-AFC4-6F175D3DCCD1}">
              <a14:hiddenFill xmlns:a14="http://schemas.microsoft.com/office/drawing/2010/main">
                <a:noFill/>
              </a14:hiddenFill>
            </a:ext>
          </a:extLst>
        </p:spPr>
        <p:txBody>
          <a:bodyPr wrap="none" anchor="ctr"/>
          <a:lstStyle/>
          <a:p>
            <a:endParaRPr lang="en-US"/>
          </a:p>
        </p:txBody>
      </p:sp>
      <p:sp>
        <p:nvSpPr>
          <p:cNvPr id="45064" name="Line 31"/>
          <p:cNvSpPr>
            <a:spLocks noChangeShapeType="1"/>
          </p:cNvSpPr>
          <p:nvPr/>
        </p:nvSpPr>
        <p:spPr bwMode="auto">
          <a:xfrm>
            <a:off x="1295400" y="1295400"/>
            <a:ext cx="2057400" cy="0"/>
          </a:xfrm>
          <a:prstGeom prst="line">
            <a:avLst/>
          </a:prstGeom>
          <a:noFill/>
          <a:ln w="12700">
            <a:solidFill>
              <a:schemeClr val="tx1"/>
            </a:solidFill>
            <a:round/>
            <a:headEnd type="stealth" w="lg" len="lg"/>
            <a:tailEnd type="none" w="lg" len="lg"/>
          </a:ln>
          <a:extLst>
            <a:ext uri="{909E8E84-426E-40DD-AFC4-6F175D3DCCD1}">
              <a14:hiddenFill xmlns:a14="http://schemas.microsoft.com/office/drawing/2010/main">
                <a:noFill/>
              </a14:hiddenFill>
            </a:ext>
          </a:extLst>
        </p:spPr>
        <p:txBody>
          <a:bodyPr wrap="none" anchor="ctr"/>
          <a:lstStyle/>
          <a:p>
            <a:endParaRPr lang="en-US"/>
          </a:p>
        </p:txBody>
      </p:sp>
      <p:sp>
        <p:nvSpPr>
          <p:cNvPr id="45065" name="Text Box 29"/>
          <p:cNvSpPr txBox="1">
            <a:spLocks noChangeArrowheads="1"/>
          </p:cNvSpPr>
          <p:nvPr/>
        </p:nvSpPr>
        <p:spPr bwMode="auto">
          <a:xfrm>
            <a:off x="3733800" y="1066800"/>
            <a:ext cx="301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3" tIns="45717" rIns="91433" bIns="45717">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spcBef>
                <a:spcPct val="50000"/>
              </a:spcBef>
            </a:pPr>
            <a:r>
              <a:rPr lang="en-US" altLang="en-US">
                <a:latin typeface="Arial" charset="0"/>
              </a:rPr>
              <a:t>3</a:t>
            </a:r>
          </a:p>
        </p:txBody>
      </p:sp>
      <p:sp>
        <p:nvSpPr>
          <p:cNvPr id="45066" name="Line 34"/>
          <p:cNvSpPr>
            <a:spLocks noChangeShapeType="1"/>
          </p:cNvSpPr>
          <p:nvPr/>
        </p:nvSpPr>
        <p:spPr bwMode="auto">
          <a:xfrm flipH="1" flipV="1">
            <a:off x="914400" y="1524000"/>
            <a:ext cx="0" cy="762000"/>
          </a:xfrm>
          <a:prstGeom prst="line">
            <a:avLst/>
          </a:prstGeom>
          <a:noFill/>
          <a:ln w="12700">
            <a:solidFill>
              <a:schemeClr val="tx1"/>
            </a:solidFill>
            <a:round/>
            <a:headEnd type="none" w="lg" len="lg"/>
            <a:tailEnd type="stealth" w="lg" len="lg"/>
          </a:ln>
          <a:extLst>
            <a:ext uri="{909E8E84-426E-40DD-AFC4-6F175D3DCCD1}">
              <a14:hiddenFill xmlns:a14="http://schemas.microsoft.com/office/drawing/2010/main">
                <a:noFill/>
              </a14:hiddenFill>
            </a:ext>
          </a:extLst>
        </p:spPr>
        <p:txBody>
          <a:bodyPr wrap="none" anchor="ctr"/>
          <a:lstStyle/>
          <a:p>
            <a:endParaRPr lang="en-US"/>
          </a:p>
        </p:txBody>
      </p:sp>
      <p:sp>
        <p:nvSpPr>
          <p:cNvPr id="45067" name="Text Box 30"/>
          <p:cNvSpPr txBox="1">
            <a:spLocks noChangeArrowheads="1"/>
          </p:cNvSpPr>
          <p:nvPr/>
        </p:nvSpPr>
        <p:spPr bwMode="auto">
          <a:xfrm>
            <a:off x="762000" y="2362200"/>
            <a:ext cx="301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3" tIns="45717" rIns="91433" bIns="45717">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spcBef>
                <a:spcPct val="50000"/>
              </a:spcBef>
            </a:pPr>
            <a:r>
              <a:rPr lang="en-US" altLang="en-US">
                <a:latin typeface="Arial" charset="0"/>
              </a:rPr>
              <a:t>5</a:t>
            </a:r>
          </a:p>
        </p:txBody>
      </p:sp>
      <p:sp>
        <p:nvSpPr>
          <p:cNvPr id="45068" name="Line 33"/>
          <p:cNvSpPr>
            <a:spLocks noChangeShapeType="1"/>
          </p:cNvSpPr>
          <p:nvPr/>
        </p:nvSpPr>
        <p:spPr bwMode="auto">
          <a:xfrm>
            <a:off x="914400" y="2895600"/>
            <a:ext cx="0" cy="990600"/>
          </a:xfrm>
          <a:prstGeom prst="line">
            <a:avLst/>
          </a:prstGeom>
          <a:noFill/>
          <a:ln w="12700">
            <a:solidFill>
              <a:schemeClr val="tx1"/>
            </a:solidFill>
            <a:round/>
            <a:headEnd type="none" w="lg" len="lg"/>
            <a:tailEnd type="stealth" w="lg" len="lg"/>
          </a:ln>
          <a:extLst>
            <a:ext uri="{909E8E84-426E-40DD-AFC4-6F175D3DCCD1}">
              <a14:hiddenFill xmlns:a14="http://schemas.microsoft.com/office/drawing/2010/main">
                <a:noFill/>
              </a14:hiddenFill>
            </a:ext>
          </a:extLst>
        </p:spPr>
        <p:txBody>
          <a:bodyPr wrap="none" anchor="ctr"/>
          <a:lstStyle/>
          <a:p>
            <a:endParaRPr lang="en-US"/>
          </a:p>
        </p:txBody>
      </p:sp>
      <p:sp>
        <p:nvSpPr>
          <p:cNvPr id="45069" name="Rectangle 98"/>
          <p:cNvSpPr>
            <a:spLocks noChangeArrowheads="1"/>
          </p:cNvSpPr>
          <p:nvPr/>
        </p:nvSpPr>
        <p:spPr bwMode="auto">
          <a:xfrm>
            <a:off x="1600200" y="1600200"/>
            <a:ext cx="1431925" cy="374650"/>
          </a:xfrm>
          <a:prstGeom prst="rect">
            <a:avLst/>
          </a:prstGeom>
          <a:solidFill>
            <a:srgbClr val="3366FF"/>
          </a:solidFill>
          <a:ln w="9525">
            <a:solidFill>
              <a:schemeClr val="tx1"/>
            </a:solidFill>
            <a:miter lim="800000"/>
            <a:headEnd/>
            <a:tailEnd/>
          </a:ln>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45070" name="Rectangle 98"/>
          <p:cNvSpPr>
            <a:spLocks noChangeArrowheads="1"/>
          </p:cNvSpPr>
          <p:nvPr/>
        </p:nvSpPr>
        <p:spPr bwMode="auto">
          <a:xfrm>
            <a:off x="5257800" y="1600200"/>
            <a:ext cx="1431925" cy="374650"/>
          </a:xfrm>
          <a:prstGeom prst="rect">
            <a:avLst/>
          </a:prstGeom>
          <a:solidFill>
            <a:srgbClr val="3366FF"/>
          </a:solidFill>
          <a:ln w="9525">
            <a:solidFill>
              <a:schemeClr val="tx1"/>
            </a:solidFill>
            <a:miter lim="800000"/>
            <a:headEnd/>
            <a:tailEnd/>
          </a:ln>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45071" name="Rectangle 98"/>
          <p:cNvSpPr>
            <a:spLocks noChangeArrowheads="1"/>
          </p:cNvSpPr>
          <p:nvPr/>
        </p:nvSpPr>
        <p:spPr bwMode="auto">
          <a:xfrm>
            <a:off x="3429000" y="1600200"/>
            <a:ext cx="1431925" cy="374650"/>
          </a:xfrm>
          <a:prstGeom prst="rect">
            <a:avLst/>
          </a:prstGeom>
          <a:solidFill>
            <a:srgbClr val="3366FF"/>
          </a:solidFill>
          <a:ln w="9525">
            <a:solidFill>
              <a:schemeClr val="tx1"/>
            </a:solidFill>
            <a:miter lim="800000"/>
            <a:headEnd/>
            <a:tailEnd/>
          </a:ln>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45072" name="Rectangle 98"/>
          <p:cNvSpPr>
            <a:spLocks noChangeArrowheads="1"/>
          </p:cNvSpPr>
          <p:nvPr/>
        </p:nvSpPr>
        <p:spPr bwMode="auto">
          <a:xfrm>
            <a:off x="3429000" y="2057400"/>
            <a:ext cx="1431925" cy="374650"/>
          </a:xfrm>
          <a:prstGeom prst="rect">
            <a:avLst/>
          </a:prstGeom>
          <a:solidFill>
            <a:srgbClr val="3366FF"/>
          </a:solidFill>
          <a:ln w="9525">
            <a:solidFill>
              <a:schemeClr val="tx1"/>
            </a:solidFill>
            <a:miter lim="800000"/>
            <a:headEnd/>
            <a:tailEnd/>
          </a:ln>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45073" name="Rectangle 98"/>
          <p:cNvSpPr>
            <a:spLocks noChangeArrowheads="1"/>
          </p:cNvSpPr>
          <p:nvPr/>
        </p:nvSpPr>
        <p:spPr bwMode="auto">
          <a:xfrm>
            <a:off x="3429000" y="2971800"/>
            <a:ext cx="1431925" cy="374650"/>
          </a:xfrm>
          <a:prstGeom prst="rect">
            <a:avLst/>
          </a:prstGeom>
          <a:solidFill>
            <a:srgbClr val="3366FF"/>
          </a:solidFill>
          <a:ln w="9525">
            <a:solidFill>
              <a:schemeClr val="tx1"/>
            </a:solidFill>
            <a:miter lim="800000"/>
            <a:headEnd/>
            <a:tailEnd/>
          </a:ln>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45074" name="Rectangle 98"/>
          <p:cNvSpPr>
            <a:spLocks noChangeArrowheads="1"/>
          </p:cNvSpPr>
          <p:nvPr/>
        </p:nvSpPr>
        <p:spPr bwMode="auto">
          <a:xfrm>
            <a:off x="3429000" y="2514600"/>
            <a:ext cx="1431925" cy="374650"/>
          </a:xfrm>
          <a:prstGeom prst="rect">
            <a:avLst/>
          </a:prstGeom>
          <a:solidFill>
            <a:srgbClr val="3366FF"/>
          </a:solidFill>
          <a:ln w="9525">
            <a:solidFill>
              <a:schemeClr val="tx1"/>
            </a:solidFill>
            <a:miter lim="800000"/>
            <a:headEnd/>
            <a:tailEnd/>
          </a:ln>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45075" name="Rectangle 98"/>
          <p:cNvSpPr>
            <a:spLocks noChangeArrowheads="1"/>
          </p:cNvSpPr>
          <p:nvPr/>
        </p:nvSpPr>
        <p:spPr bwMode="auto">
          <a:xfrm>
            <a:off x="3429000" y="3505200"/>
            <a:ext cx="1431925" cy="374650"/>
          </a:xfrm>
          <a:prstGeom prst="rect">
            <a:avLst/>
          </a:prstGeom>
          <a:solidFill>
            <a:srgbClr val="3366FF"/>
          </a:solidFill>
          <a:ln w="9525">
            <a:solidFill>
              <a:schemeClr val="tx1"/>
            </a:solidFill>
            <a:miter lim="800000"/>
            <a:headEnd/>
            <a:tailEnd/>
          </a:ln>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45076" name="Rectangle 98"/>
          <p:cNvSpPr>
            <a:spLocks noChangeArrowheads="1"/>
          </p:cNvSpPr>
          <p:nvPr/>
        </p:nvSpPr>
        <p:spPr bwMode="auto">
          <a:xfrm>
            <a:off x="1600200" y="2057400"/>
            <a:ext cx="1431925" cy="374650"/>
          </a:xfrm>
          <a:prstGeom prst="rect">
            <a:avLst/>
          </a:prstGeom>
          <a:solidFill>
            <a:srgbClr val="3366FF"/>
          </a:solidFill>
          <a:ln w="9525">
            <a:solidFill>
              <a:schemeClr val="tx1"/>
            </a:solidFill>
            <a:miter lim="800000"/>
            <a:headEnd/>
            <a:tailEnd/>
          </a:ln>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45077" name="Rectangle 98"/>
          <p:cNvSpPr>
            <a:spLocks noChangeArrowheads="1"/>
          </p:cNvSpPr>
          <p:nvPr/>
        </p:nvSpPr>
        <p:spPr bwMode="auto">
          <a:xfrm>
            <a:off x="1600200" y="2971800"/>
            <a:ext cx="1431925" cy="374650"/>
          </a:xfrm>
          <a:prstGeom prst="rect">
            <a:avLst/>
          </a:prstGeom>
          <a:solidFill>
            <a:srgbClr val="3366FF"/>
          </a:solidFill>
          <a:ln w="9525">
            <a:solidFill>
              <a:schemeClr val="tx1"/>
            </a:solidFill>
            <a:miter lim="800000"/>
            <a:headEnd/>
            <a:tailEnd/>
          </a:ln>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45078" name="Rectangle 98"/>
          <p:cNvSpPr>
            <a:spLocks noChangeArrowheads="1"/>
          </p:cNvSpPr>
          <p:nvPr/>
        </p:nvSpPr>
        <p:spPr bwMode="auto">
          <a:xfrm>
            <a:off x="1600200" y="2514600"/>
            <a:ext cx="1431925" cy="374650"/>
          </a:xfrm>
          <a:prstGeom prst="rect">
            <a:avLst/>
          </a:prstGeom>
          <a:solidFill>
            <a:srgbClr val="3366FF"/>
          </a:solidFill>
          <a:ln w="9525">
            <a:solidFill>
              <a:schemeClr val="tx1"/>
            </a:solidFill>
            <a:miter lim="800000"/>
            <a:headEnd/>
            <a:tailEnd/>
          </a:ln>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45079" name="Rectangle 98"/>
          <p:cNvSpPr>
            <a:spLocks noChangeArrowheads="1"/>
          </p:cNvSpPr>
          <p:nvPr/>
        </p:nvSpPr>
        <p:spPr bwMode="auto">
          <a:xfrm>
            <a:off x="1600200" y="3505200"/>
            <a:ext cx="1431925" cy="374650"/>
          </a:xfrm>
          <a:prstGeom prst="rect">
            <a:avLst/>
          </a:prstGeom>
          <a:solidFill>
            <a:srgbClr val="3366FF"/>
          </a:solidFill>
          <a:ln w="9525">
            <a:solidFill>
              <a:schemeClr val="tx1"/>
            </a:solidFill>
            <a:miter lim="800000"/>
            <a:headEnd/>
            <a:tailEnd/>
          </a:ln>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45080" name="Rectangle 98"/>
          <p:cNvSpPr>
            <a:spLocks noChangeArrowheads="1"/>
          </p:cNvSpPr>
          <p:nvPr/>
        </p:nvSpPr>
        <p:spPr bwMode="auto">
          <a:xfrm>
            <a:off x="5257800" y="2057400"/>
            <a:ext cx="1431925" cy="374650"/>
          </a:xfrm>
          <a:prstGeom prst="rect">
            <a:avLst/>
          </a:prstGeom>
          <a:solidFill>
            <a:srgbClr val="3366FF"/>
          </a:solidFill>
          <a:ln w="9525">
            <a:solidFill>
              <a:schemeClr val="tx1"/>
            </a:solidFill>
            <a:miter lim="800000"/>
            <a:headEnd/>
            <a:tailEnd/>
          </a:ln>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45081" name="Rectangle 98"/>
          <p:cNvSpPr>
            <a:spLocks noChangeArrowheads="1"/>
          </p:cNvSpPr>
          <p:nvPr/>
        </p:nvSpPr>
        <p:spPr bwMode="auto">
          <a:xfrm>
            <a:off x="5257800" y="2971800"/>
            <a:ext cx="1431925" cy="374650"/>
          </a:xfrm>
          <a:prstGeom prst="rect">
            <a:avLst/>
          </a:prstGeom>
          <a:solidFill>
            <a:srgbClr val="3366FF"/>
          </a:solidFill>
          <a:ln w="9525">
            <a:solidFill>
              <a:schemeClr val="tx1"/>
            </a:solidFill>
            <a:miter lim="800000"/>
            <a:headEnd/>
            <a:tailEnd/>
          </a:ln>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45082" name="Rectangle 98"/>
          <p:cNvSpPr>
            <a:spLocks noChangeArrowheads="1"/>
          </p:cNvSpPr>
          <p:nvPr/>
        </p:nvSpPr>
        <p:spPr bwMode="auto">
          <a:xfrm>
            <a:off x="5257800" y="2514600"/>
            <a:ext cx="1431925" cy="374650"/>
          </a:xfrm>
          <a:prstGeom prst="rect">
            <a:avLst/>
          </a:prstGeom>
          <a:solidFill>
            <a:srgbClr val="3366FF"/>
          </a:solidFill>
          <a:ln w="9525">
            <a:solidFill>
              <a:schemeClr val="tx1"/>
            </a:solidFill>
            <a:miter lim="800000"/>
            <a:headEnd/>
            <a:tailEnd/>
          </a:ln>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45083" name="Rectangle 98"/>
          <p:cNvSpPr>
            <a:spLocks noChangeArrowheads="1"/>
          </p:cNvSpPr>
          <p:nvPr/>
        </p:nvSpPr>
        <p:spPr bwMode="auto">
          <a:xfrm>
            <a:off x="5257800" y="3505200"/>
            <a:ext cx="1447800" cy="381000"/>
          </a:xfrm>
          <a:prstGeom prst="rect">
            <a:avLst/>
          </a:prstGeom>
          <a:solidFill>
            <a:srgbClr val="3366FF"/>
          </a:solidFill>
          <a:ln w="9525">
            <a:solidFill>
              <a:schemeClr val="tx1"/>
            </a:solidFill>
            <a:miter lim="800000"/>
            <a:headEnd/>
            <a:tailEnd/>
          </a:ln>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z="1400">
                <a:latin typeface="Calibri" charset="0"/>
              </a:rPr>
              <a:t>             </a:t>
            </a:r>
            <a:r>
              <a:rPr lang="en-US" altLang="en-US" sz="1400">
                <a:latin typeface="Arial" charset="0"/>
              </a:rPr>
              <a:t>12</a:t>
            </a:r>
          </a:p>
        </p:txBody>
      </p:sp>
      <p:cxnSp>
        <p:nvCxnSpPr>
          <p:cNvPr id="45084" name="Straight Arrow Connector 713"/>
          <p:cNvCxnSpPr>
            <a:cxnSpLocks noChangeShapeType="1"/>
          </p:cNvCxnSpPr>
          <p:nvPr/>
        </p:nvCxnSpPr>
        <p:spPr bwMode="auto">
          <a:xfrm flipV="1">
            <a:off x="4953000" y="3886200"/>
            <a:ext cx="762000" cy="68580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Rectangle 249"/>
          <p:cNvSpPr/>
          <p:nvPr/>
        </p:nvSpPr>
        <p:spPr bwMode="auto">
          <a:xfrm>
            <a:off x="5943600" y="3448050"/>
            <a:ext cx="1905000" cy="609600"/>
          </a:xfrm>
          <a:prstGeom prst="rect">
            <a:avLst/>
          </a:prstGeom>
          <a:solidFill>
            <a:schemeClr val="bg2">
              <a:lumMod val="40000"/>
              <a:lumOff val="60000"/>
            </a:schemeClr>
          </a:solidFill>
          <a:ln w="9525" cap="flat" cmpd="sng" algn="ctr">
            <a:solidFill>
              <a:schemeClr val="tx1"/>
            </a:solidFill>
            <a:prstDash val="solid"/>
            <a:round/>
            <a:headEnd type="none" w="med" len="med"/>
            <a:tailEnd type="none" w="med" len="med"/>
          </a:ln>
          <a:effectLst/>
        </p:spPr>
        <p:txBody>
          <a:bodyPr wrap="none" anchor="ctr"/>
          <a:lstStyle/>
          <a:p>
            <a:pPr>
              <a:defRPr/>
            </a:pPr>
            <a:endParaRPr lang="en-US" dirty="0">
              <a:latin typeface="Calibri"/>
              <a:ea typeface="Calibri"/>
              <a:cs typeface="Calibri"/>
            </a:endParaRPr>
          </a:p>
        </p:txBody>
      </p:sp>
      <p:sp>
        <p:nvSpPr>
          <p:cNvPr id="47106" name="Rectangle 27"/>
          <p:cNvSpPr>
            <a:spLocks noGrp="1" noChangeArrowheads="1"/>
          </p:cNvSpPr>
          <p:nvPr>
            <p:ph type="title"/>
          </p:nvPr>
        </p:nvSpPr>
        <p:spPr>
          <a:xfrm>
            <a:off x="1143000" y="152400"/>
            <a:ext cx="7696200" cy="533400"/>
          </a:xfrm>
        </p:spPr>
        <p:txBody>
          <a:bodyPr/>
          <a:lstStyle/>
          <a:p>
            <a:pPr eaLnBrk="1" hangingPunct="1"/>
            <a:r>
              <a:rPr lang="en-US" altLang="en-US" sz="2800">
                <a:latin typeface="Arial" charset="0"/>
                <a:ea typeface="ＭＳ Ｐゴシック" charset="-128"/>
              </a:rPr>
              <a:t>HDF5 Dataset with Compound Datatype</a:t>
            </a:r>
          </a:p>
        </p:txBody>
      </p:sp>
      <p:sp>
        <p:nvSpPr>
          <p:cNvPr id="47107" name="Slide Number Placeholder 251"/>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D7656EB5-4553-844D-9E49-A7807F0F364E}" type="slidenum">
              <a:rPr lang="en-US" altLang="en-US" sz="1200">
                <a:solidFill>
                  <a:schemeClr val="bg1"/>
                </a:solidFill>
                <a:latin typeface="Arial" charset="0"/>
              </a:rPr>
              <a:pPr eaLnBrk="1" hangingPunct="1"/>
              <a:t>16</a:t>
            </a:fld>
            <a:endParaRPr lang="en-US" altLang="en-US" sz="1200">
              <a:solidFill>
                <a:schemeClr val="bg1"/>
              </a:solidFill>
              <a:latin typeface="Arial" charset="0"/>
            </a:endParaRPr>
          </a:p>
        </p:txBody>
      </p:sp>
      <p:grpSp>
        <p:nvGrpSpPr>
          <p:cNvPr id="47108" name="Group 264"/>
          <p:cNvGrpSpPr>
            <a:grpSpLocks/>
          </p:cNvGrpSpPr>
          <p:nvPr/>
        </p:nvGrpSpPr>
        <p:grpSpPr bwMode="auto">
          <a:xfrm>
            <a:off x="914400" y="4398963"/>
            <a:ext cx="5878513" cy="935037"/>
            <a:chOff x="1143000" y="5029200"/>
            <a:chExt cx="5878400" cy="935038"/>
          </a:xfrm>
        </p:grpSpPr>
        <p:sp>
          <p:nvSpPr>
            <p:cNvPr id="23559" name="Rectangle 3"/>
            <p:cNvSpPr>
              <a:spLocks noChangeArrowheads="1"/>
            </p:cNvSpPr>
            <p:nvPr/>
          </p:nvSpPr>
          <p:spPr bwMode="auto">
            <a:xfrm>
              <a:off x="2590772" y="5029200"/>
              <a:ext cx="742936" cy="246062"/>
            </a:xfrm>
            <a:prstGeom prst="rect">
              <a:avLst/>
            </a:prstGeom>
            <a:solidFill>
              <a:schemeClr val="accent1">
                <a:lumMod val="60000"/>
                <a:lumOff val="40000"/>
              </a:schemeClr>
            </a:solidFill>
            <a:ln w="9525">
              <a:noFill/>
              <a:miter lim="800000"/>
              <a:headEnd/>
              <a:tailEnd/>
            </a:ln>
          </p:spPr>
          <p:txBody>
            <a:bodyPr wrap="none" tIns="0" bIns="0">
              <a:spAutoFit/>
            </a:bodyPr>
            <a:lstStyle/>
            <a:p>
              <a:pPr eaLnBrk="0" hangingPunct="0">
                <a:defRPr/>
              </a:pPr>
              <a:r>
                <a:rPr lang="en-US" sz="1600" dirty="0">
                  <a:latin typeface="Arial"/>
                  <a:ea typeface="ＭＳ Ｐゴシック" charset="0"/>
                  <a:cs typeface="Arial"/>
                </a:rPr>
                <a:t>uint16</a:t>
              </a:r>
            </a:p>
          </p:txBody>
        </p:sp>
        <p:sp>
          <p:nvSpPr>
            <p:cNvPr id="47179" name="Rectangle 4"/>
            <p:cNvSpPr>
              <a:spLocks noChangeArrowheads="1"/>
            </p:cNvSpPr>
            <p:nvPr/>
          </p:nvSpPr>
          <p:spPr bwMode="auto">
            <a:xfrm>
              <a:off x="3354388" y="5029200"/>
              <a:ext cx="583758" cy="246221"/>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tIns="0" bIns="0">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en-US" altLang="en-US" sz="1600">
                  <a:latin typeface="Arial" charset="0"/>
                </a:rPr>
                <a:t>char</a:t>
              </a:r>
            </a:p>
          </p:txBody>
        </p:sp>
        <p:sp>
          <p:nvSpPr>
            <p:cNvPr id="23561" name="Rectangle 5"/>
            <p:cNvSpPr>
              <a:spLocks noChangeArrowheads="1"/>
            </p:cNvSpPr>
            <p:nvPr/>
          </p:nvSpPr>
          <p:spPr bwMode="auto">
            <a:xfrm>
              <a:off x="4060769" y="5029200"/>
              <a:ext cx="628638" cy="246062"/>
            </a:xfrm>
            <a:prstGeom prst="rect">
              <a:avLst/>
            </a:prstGeom>
            <a:solidFill>
              <a:schemeClr val="accent2">
                <a:lumMod val="40000"/>
                <a:lumOff val="60000"/>
              </a:schemeClr>
            </a:solidFill>
            <a:ln w="9525">
              <a:noFill/>
              <a:miter lim="800000"/>
              <a:headEnd/>
              <a:tailEnd/>
            </a:ln>
          </p:spPr>
          <p:txBody>
            <a:bodyPr wrap="none" tIns="0" bIns="0">
              <a:spAutoFit/>
            </a:bodyPr>
            <a:lstStyle/>
            <a:p>
              <a:pPr eaLnBrk="0" hangingPunct="0">
                <a:defRPr/>
              </a:pPr>
              <a:r>
                <a:rPr lang="en-US" sz="1600" dirty="0">
                  <a:latin typeface="Arial"/>
                  <a:ea typeface="ＭＳ Ｐゴシック" charset="0"/>
                  <a:cs typeface="Arial"/>
                </a:rPr>
                <a:t>int32</a:t>
              </a:r>
            </a:p>
          </p:txBody>
        </p:sp>
        <p:sp>
          <p:nvSpPr>
            <p:cNvPr id="340998" name="Rectangle 6"/>
            <p:cNvSpPr>
              <a:spLocks noChangeArrowheads="1"/>
            </p:cNvSpPr>
            <p:nvPr/>
          </p:nvSpPr>
          <p:spPr bwMode="auto">
            <a:xfrm>
              <a:off x="4864028" y="5029200"/>
              <a:ext cx="2157372" cy="246062"/>
            </a:xfrm>
            <a:prstGeom prst="rect">
              <a:avLst/>
            </a:prstGeom>
            <a:solidFill>
              <a:schemeClr val="accent5">
                <a:lumMod val="40000"/>
                <a:lumOff val="60000"/>
              </a:schemeClr>
            </a:solidFill>
            <a:ln w="9525">
              <a:noFill/>
              <a:miter lim="800000"/>
              <a:headEnd/>
              <a:tailEnd/>
            </a:ln>
          </p:spPr>
          <p:txBody>
            <a:bodyPr wrap="none" tIns="0" bIns="0">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en-US" altLang="en-US" sz="1600">
                  <a:effectLst>
                    <a:outerShdw blurRad="38100" dist="38100" dir="2700000" algn="tl">
                      <a:srgbClr val="FFFFFF"/>
                    </a:outerShdw>
                  </a:effectLst>
                  <a:latin typeface="Arial" charset="0"/>
                </a:rPr>
                <a:t>2x3x2 array of float32</a:t>
              </a:r>
            </a:p>
          </p:txBody>
        </p:sp>
        <p:sp>
          <p:nvSpPr>
            <p:cNvPr id="47182" name="Rectangle 7"/>
            <p:cNvSpPr>
              <a:spLocks noChangeArrowheads="1"/>
            </p:cNvSpPr>
            <p:nvPr/>
          </p:nvSpPr>
          <p:spPr bwMode="auto">
            <a:xfrm>
              <a:off x="1143000" y="5262563"/>
              <a:ext cx="13716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en-US" altLang="en-US" sz="1800">
                  <a:latin typeface="Arial" charset="0"/>
                </a:rPr>
                <a:t>Compound</a:t>
              </a:r>
            </a:p>
            <a:p>
              <a:r>
                <a:rPr lang="en-US" altLang="en-US" sz="1800">
                  <a:latin typeface="Arial" charset="0"/>
                </a:rPr>
                <a:t>Datatype:</a:t>
              </a:r>
              <a:endParaRPr lang="en-US" altLang="en-US" sz="3200">
                <a:latin typeface="Arial" charset="0"/>
              </a:endParaRPr>
            </a:p>
          </p:txBody>
        </p:sp>
        <p:sp>
          <p:nvSpPr>
            <p:cNvPr id="47183" name="Line 8"/>
            <p:cNvSpPr>
              <a:spLocks noChangeShapeType="1"/>
            </p:cNvSpPr>
            <p:nvPr/>
          </p:nvSpPr>
          <p:spPr bwMode="auto">
            <a:xfrm>
              <a:off x="2940050" y="5262563"/>
              <a:ext cx="152400" cy="234950"/>
            </a:xfrm>
            <a:prstGeom prst="line">
              <a:avLst/>
            </a:prstGeom>
            <a:noFill/>
            <a:ln w="19050">
              <a:solidFill>
                <a:schemeClr val="tx1"/>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7184" name="Line 9"/>
            <p:cNvSpPr>
              <a:spLocks noChangeShapeType="1"/>
            </p:cNvSpPr>
            <p:nvPr/>
          </p:nvSpPr>
          <p:spPr bwMode="auto">
            <a:xfrm flipH="1">
              <a:off x="3471863" y="5262563"/>
              <a:ext cx="76200" cy="234950"/>
            </a:xfrm>
            <a:prstGeom prst="line">
              <a:avLst/>
            </a:prstGeom>
            <a:noFill/>
            <a:ln w="19050">
              <a:solidFill>
                <a:schemeClr val="tx1"/>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7185" name="Line 10"/>
            <p:cNvSpPr>
              <a:spLocks noChangeShapeType="1"/>
            </p:cNvSpPr>
            <p:nvPr/>
          </p:nvSpPr>
          <p:spPr bwMode="auto">
            <a:xfrm flipH="1">
              <a:off x="4713288" y="5340350"/>
              <a:ext cx="227012" cy="234950"/>
            </a:xfrm>
            <a:prstGeom prst="line">
              <a:avLst/>
            </a:prstGeom>
            <a:noFill/>
            <a:ln w="19050">
              <a:solidFill>
                <a:schemeClr val="tx1"/>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7186" name="Line 11"/>
            <p:cNvSpPr>
              <a:spLocks noChangeShapeType="1"/>
            </p:cNvSpPr>
            <p:nvPr/>
          </p:nvSpPr>
          <p:spPr bwMode="auto">
            <a:xfrm flipH="1">
              <a:off x="3851275" y="5262563"/>
              <a:ext cx="228600" cy="234950"/>
            </a:xfrm>
            <a:prstGeom prst="line">
              <a:avLst/>
            </a:prstGeom>
            <a:noFill/>
            <a:ln w="19050">
              <a:solidFill>
                <a:schemeClr val="tx1"/>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3802" name="Rectangle 13"/>
            <p:cNvSpPr>
              <a:spLocks noChangeArrowheads="1"/>
            </p:cNvSpPr>
            <p:nvPr/>
          </p:nvSpPr>
          <p:spPr bwMode="auto">
            <a:xfrm>
              <a:off x="3513092" y="5580063"/>
              <a:ext cx="546090" cy="365125"/>
            </a:xfrm>
            <a:prstGeom prst="rect">
              <a:avLst/>
            </a:prstGeom>
            <a:solidFill>
              <a:schemeClr val="accent2">
                <a:lumMod val="40000"/>
                <a:lumOff val="60000"/>
              </a:schemeClr>
            </a:solidFill>
            <a:ln w="9525">
              <a:solidFill>
                <a:srgbClr val="000000"/>
              </a:solidFill>
              <a:miter lim="800000"/>
              <a:headEnd/>
              <a:tailEnd/>
            </a:ln>
          </p:spPr>
          <p:txBody>
            <a:bodyPr/>
            <a:lstStyle/>
            <a:p>
              <a:pPr>
                <a:defRPr/>
              </a:pPr>
              <a:endParaRPr lang="en-US" dirty="0">
                <a:latin typeface="Calibri"/>
                <a:ea typeface="Calibri"/>
                <a:cs typeface="Calibri"/>
              </a:endParaRPr>
            </a:p>
          </p:txBody>
        </p:sp>
        <p:sp>
          <p:nvSpPr>
            <p:cNvPr id="47188" name="Rectangle 14"/>
            <p:cNvSpPr>
              <a:spLocks noChangeArrowheads="1"/>
            </p:cNvSpPr>
            <p:nvPr/>
          </p:nvSpPr>
          <p:spPr bwMode="auto">
            <a:xfrm>
              <a:off x="3331106" y="5580846"/>
              <a:ext cx="182036" cy="363898"/>
            </a:xfrm>
            <a:prstGeom prst="rect">
              <a:avLst/>
            </a:prstGeom>
            <a:solidFill>
              <a:srgbClr val="92D050"/>
            </a:solidFill>
            <a:ln w="9525">
              <a:solidFill>
                <a:srgbClr val="000000"/>
              </a:solidFill>
              <a:miter lim="800000"/>
              <a:headEnd/>
              <a:tailEnd/>
            </a:ln>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23804" name="Rectangle 15"/>
            <p:cNvSpPr>
              <a:spLocks noChangeArrowheads="1"/>
            </p:cNvSpPr>
            <p:nvPr/>
          </p:nvSpPr>
          <p:spPr bwMode="auto">
            <a:xfrm>
              <a:off x="2965415" y="5580063"/>
              <a:ext cx="365118" cy="365125"/>
            </a:xfrm>
            <a:prstGeom prst="rect">
              <a:avLst/>
            </a:prstGeom>
            <a:solidFill>
              <a:schemeClr val="accent1">
                <a:lumMod val="60000"/>
                <a:lumOff val="40000"/>
              </a:schemeClr>
            </a:solidFill>
            <a:ln w="9525">
              <a:solidFill>
                <a:srgbClr val="000000"/>
              </a:solidFill>
              <a:miter lim="800000"/>
              <a:headEnd/>
              <a:tailEnd/>
            </a:ln>
          </p:spPr>
          <p:txBody>
            <a:bodyPr/>
            <a:lstStyle/>
            <a:p>
              <a:pPr>
                <a:defRPr/>
              </a:pPr>
              <a:endParaRPr lang="en-US" dirty="0">
                <a:latin typeface="Calibri"/>
                <a:ea typeface="Calibri"/>
                <a:cs typeface="Calibri"/>
              </a:endParaRPr>
            </a:p>
          </p:txBody>
        </p:sp>
        <p:grpSp>
          <p:nvGrpSpPr>
            <p:cNvPr id="3" name="Group 16"/>
            <p:cNvGrpSpPr>
              <a:grpSpLocks/>
            </p:cNvGrpSpPr>
            <p:nvPr/>
          </p:nvGrpSpPr>
          <p:grpSpPr bwMode="auto">
            <a:xfrm>
              <a:off x="4029176" y="5476875"/>
              <a:ext cx="584099" cy="487363"/>
              <a:chOff x="1119" y="3012"/>
              <a:chExt cx="369" cy="300"/>
            </a:xfrm>
            <a:solidFill>
              <a:schemeClr val="accent5">
                <a:lumMod val="40000"/>
                <a:lumOff val="60000"/>
              </a:schemeClr>
            </a:solidFill>
          </p:grpSpPr>
          <p:grpSp>
            <p:nvGrpSpPr>
              <p:cNvPr id="4" name="Group 17"/>
              <p:cNvGrpSpPr>
                <a:grpSpLocks/>
              </p:cNvGrpSpPr>
              <p:nvPr/>
            </p:nvGrpSpPr>
            <p:grpSpPr bwMode="auto">
              <a:xfrm>
                <a:off x="1152" y="3012"/>
                <a:ext cx="336" cy="261"/>
                <a:chOff x="1152" y="3012"/>
                <a:chExt cx="336" cy="261"/>
              </a:xfrm>
              <a:grpFill/>
            </p:grpSpPr>
            <p:sp>
              <p:nvSpPr>
                <p:cNvPr id="23812" name="Rectangle 18"/>
                <p:cNvSpPr>
                  <a:spLocks noChangeArrowheads="1"/>
                </p:cNvSpPr>
                <p:nvPr/>
              </p:nvSpPr>
              <p:spPr bwMode="auto">
                <a:xfrm>
                  <a:off x="1152" y="3020"/>
                  <a:ext cx="336" cy="244"/>
                </a:xfrm>
                <a:prstGeom prst="rect">
                  <a:avLst/>
                </a:prstGeom>
                <a:grpFill/>
                <a:ln w="9525">
                  <a:solidFill>
                    <a:schemeClr val="tx1"/>
                  </a:solidFill>
                  <a:miter lim="800000"/>
                  <a:headEnd/>
                  <a:tailEnd/>
                </a:ln>
              </p:spPr>
              <p:txBody>
                <a:bodyPr wrap="none" lIns="91420" tIns="45711" rIns="91420" bIns="45711" anchor="ctr"/>
                <a:lstStyle/>
                <a:p>
                  <a:pPr>
                    <a:defRPr/>
                  </a:pPr>
                  <a:endParaRPr lang="en-US" dirty="0">
                    <a:latin typeface="Calibri"/>
                    <a:ea typeface="Calibri"/>
                    <a:cs typeface="Calibri"/>
                  </a:endParaRPr>
                </a:p>
              </p:txBody>
            </p:sp>
            <p:sp>
              <p:nvSpPr>
                <p:cNvPr id="23813" name="Line 19"/>
                <p:cNvSpPr>
                  <a:spLocks noChangeShapeType="1"/>
                </p:cNvSpPr>
                <p:nvPr/>
              </p:nvSpPr>
              <p:spPr bwMode="auto">
                <a:xfrm flipH="1">
                  <a:off x="1371" y="3012"/>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latin typeface="Calibri"/>
                    <a:ea typeface="Calibri"/>
                    <a:cs typeface="Calibri"/>
                  </a:endParaRPr>
                </a:p>
              </p:txBody>
            </p:sp>
            <p:sp>
              <p:nvSpPr>
                <p:cNvPr id="23814" name="Line 20"/>
                <p:cNvSpPr>
                  <a:spLocks noChangeShapeType="1"/>
                </p:cNvSpPr>
                <p:nvPr/>
              </p:nvSpPr>
              <p:spPr bwMode="auto">
                <a:xfrm rot="5400000">
                  <a:off x="1319" y="2969"/>
                  <a:ext cx="1" cy="336"/>
                </a:xfrm>
                <a:prstGeom prst="line">
                  <a:avLst/>
                </a:prstGeom>
                <a:grpFill/>
                <a:ln w="9525">
                  <a:solidFill>
                    <a:schemeClr val="tx1"/>
                  </a:solidFill>
                  <a:round/>
                  <a:headEnd/>
                  <a:tailEnd/>
                </a:ln>
              </p:spPr>
              <p:txBody>
                <a:bodyPr wrap="none" lIns="91420" tIns="45711" rIns="91420" bIns="45711" anchor="ctr"/>
                <a:lstStyle/>
                <a:p>
                  <a:pPr>
                    <a:defRPr/>
                  </a:pPr>
                  <a:endParaRPr lang="en-US" dirty="0">
                    <a:latin typeface="Calibri"/>
                    <a:ea typeface="Calibri"/>
                    <a:cs typeface="Calibri"/>
                  </a:endParaRPr>
                </a:p>
              </p:txBody>
            </p:sp>
            <p:sp>
              <p:nvSpPr>
                <p:cNvPr id="23815" name="Line 21"/>
                <p:cNvSpPr>
                  <a:spLocks noChangeShapeType="1"/>
                </p:cNvSpPr>
                <p:nvPr/>
              </p:nvSpPr>
              <p:spPr bwMode="auto">
                <a:xfrm flipH="1">
                  <a:off x="1260" y="3015"/>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latin typeface="Calibri"/>
                    <a:ea typeface="Calibri"/>
                    <a:cs typeface="Calibri"/>
                  </a:endParaRPr>
                </a:p>
              </p:txBody>
            </p:sp>
          </p:grpSp>
          <p:grpSp>
            <p:nvGrpSpPr>
              <p:cNvPr id="5" name="Group 22"/>
              <p:cNvGrpSpPr>
                <a:grpSpLocks/>
              </p:cNvGrpSpPr>
              <p:nvPr/>
            </p:nvGrpSpPr>
            <p:grpSpPr bwMode="auto">
              <a:xfrm>
                <a:off x="1119" y="3051"/>
                <a:ext cx="336" cy="261"/>
                <a:chOff x="1152" y="3012"/>
                <a:chExt cx="336" cy="261"/>
              </a:xfrm>
              <a:grpFill/>
            </p:grpSpPr>
            <p:sp>
              <p:nvSpPr>
                <p:cNvPr id="23808" name="Rectangle 23"/>
                <p:cNvSpPr>
                  <a:spLocks noChangeArrowheads="1"/>
                </p:cNvSpPr>
                <p:nvPr/>
              </p:nvSpPr>
              <p:spPr bwMode="auto">
                <a:xfrm>
                  <a:off x="1152" y="3020"/>
                  <a:ext cx="336" cy="244"/>
                </a:xfrm>
                <a:prstGeom prst="rect">
                  <a:avLst/>
                </a:prstGeom>
                <a:grpFill/>
                <a:ln w="9525">
                  <a:solidFill>
                    <a:schemeClr val="tx1"/>
                  </a:solidFill>
                  <a:miter lim="800000"/>
                  <a:headEnd/>
                  <a:tailEnd/>
                </a:ln>
              </p:spPr>
              <p:txBody>
                <a:bodyPr wrap="none" lIns="91420" tIns="45711" rIns="91420" bIns="45711" anchor="ctr"/>
                <a:lstStyle/>
                <a:p>
                  <a:pPr>
                    <a:defRPr/>
                  </a:pPr>
                  <a:endParaRPr lang="en-US" dirty="0">
                    <a:latin typeface="Calibri"/>
                    <a:ea typeface="Calibri"/>
                    <a:cs typeface="Calibri"/>
                  </a:endParaRPr>
                </a:p>
              </p:txBody>
            </p:sp>
            <p:sp>
              <p:nvSpPr>
                <p:cNvPr id="23809" name="Line 24"/>
                <p:cNvSpPr>
                  <a:spLocks noChangeShapeType="1"/>
                </p:cNvSpPr>
                <p:nvPr/>
              </p:nvSpPr>
              <p:spPr bwMode="auto">
                <a:xfrm flipH="1">
                  <a:off x="1371" y="3012"/>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latin typeface="Calibri"/>
                    <a:ea typeface="Calibri"/>
                    <a:cs typeface="Calibri"/>
                  </a:endParaRPr>
                </a:p>
              </p:txBody>
            </p:sp>
            <p:sp>
              <p:nvSpPr>
                <p:cNvPr id="23810" name="Line 25"/>
                <p:cNvSpPr>
                  <a:spLocks noChangeShapeType="1"/>
                </p:cNvSpPr>
                <p:nvPr/>
              </p:nvSpPr>
              <p:spPr bwMode="auto">
                <a:xfrm rot="5400000">
                  <a:off x="1319" y="2969"/>
                  <a:ext cx="1" cy="336"/>
                </a:xfrm>
                <a:prstGeom prst="line">
                  <a:avLst/>
                </a:prstGeom>
                <a:grpFill/>
                <a:ln w="9525">
                  <a:solidFill>
                    <a:schemeClr val="tx1"/>
                  </a:solidFill>
                  <a:round/>
                  <a:headEnd/>
                  <a:tailEnd/>
                </a:ln>
              </p:spPr>
              <p:txBody>
                <a:bodyPr wrap="none" lIns="91420" tIns="45711" rIns="91420" bIns="45711" anchor="ctr"/>
                <a:lstStyle/>
                <a:p>
                  <a:pPr>
                    <a:defRPr/>
                  </a:pPr>
                  <a:endParaRPr lang="en-US" dirty="0">
                    <a:latin typeface="Calibri"/>
                    <a:ea typeface="Calibri"/>
                    <a:cs typeface="Calibri"/>
                  </a:endParaRPr>
                </a:p>
              </p:txBody>
            </p:sp>
            <p:sp>
              <p:nvSpPr>
                <p:cNvPr id="23811" name="Line 26"/>
                <p:cNvSpPr>
                  <a:spLocks noChangeShapeType="1"/>
                </p:cNvSpPr>
                <p:nvPr/>
              </p:nvSpPr>
              <p:spPr bwMode="auto">
                <a:xfrm flipH="1">
                  <a:off x="1260" y="3015"/>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latin typeface="Calibri"/>
                    <a:ea typeface="Calibri"/>
                    <a:cs typeface="Calibri"/>
                  </a:endParaRPr>
                </a:p>
              </p:txBody>
            </p:sp>
          </p:grpSp>
        </p:grpSp>
      </p:grpSp>
      <p:sp>
        <p:nvSpPr>
          <p:cNvPr id="47109" name="Rectangle 28"/>
          <p:cNvSpPr>
            <a:spLocks noChangeArrowheads="1"/>
          </p:cNvSpPr>
          <p:nvPr/>
        </p:nvSpPr>
        <p:spPr bwMode="auto">
          <a:xfrm>
            <a:off x="914400" y="5791200"/>
            <a:ext cx="3824288"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en-US" altLang="en-US" sz="2000">
                <a:latin typeface="Arial" charset="0"/>
              </a:rPr>
              <a:t>Dataspace:     Rank = 2</a:t>
            </a:r>
            <a:br>
              <a:rPr lang="en-US" altLang="en-US" sz="2000">
                <a:latin typeface="Arial" charset="0"/>
              </a:rPr>
            </a:br>
            <a:r>
              <a:rPr lang="en-US" altLang="en-US" sz="2000">
                <a:latin typeface="Arial" charset="0"/>
              </a:rPr>
              <a:t>	          Dimensions = 5 x 3</a:t>
            </a:r>
          </a:p>
        </p:txBody>
      </p:sp>
      <p:grpSp>
        <p:nvGrpSpPr>
          <p:cNvPr id="47110" name="Group 263"/>
          <p:cNvGrpSpPr>
            <a:grpSpLocks/>
          </p:cNvGrpSpPr>
          <p:nvPr/>
        </p:nvGrpSpPr>
        <p:grpSpPr bwMode="auto">
          <a:xfrm>
            <a:off x="762000" y="1066800"/>
            <a:ext cx="6934200" cy="2895600"/>
            <a:chOff x="762000" y="1447800"/>
            <a:chExt cx="6934200" cy="2895600"/>
          </a:xfrm>
        </p:grpSpPr>
        <p:sp>
          <p:nvSpPr>
            <p:cNvPr id="47112" name="Text Box 29"/>
            <p:cNvSpPr txBox="1">
              <a:spLocks noChangeArrowheads="1"/>
            </p:cNvSpPr>
            <p:nvPr/>
          </p:nvSpPr>
          <p:spPr bwMode="auto">
            <a:xfrm>
              <a:off x="4343400" y="1447800"/>
              <a:ext cx="301625" cy="461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3" tIns="45717" rIns="91433" bIns="45717">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spcBef>
                  <a:spcPct val="50000"/>
                </a:spcBef>
              </a:pPr>
              <a:r>
                <a:rPr lang="en-US" altLang="en-US" b="1">
                  <a:latin typeface="Arial" charset="0"/>
                </a:rPr>
                <a:t>3</a:t>
              </a:r>
            </a:p>
          </p:txBody>
        </p:sp>
        <p:sp>
          <p:nvSpPr>
            <p:cNvPr id="47113" name="Text Box 30"/>
            <p:cNvSpPr txBox="1">
              <a:spLocks noChangeArrowheads="1"/>
            </p:cNvSpPr>
            <p:nvPr/>
          </p:nvSpPr>
          <p:spPr bwMode="auto">
            <a:xfrm>
              <a:off x="762000" y="2743200"/>
              <a:ext cx="301625" cy="461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3" tIns="45717" rIns="91433" bIns="45717">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spcBef>
                  <a:spcPct val="50000"/>
                </a:spcBef>
              </a:pPr>
              <a:r>
                <a:rPr lang="en-US" altLang="en-US">
                  <a:latin typeface="Arial" charset="0"/>
                </a:rPr>
                <a:t>5</a:t>
              </a:r>
            </a:p>
          </p:txBody>
        </p:sp>
        <p:sp>
          <p:nvSpPr>
            <p:cNvPr id="47114" name="Line 31"/>
            <p:cNvSpPr>
              <a:spLocks noChangeShapeType="1"/>
            </p:cNvSpPr>
            <p:nvPr/>
          </p:nvSpPr>
          <p:spPr bwMode="auto">
            <a:xfrm>
              <a:off x="1516063" y="1676400"/>
              <a:ext cx="2863850" cy="0"/>
            </a:xfrm>
            <a:prstGeom prst="line">
              <a:avLst/>
            </a:prstGeom>
            <a:noFill/>
            <a:ln w="12700">
              <a:solidFill>
                <a:schemeClr val="tx1"/>
              </a:solidFill>
              <a:round/>
              <a:headEnd type="stealth" w="lg" len="lg"/>
              <a:tailEnd type="none" w="lg" len="lg"/>
            </a:ln>
            <a:extLst>
              <a:ext uri="{909E8E84-426E-40DD-AFC4-6F175D3DCCD1}">
                <a14:hiddenFill xmlns:a14="http://schemas.microsoft.com/office/drawing/2010/main">
                  <a:noFill/>
                </a14:hiddenFill>
              </a:ext>
            </a:extLst>
          </p:spPr>
          <p:txBody>
            <a:bodyPr wrap="none" anchor="ctr"/>
            <a:lstStyle/>
            <a:p>
              <a:endParaRPr lang="en-US"/>
            </a:p>
          </p:txBody>
        </p:sp>
        <p:sp>
          <p:nvSpPr>
            <p:cNvPr id="47115" name="Line 32"/>
            <p:cNvSpPr>
              <a:spLocks noChangeShapeType="1"/>
            </p:cNvSpPr>
            <p:nvPr/>
          </p:nvSpPr>
          <p:spPr bwMode="auto">
            <a:xfrm flipH="1">
              <a:off x="4681538" y="1676400"/>
              <a:ext cx="2940050" cy="0"/>
            </a:xfrm>
            <a:prstGeom prst="line">
              <a:avLst/>
            </a:prstGeom>
            <a:noFill/>
            <a:ln w="12700">
              <a:solidFill>
                <a:schemeClr val="tx1"/>
              </a:solidFill>
              <a:round/>
              <a:headEnd type="stealth" w="lg" len="lg"/>
              <a:tailEnd type="none" w="lg" len="lg"/>
            </a:ln>
            <a:extLst>
              <a:ext uri="{909E8E84-426E-40DD-AFC4-6F175D3DCCD1}">
                <a14:hiddenFill xmlns:a14="http://schemas.microsoft.com/office/drawing/2010/main">
                  <a:noFill/>
                </a14:hiddenFill>
              </a:ext>
            </a:extLst>
          </p:spPr>
          <p:txBody>
            <a:bodyPr wrap="none" anchor="ctr"/>
            <a:lstStyle/>
            <a:p>
              <a:endParaRPr lang="en-US"/>
            </a:p>
          </p:txBody>
        </p:sp>
        <p:sp>
          <p:nvSpPr>
            <p:cNvPr id="47116" name="Line 33"/>
            <p:cNvSpPr>
              <a:spLocks noChangeShapeType="1"/>
            </p:cNvSpPr>
            <p:nvPr/>
          </p:nvSpPr>
          <p:spPr bwMode="auto">
            <a:xfrm>
              <a:off x="912813" y="3124200"/>
              <a:ext cx="0" cy="990600"/>
            </a:xfrm>
            <a:prstGeom prst="line">
              <a:avLst/>
            </a:prstGeom>
            <a:noFill/>
            <a:ln w="12700">
              <a:solidFill>
                <a:schemeClr val="tx1"/>
              </a:solidFill>
              <a:round/>
              <a:headEnd type="none" w="lg" len="lg"/>
              <a:tailEnd type="stealth" w="lg" len="lg"/>
            </a:ln>
            <a:extLst>
              <a:ext uri="{909E8E84-426E-40DD-AFC4-6F175D3DCCD1}">
                <a14:hiddenFill xmlns:a14="http://schemas.microsoft.com/office/drawing/2010/main">
                  <a:noFill/>
                </a14:hiddenFill>
              </a:ext>
            </a:extLst>
          </p:spPr>
          <p:txBody>
            <a:bodyPr wrap="none" anchor="ctr"/>
            <a:lstStyle/>
            <a:p>
              <a:endParaRPr lang="en-US"/>
            </a:p>
          </p:txBody>
        </p:sp>
        <p:sp>
          <p:nvSpPr>
            <p:cNvPr id="47117" name="Line 34"/>
            <p:cNvSpPr>
              <a:spLocks noChangeShapeType="1"/>
            </p:cNvSpPr>
            <p:nvPr/>
          </p:nvSpPr>
          <p:spPr bwMode="auto">
            <a:xfrm flipH="1" flipV="1">
              <a:off x="912813" y="2057400"/>
              <a:ext cx="0" cy="762000"/>
            </a:xfrm>
            <a:prstGeom prst="line">
              <a:avLst/>
            </a:prstGeom>
            <a:noFill/>
            <a:ln w="12700">
              <a:solidFill>
                <a:schemeClr val="tx1"/>
              </a:solidFill>
              <a:round/>
              <a:headEnd type="none" w="lg" len="lg"/>
              <a:tailEnd type="stealth" w="lg" len="lg"/>
            </a:ln>
            <a:extLst>
              <a:ext uri="{909E8E84-426E-40DD-AFC4-6F175D3DCCD1}">
                <a14:hiddenFill xmlns:a14="http://schemas.microsoft.com/office/drawing/2010/main">
                  <a:noFill/>
                </a14:hiddenFill>
              </a:ext>
            </a:extLst>
          </p:spPr>
          <p:txBody>
            <a:bodyPr wrap="none" anchor="ctr"/>
            <a:lstStyle/>
            <a:p>
              <a:endParaRPr lang="en-US"/>
            </a:p>
          </p:txBody>
        </p:sp>
        <p:sp>
          <p:nvSpPr>
            <p:cNvPr id="23788" name="Rectangle 36"/>
            <p:cNvSpPr>
              <a:spLocks noChangeArrowheads="1"/>
            </p:cNvSpPr>
            <p:nvPr/>
          </p:nvSpPr>
          <p:spPr bwMode="auto">
            <a:xfrm>
              <a:off x="2082800" y="1854200"/>
              <a:ext cx="541338" cy="355600"/>
            </a:xfrm>
            <a:prstGeom prst="rect">
              <a:avLst/>
            </a:prstGeom>
            <a:solidFill>
              <a:schemeClr val="accent2">
                <a:lumMod val="40000"/>
                <a:lumOff val="60000"/>
              </a:schemeClr>
            </a:solidFill>
            <a:ln w="9525">
              <a:solidFill>
                <a:schemeClr val="tx1"/>
              </a:solidFill>
              <a:miter lim="800000"/>
              <a:headEnd/>
              <a:tailEnd/>
            </a:ln>
          </p:spPr>
          <p:txBody>
            <a:bodyPr/>
            <a:lstStyle/>
            <a:p>
              <a:pPr>
                <a:defRPr/>
              </a:pPr>
              <a:endParaRPr lang="en-US" dirty="0">
                <a:latin typeface="Calibri"/>
                <a:ea typeface="Calibri"/>
                <a:cs typeface="Calibri"/>
              </a:endParaRPr>
            </a:p>
          </p:txBody>
        </p:sp>
        <p:sp>
          <p:nvSpPr>
            <p:cNvPr id="47119" name="Rectangle 37"/>
            <p:cNvSpPr>
              <a:spLocks noChangeArrowheads="1"/>
            </p:cNvSpPr>
            <p:nvPr/>
          </p:nvSpPr>
          <p:spPr bwMode="auto">
            <a:xfrm>
              <a:off x="1902360" y="1854200"/>
              <a:ext cx="180458" cy="355600"/>
            </a:xfrm>
            <a:prstGeom prst="rect">
              <a:avLst/>
            </a:prstGeom>
            <a:solidFill>
              <a:srgbClr val="92D050"/>
            </a:solidFill>
            <a:ln w="9525">
              <a:solidFill>
                <a:schemeClr val="tx1"/>
              </a:solidFill>
              <a:miter lim="800000"/>
              <a:headEnd/>
              <a:tailEnd/>
            </a:ln>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23790" name="Rectangle 38"/>
            <p:cNvSpPr>
              <a:spLocks noChangeArrowheads="1"/>
            </p:cNvSpPr>
            <p:nvPr/>
          </p:nvSpPr>
          <p:spPr bwMode="auto">
            <a:xfrm>
              <a:off x="1539875" y="1854200"/>
              <a:ext cx="361950" cy="355600"/>
            </a:xfrm>
            <a:prstGeom prst="rect">
              <a:avLst/>
            </a:prstGeom>
            <a:solidFill>
              <a:schemeClr val="accent1">
                <a:lumMod val="60000"/>
                <a:lumOff val="40000"/>
              </a:schemeClr>
            </a:solidFill>
            <a:ln w="9525">
              <a:solidFill>
                <a:schemeClr val="tx1"/>
              </a:solidFill>
              <a:miter lim="800000"/>
              <a:headEnd/>
              <a:tailEnd/>
            </a:ln>
          </p:spPr>
          <p:txBody>
            <a:bodyPr/>
            <a:lstStyle/>
            <a:p>
              <a:pPr>
                <a:defRPr/>
              </a:pPr>
              <a:endParaRPr lang="en-US" dirty="0">
                <a:latin typeface="Calibri"/>
                <a:ea typeface="Calibri"/>
                <a:cs typeface="Calibri"/>
              </a:endParaRPr>
            </a:p>
          </p:txBody>
        </p:sp>
        <p:grpSp>
          <p:nvGrpSpPr>
            <p:cNvPr id="7" name="Group 39"/>
            <p:cNvGrpSpPr>
              <a:grpSpLocks/>
            </p:cNvGrpSpPr>
            <p:nvPr/>
          </p:nvGrpSpPr>
          <p:grpSpPr bwMode="auto">
            <a:xfrm>
              <a:off x="2590800" y="1752600"/>
              <a:ext cx="579035" cy="476250"/>
              <a:chOff x="1119" y="3012"/>
              <a:chExt cx="369" cy="300"/>
            </a:xfrm>
            <a:solidFill>
              <a:schemeClr val="accent5">
                <a:lumMod val="40000"/>
                <a:lumOff val="60000"/>
              </a:schemeClr>
            </a:solidFill>
          </p:grpSpPr>
          <p:grpSp>
            <p:nvGrpSpPr>
              <p:cNvPr id="8" name="Group 40"/>
              <p:cNvGrpSpPr>
                <a:grpSpLocks/>
              </p:cNvGrpSpPr>
              <p:nvPr/>
            </p:nvGrpSpPr>
            <p:grpSpPr bwMode="auto">
              <a:xfrm>
                <a:off x="1152" y="3012"/>
                <a:ext cx="336" cy="261"/>
                <a:chOff x="1152" y="3012"/>
                <a:chExt cx="336" cy="261"/>
              </a:xfrm>
              <a:grpFill/>
            </p:grpSpPr>
            <p:sp>
              <p:nvSpPr>
                <p:cNvPr id="23798" name="Rectangle 41"/>
                <p:cNvSpPr>
                  <a:spLocks noChangeArrowheads="1"/>
                </p:cNvSpPr>
                <p:nvPr/>
              </p:nvSpPr>
              <p:spPr bwMode="auto">
                <a:xfrm>
                  <a:off x="1152" y="3020"/>
                  <a:ext cx="336" cy="244"/>
                </a:xfrm>
                <a:prstGeom prst="rect">
                  <a:avLst/>
                </a:prstGeom>
                <a:grpFill/>
                <a:ln w="9525">
                  <a:solidFill>
                    <a:schemeClr val="tx1"/>
                  </a:solidFill>
                  <a:miter lim="800000"/>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99" name="Line 42"/>
                <p:cNvSpPr>
                  <a:spLocks noChangeShapeType="1"/>
                </p:cNvSpPr>
                <p:nvPr/>
              </p:nvSpPr>
              <p:spPr bwMode="auto">
                <a:xfrm flipH="1">
                  <a:off x="1371" y="3012"/>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800" name="Line 43"/>
                <p:cNvSpPr>
                  <a:spLocks noChangeShapeType="1"/>
                </p:cNvSpPr>
                <p:nvPr/>
              </p:nvSpPr>
              <p:spPr bwMode="auto">
                <a:xfrm rot="5400000">
                  <a:off x="1319" y="2969"/>
                  <a:ext cx="1" cy="336"/>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801" name="Line 44"/>
                <p:cNvSpPr>
                  <a:spLocks noChangeShapeType="1"/>
                </p:cNvSpPr>
                <p:nvPr/>
              </p:nvSpPr>
              <p:spPr bwMode="auto">
                <a:xfrm flipH="1">
                  <a:off x="1260" y="3015"/>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grpSp>
          <p:grpSp>
            <p:nvGrpSpPr>
              <p:cNvPr id="9" name="Group 45"/>
              <p:cNvGrpSpPr>
                <a:grpSpLocks/>
              </p:cNvGrpSpPr>
              <p:nvPr/>
            </p:nvGrpSpPr>
            <p:grpSpPr bwMode="auto">
              <a:xfrm>
                <a:off x="1119" y="3051"/>
                <a:ext cx="336" cy="261"/>
                <a:chOff x="1152" y="3012"/>
                <a:chExt cx="336" cy="261"/>
              </a:xfrm>
              <a:grpFill/>
            </p:grpSpPr>
            <p:sp>
              <p:nvSpPr>
                <p:cNvPr id="23794" name="Rectangle 46"/>
                <p:cNvSpPr>
                  <a:spLocks noChangeArrowheads="1"/>
                </p:cNvSpPr>
                <p:nvPr/>
              </p:nvSpPr>
              <p:spPr bwMode="auto">
                <a:xfrm>
                  <a:off x="1152" y="3020"/>
                  <a:ext cx="336" cy="244"/>
                </a:xfrm>
                <a:prstGeom prst="rect">
                  <a:avLst/>
                </a:prstGeom>
                <a:grpFill/>
                <a:ln w="9525">
                  <a:solidFill>
                    <a:schemeClr val="tx1"/>
                  </a:solidFill>
                  <a:miter lim="800000"/>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95" name="Line 47"/>
                <p:cNvSpPr>
                  <a:spLocks noChangeShapeType="1"/>
                </p:cNvSpPr>
                <p:nvPr/>
              </p:nvSpPr>
              <p:spPr bwMode="auto">
                <a:xfrm flipH="1">
                  <a:off x="1371" y="3012"/>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96" name="Line 48"/>
                <p:cNvSpPr>
                  <a:spLocks noChangeShapeType="1"/>
                </p:cNvSpPr>
                <p:nvPr/>
              </p:nvSpPr>
              <p:spPr bwMode="auto">
                <a:xfrm rot="5400000">
                  <a:off x="1319" y="2969"/>
                  <a:ext cx="1" cy="336"/>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97" name="Line 49"/>
                <p:cNvSpPr>
                  <a:spLocks noChangeShapeType="1"/>
                </p:cNvSpPr>
                <p:nvPr/>
              </p:nvSpPr>
              <p:spPr bwMode="auto">
                <a:xfrm flipH="1">
                  <a:off x="1260" y="3015"/>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grpSp>
        </p:grpSp>
        <p:sp>
          <p:nvSpPr>
            <p:cNvPr id="23774" name="Rectangle 51"/>
            <p:cNvSpPr>
              <a:spLocks noChangeArrowheads="1"/>
            </p:cNvSpPr>
            <p:nvPr/>
          </p:nvSpPr>
          <p:spPr bwMode="auto">
            <a:xfrm>
              <a:off x="2082800" y="2387600"/>
              <a:ext cx="541338" cy="355600"/>
            </a:xfrm>
            <a:prstGeom prst="rect">
              <a:avLst/>
            </a:prstGeom>
            <a:solidFill>
              <a:schemeClr val="accent2">
                <a:lumMod val="40000"/>
                <a:lumOff val="60000"/>
              </a:schemeClr>
            </a:solidFill>
            <a:ln w="9525">
              <a:solidFill>
                <a:schemeClr val="tx1"/>
              </a:solidFill>
              <a:miter lim="800000"/>
              <a:headEnd/>
              <a:tailEnd/>
            </a:ln>
          </p:spPr>
          <p:txBody>
            <a:bodyPr/>
            <a:lstStyle/>
            <a:p>
              <a:pPr>
                <a:defRPr/>
              </a:pPr>
              <a:endParaRPr lang="en-US" dirty="0">
                <a:latin typeface="Calibri"/>
                <a:ea typeface="Calibri"/>
                <a:cs typeface="Calibri"/>
              </a:endParaRPr>
            </a:p>
          </p:txBody>
        </p:sp>
        <p:sp>
          <p:nvSpPr>
            <p:cNvPr id="47123" name="Rectangle 52"/>
            <p:cNvSpPr>
              <a:spLocks noChangeArrowheads="1"/>
            </p:cNvSpPr>
            <p:nvPr/>
          </p:nvSpPr>
          <p:spPr bwMode="auto">
            <a:xfrm>
              <a:off x="1902360" y="2387600"/>
              <a:ext cx="180458" cy="355600"/>
            </a:xfrm>
            <a:prstGeom prst="rect">
              <a:avLst/>
            </a:prstGeom>
            <a:solidFill>
              <a:srgbClr val="92D050"/>
            </a:solidFill>
            <a:ln w="9525">
              <a:solidFill>
                <a:schemeClr val="tx1"/>
              </a:solidFill>
              <a:miter lim="800000"/>
              <a:headEnd/>
              <a:tailEnd/>
            </a:ln>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23776" name="Rectangle 53"/>
            <p:cNvSpPr>
              <a:spLocks noChangeArrowheads="1"/>
            </p:cNvSpPr>
            <p:nvPr/>
          </p:nvSpPr>
          <p:spPr bwMode="auto">
            <a:xfrm>
              <a:off x="1539875" y="2387600"/>
              <a:ext cx="361950" cy="355600"/>
            </a:xfrm>
            <a:prstGeom prst="rect">
              <a:avLst/>
            </a:prstGeom>
            <a:solidFill>
              <a:schemeClr val="accent1">
                <a:lumMod val="60000"/>
                <a:lumOff val="40000"/>
              </a:schemeClr>
            </a:solidFill>
            <a:ln w="9525">
              <a:solidFill>
                <a:schemeClr val="tx1"/>
              </a:solidFill>
              <a:miter lim="800000"/>
              <a:headEnd/>
              <a:tailEnd/>
            </a:ln>
          </p:spPr>
          <p:txBody>
            <a:bodyPr/>
            <a:lstStyle/>
            <a:p>
              <a:pPr>
                <a:defRPr/>
              </a:pPr>
              <a:endParaRPr lang="en-US" dirty="0">
                <a:latin typeface="Calibri"/>
                <a:ea typeface="Calibri"/>
                <a:cs typeface="Calibri"/>
              </a:endParaRPr>
            </a:p>
          </p:txBody>
        </p:sp>
        <p:grpSp>
          <p:nvGrpSpPr>
            <p:cNvPr id="10" name="Group 54"/>
            <p:cNvGrpSpPr>
              <a:grpSpLocks/>
            </p:cNvGrpSpPr>
            <p:nvPr/>
          </p:nvGrpSpPr>
          <p:grpSpPr bwMode="auto">
            <a:xfrm>
              <a:off x="2590800" y="2286000"/>
              <a:ext cx="579035" cy="476250"/>
              <a:chOff x="1119" y="3012"/>
              <a:chExt cx="369" cy="300"/>
            </a:xfrm>
            <a:solidFill>
              <a:schemeClr val="accent5">
                <a:lumMod val="40000"/>
                <a:lumOff val="60000"/>
              </a:schemeClr>
            </a:solidFill>
          </p:grpSpPr>
          <p:grpSp>
            <p:nvGrpSpPr>
              <p:cNvPr id="11" name="Group 55"/>
              <p:cNvGrpSpPr>
                <a:grpSpLocks/>
              </p:cNvGrpSpPr>
              <p:nvPr/>
            </p:nvGrpSpPr>
            <p:grpSpPr bwMode="auto">
              <a:xfrm>
                <a:off x="1152" y="3012"/>
                <a:ext cx="336" cy="261"/>
                <a:chOff x="1152" y="3012"/>
                <a:chExt cx="336" cy="261"/>
              </a:xfrm>
              <a:grpFill/>
            </p:grpSpPr>
            <p:sp>
              <p:nvSpPr>
                <p:cNvPr id="23784" name="Rectangle 56"/>
                <p:cNvSpPr>
                  <a:spLocks noChangeArrowheads="1"/>
                </p:cNvSpPr>
                <p:nvPr/>
              </p:nvSpPr>
              <p:spPr bwMode="auto">
                <a:xfrm>
                  <a:off x="1152" y="3020"/>
                  <a:ext cx="336" cy="244"/>
                </a:xfrm>
                <a:prstGeom prst="rect">
                  <a:avLst/>
                </a:prstGeom>
                <a:grpFill/>
                <a:ln w="9525">
                  <a:solidFill>
                    <a:schemeClr val="tx1"/>
                  </a:solidFill>
                  <a:miter lim="800000"/>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85" name="Line 57"/>
                <p:cNvSpPr>
                  <a:spLocks noChangeShapeType="1"/>
                </p:cNvSpPr>
                <p:nvPr/>
              </p:nvSpPr>
              <p:spPr bwMode="auto">
                <a:xfrm flipH="1">
                  <a:off x="1371" y="3012"/>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86" name="Line 58"/>
                <p:cNvSpPr>
                  <a:spLocks noChangeShapeType="1"/>
                </p:cNvSpPr>
                <p:nvPr/>
              </p:nvSpPr>
              <p:spPr bwMode="auto">
                <a:xfrm rot="5400000">
                  <a:off x="1319" y="2969"/>
                  <a:ext cx="1" cy="336"/>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87" name="Line 59"/>
                <p:cNvSpPr>
                  <a:spLocks noChangeShapeType="1"/>
                </p:cNvSpPr>
                <p:nvPr/>
              </p:nvSpPr>
              <p:spPr bwMode="auto">
                <a:xfrm flipH="1">
                  <a:off x="1260" y="3015"/>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grpSp>
          <p:grpSp>
            <p:nvGrpSpPr>
              <p:cNvPr id="12" name="Group 60"/>
              <p:cNvGrpSpPr>
                <a:grpSpLocks/>
              </p:cNvGrpSpPr>
              <p:nvPr/>
            </p:nvGrpSpPr>
            <p:grpSpPr bwMode="auto">
              <a:xfrm>
                <a:off x="1119" y="3051"/>
                <a:ext cx="336" cy="261"/>
                <a:chOff x="1152" y="3012"/>
                <a:chExt cx="336" cy="261"/>
              </a:xfrm>
              <a:grpFill/>
            </p:grpSpPr>
            <p:sp>
              <p:nvSpPr>
                <p:cNvPr id="23780" name="Rectangle 61"/>
                <p:cNvSpPr>
                  <a:spLocks noChangeArrowheads="1"/>
                </p:cNvSpPr>
                <p:nvPr/>
              </p:nvSpPr>
              <p:spPr bwMode="auto">
                <a:xfrm>
                  <a:off x="1152" y="3020"/>
                  <a:ext cx="336" cy="244"/>
                </a:xfrm>
                <a:prstGeom prst="rect">
                  <a:avLst/>
                </a:prstGeom>
                <a:grpFill/>
                <a:ln w="9525">
                  <a:solidFill>
                    <a:schemeClr val="tx1"/>
                  </a:solidFill>
                  <a:miter lim="800000"/>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81" name="Line 62"/>
                <p:cNvSpPr>
                  <a:spLocks noChangeShapeType="1"/>
                </p:cNvSpPr>
                <p:nvPr/>
              </p:nvSpPr>
              <p:spPr bwMode="auto">
                <a:xfrm flipH="1">
                  <a:off x="1371" y="3012"/>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82" name="Line 63"/>
                <p:cNvSpPr>
                  <a:spLocks noChangeShapeType="1"/>
                </p:cNvSpPr>
                <p:nvPr/>
              </p:nvSpPr>
              <p:spPr bwMode="auto">
                <a:xfrm rot="5400000">
                  <a:off x="1319" y="2969"/>
                  <a:ext cx="1" cy="336"/>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83" name="Line 64"/>
                <p:cNvSpPr>
                  <a:spLocks noChangeShapeType="1"/>
                </p:cNvSpPr>
                <p:nvPr/>
              </p:nvSpPr>
              <p:spPr bwMode="auto">
                <a:xfrm flipH="1">
                  <a:off x="1260" y="3015"/>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grpSp>
        </p:grpSp>
        <p:sp>
          <p:nvSpPr>
            <p:cNvPr id="23760" name="Rectangle 66"/>
            <p:cNvSpPr>
              <a:spLocks noChangeArrowheads="1"/>
            </p:cNvSpPr>
            <p:nvPr/>
          </p:nvSpPr>
          <p:spPr bwMode="auto">
            <a:xfrm>
              <a:off x="2058988" y="2901950"/>
              <a:ext cx="541337" cy="355600"/>
            </a:xfrm>
            <a:prstGeom prst="rect">
              <a:avLst/>
            </a:prstGeom>
            <a:solidFill>
              <a:schemeClr val="accent2">
                <a:lumMod val="40000"/>
                <a:lumOff val="60000"/>
              </a:schemeClr>
            </a:solidFill>
            <a:ln w="9525">
              <a:solidFill>
                <a:schemeClr val="tx1"/>
              </a:solidFill>
              <a:miter lim="800000"/>
              <a:headEnd/>
              <a:tailEnd/>
            </a:ln>
          </p:spPr>
          <p:txBody>
            <a:bodyPr/>
            <a:lstStyle/>
            <a:p>
              <a:pPr>
                <a:defRPr/>
              </a:pPr>
              <a:endParaRPr lang="en-US" dirty="0">
                <a:latin typeface="Calibri"/>
                <a:ea typeface="Calibri"/>
                <a:cs typeface="Calibri"/>
              </a:endParaRPr>
            </a:p>
          </p:txBody>
        </p:sp>
        <p:sp>
          <p:nvSpPr>
            <p:cNvPr id="47127" name="Rectangle 67"/>
            <p:cNvSpPr>
              <a:spLocks noChangeArrowheads="1"/>
            </p:cNvSpPr>
            <p:nvPr/>
          </p:nvSpPr>
          <p:spPr bwMode="auto">
            <a:xfrm>
              <a:off x="1878548" y="2901950"/>
              <a:ext cx="180458" cy="355600"/>
            </a:xfrm>
            <a:prstGeom prst="rect">
              <a:avLst/>
            </a:prstGeom>
            <a:solidFill>
              <a:srgbClr val="92D050"/>
            </a:solidFill>
            <a:ln w="9525">
              <a:solidFill>
                <a:schemeClr val="tx1"/>
              </a:solidFill>
              <a:miter lim="800000"/>
              <a:headEnd/>
              <a:tailEnd/>
            </a:ln>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23762" name="Rectangle 68"/>
            <p:cNvSpPr>
              <a:spLocks noChangeArrowheads="1"/>
            </p:cNvSpPr>
            <p:nvPr/>
          </p:nvSpPr>
          <p:spPr bwMode="auto">
            <a:xfrm>
              <a:off x="1516063" y="2901950"/>
              <a:ext cx="361950" cy="355600"/>
            </a:xfrm>
            <a:prstGeom prst="rect">
              <a:avLst/>
            </a:prstGeom>
            <a:solidFill>
              <a:schemeClr val="accent1">
                <a:lumMod val="60000"/>
                <a:lumOff val="40000"/>
              </a:schemeClr>
            </a:solidFill>
            <a:ln w="9525">
              <a:solidFill>
                <a:schemeClr val="tx1"/>
              </a:solidFill>
              <a:miter lim="800000"/>
              <a:headEnd/>
              <a:tailEnd/>
            </a:ln>
          </p:spPr>
          <p:txBody>
            <a:bodyPr/>
            <a:lstStyle/>
            <a:p>
              <a:pPr>
                <a:defRPr/>
              </a:pPr>
              <a:endParaRPr lang="en-US" dirty="0">
                <a:latin typeface="Calibri"/>
                <a:ea typeface="Calibri"/>
                <a:cs typeface="Calibri"/>
              </a:endParaRPr>
            </a:p>
          </p:txBody>
        </p:sp>
        <p:grpSp>
          <p:nvGrpSpPr>
            <p:cNvPr id="13" name="Group 69"/>
            <p:cNvGrpSpPr>
              <a:grpSpLocks/>
            </p:cNvGrpSpPr>
            <p:nvPr/>
          </p:nvGrpSpPr>
          <p:grpSpPr bwMode="auto">
            <a:xfrm>
              <a:off x="2566987" y="2800350"/>
              <a:ext cx="579035" cy="476250"/>
              <a:chOff x="1119" y="3012"/>
              <a:chExt cx="369" cy="300"/>
            </a:xfrm>
            <a:solidFill>
              <a:schemeClr val="accent5">
                <a:lumMod val="40000"/>
                <a:lumOff val="60000"/>
              </a:schemeClr>
            </a:solidFill>
          </p:grpSpPr>
          <p:grpSp>
            <p:nvGrpSpPr>
              <p:cNvPr id="14" name="Group 70"/>
              <p:cNvGrpSpPr>
                <a:grpSpLocks/>
              </p:cNvGrpSpPr>
              <p:nvPr/>
            </p:nvGrpSpPr>
            <p:grpSpPr bwMode="auto">
              <a:xfrm>
                <a:off x="1152" y="3012"/>
                <a:ext cx="336" cy="261"/>
                <a:chOff x="1152" y="3012"/>
                <a:chExt cx="336" cy="261"/>
              </a:xfrm>
              <a:grpFill/>
            </p:grpSpPr>
            <p:sp>
              <p:nvSpPr>
                <p:cNvPr id="23770" name="Rectangle 71"/>
                <p:cNvSpPr>
                  <a:spLocks noChangeArrowheads="1"/>
                </p:cNvSpPr>
                <p:nvPr/>
              </p:nvSpPr>
              <p:spPr bwMode="auto">
                <a:xfrm>
                  <a:off x="1152" y="3020"/>
                  <a:ext cx="336" cy="244"/>
                </a:xfrm>
                <a:prstGeom prst="rect">
                  <a:avLst/>
                </a:prstGeom>
                <a:grpFill/>
                <a:ln w="9525">
                  <a:solidFill>
                    <a:schemeClr val="tx1"/>
                  </a:solidFill>
                  <a:miter lim="800000"/>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71" name="Line 72"/>
                <p:cNvSpPr>
                  <a:spLocks noChangeShapeType="1"/>
                </p:cNvSpPr>
                <p:nvPr/>
              </p:nvSpPr>
              <p:spPr bwMode="auto">
                <a:xfrm flipH="1">
                  <a:off x="1371" y="3012"/>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72" name="Line 73"/>
                <p:cNvSpPr>
                  <a:spLocks noChangeShapeType="1"/>
                </p:cNvSpPr>
                <p:nvPr/>
              </p:nvSpPr>
              <p:spPr bwMode="auto">
                <a:xfrm rot="5400000">
                  <a:off x="1319" y="2969"/>
                  <a:ext cx="1" cy="336"/>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73" name="Line 74"/>
                <p:cNvSpPr>
                  <a:spLocks noChangeShapeType="1"/>
                </p:cNvSpPr>
                <p:nvPr/>
              </p:nvSpPr>
              <p:spPr bwMode="auto">
                <a:xfrm flipH="1">
                  <a:off x="1260" y="3015"/>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grpSp>
          <p:grpSp>
            <p:nvGrpSpPr>
              <p:cNvPr id="15" name="Group 75"/>
              <p:cNvGrpSpPr>
                <a:grpSpLocks/>
              </p:cNvGrpSpPr>
              <p:nvPr/>
            </p:nvGrpSpPr>
            <p:grpSpPr bwMode="auto">
              <a:xfrm>
                <a:off x="1119" y="3051"/>
                <a:ext cx="336" cy="261"/>
                <a:chOff x="1152" y="3012"/>
                <a:chExt cx="336" cy="261"/>
              </a:xfrm>
              <a:grpFill/>
            </p:grpSpPr>
            <p:sp>
              <p:nvSpPr>
                <p:cNvPr id="23766" name="Rectangle 76"/>
                <p:cNvSpPr>
                  <a:spLocks noChangeArrowheads="1"/>
                </p:cNvSpPr>
                <p:nvPr/>
              </p:nvSpPr>
              <p:spPr bwMode="auto">
                <a:xfrm>
                  <a:off x="1152" y="3020"/>
                  <a:ext cx="336" cy="244"/>
                </a:xfrm>
                <a:prstGeom prst="rect">
                  <a:avLst/>
                </a:prstGeom>
                <a:grpFill/>
                <a:ln w="9525">
                  <a:solidFill>
                    <a:schemeClr val="tx1"/>
                  </a:solidFill>
                  <a:miter lim="800000"/>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67" name="Line 77"/>
                <p:cNvSpPr>
                  <a:spLocks noChangeShapeType="1"/>
                </p:cNvSpPr>
                <p:nvPr/>
              </p:nvSpPr>
              <p:spPr bwMode="auto">
                <a:xfrm flipH="1">
                  <a:off x="1371" y="3012"/>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68" name="Line 78"/>
                <p:cNvSpPr>
                  <a:spLocks noChangeShapeType="1"/>
                </p:cNvSpPr>
                <p:nvPr/>
              </p:nvSpPr>
              <p:spPr bwMode="auto">
                <a:xfrm rot="5400000">
                  <a:off x="1319" y="2969"/>
                  <a:ext cx="1" cy="336"/>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69" name="Line 79"/>
                <p:cNvSpPr>
                  <a:spLocks noChangeShapeType="1"/>
                </p:cNvSpPr>
                <p:nvPr/>
              </p:nvSpPr>
              <p:spPr bwMode="auto">
                <a:xfrm flipH="1">
                  <a:off x="1260" y="3015"/>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grpSp>
        </p:grpSp>
        <p:sp>
          <p:nvSpPr>
            <p:cNvPr id="23746" name="Rectangle 81"/>
            <p:cNvSpPr>
              <a:spLocks noChangeArrowheads="1"/>
            </p:cNvSpPr>
            <p:nvPr/>
          </p:nvSpPr>
          <p:spPr bwMode="auto">
            <a:xfrm>
              <a:off x="2082800" y="3435350"/>
              <a:ext cx="541338" cy="355600"/>
            </a:xfrm>
            <a:prstGeom prst="rect">
              <a:avLst/>
            </a:prstGeom>
            <a:solidFill>
              <a:schemeClr val="accent2">
                <a:lumMod val="40000"/>
                <a:lumOff val="60000"/>
              </a:schemeClr>
            </a:solidFill>
            <a:ln w="9525">
              <a:solidFill>
                <a:schemeClr val="tx1"/>
              </a:solidFill>
              <a:miter lim="800000"/>
              <a:headEnd/>
              <a:tailEnd/>
            </a:ln>
          </p:spPr>
          <p:txBody>
            <a:bodyPr/>
            <a:lstStyle/>
            <a:p>
              <a:pPr>
                <a:defRPr/>
              </a:pPr>
              <a:endParaRPr lang="en-US" dirty="0">
                <a:latin typeface="Calibri"/>
                <a:ea typeface="Calibri"/>
                <a:cs typeface="Calibri"/>
              </a:endParaRPr>
            </a:p>
          </p:txBody>
        </p:sp>
        <p:sp>
          <p:nvSpPr>
            <p:cNvPr id="47131" name="Rectangle 82"/>
            <p:cNvSpPr>
              <a:spLocks noChangeArrowheads="1"/>
            </p:cNvSpPr>
            <p:nvPr/>
          </p:nvSpPr>
          <p:spPr bwMode="auto">
            <a:xfrm>
              <a:off x="1902360" y="3435350"/>
              <a:ext cx="180458" cy="355600"/>
            </a:xfrm>
            <a:prstGeom prst="rect">
              <a:avLst/>
            </a:prstGeom>
            <a:solidFill>
              <a:srgbClr val="92D050"/>
            </a:solidFill>
            <a:ln w="9525">
              <a:solidFill>
                <a:schemeClr val="tx1"/>
              </a:solidFill>
              <a:miter lim="800000"/>
              <a:headEnd/>
              <a:tailEnd/>
            </a:ln>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23748" name="Rectangle 83"/>
            <p:cNvSpPr>
              <a:spLocks noChangeArrowheads="1"/>
            </p:cNvSpPr>
            <p:nvPr/>
          </p:nvSpPr>
          <p:spPr bwMode="auto">
            <a:xfrm>
              <a:off x="1539875" y="3435350"/>
              <a:ext cx="361950" cy="355600"/>
            </a:xfrm>
            <a:prstGeom prst="rect">
              <a:avLst/>
            </a:prstGeom>
            <a:solidFill>
              <a:schemeClr val="accent1">
                <a:lumMod val="60000"/>
                <a:lumOff val="40000"/>
              </a:schemeClr>
            </a:solidFill>
            <a:ln w="9525">
              <a:solidFill>
                <a:schemeClr val="tx1"/>
              </a:solidFill>
              <a:miter lim="800000"/>
              <a:headEnd/>
              <a:tailEnd/>
            </a:ln>
          </p:spPr>
          <p:txBody>
            <a:bodyPr/>
            <a:lstStyle/>
            <a:p>
              <a:pPr>
                <a:defRPr/>
              </a:pPr>
              <a:endParaRPr lang="en-US" dirty="0">
                <a:latin typeface="Calibri"/>
                <a:ea typeface="Calibri"/>
                <a:cs typeface="Calibri"/>
              </a:endParaRPr>
            </a:p>
          </p:txBody>
        </p:sp>
        <p:grpSp>
          <p:nvGrpSpPr>
            <p:cNvPr id="16" name="Group 84"/>
            <p:cNvGrpSpPr>
              <a:grpSpLocks/>
            </p:cNvGrpSpPr>
            <p:nvPr/>
          </p:nvGrpSpPr>
          <p:grpSpPr bwMode="auto">
            <a:xfrm>
              <a:off x="2590800" y="3333750"/>
              <a:ext cx="579035" cy="476250"/>
              <a:chOff x="1119" y="3012"/>
              <a:chExt cx="369" cy="300"/>
            </a:xfrm>
            <a:solidFill>
              <a:schemeClr val="accent5">
                <a:lumMod val="40000"/>
                <a:lumOff val="60000"/>
              </a:schemeClr>
            </a:solidFill>
          </p:grpSpPr>
          <p:grpSp>
            <p:nvGrpSpPr>
              <p:cNvPr id="17" name="Group 85"/>
              <p:cNvGrpSpPr>
                <a:grpSpLocks/>
              </p:cNvGrpSpPr>
              <p:nvPr/>
            </p:nvGrpSpPr>
            <p:grpSpPr bwMode="auto">
              <a:xfrm>
                <a:off x="1152" y="3012"/>
                <a:ext cx="336" cy="261"/>
                <a:chOff x="1152" y="3012"/>
                <a:chExt cx="336" cy="261"/>
              </a:xfrm>
              <a:grpFill/>
            </p:grpSpPr>
            <p:sp>
              <p:nvSpPr>
                <p:cNvPr id="23756" name="Rectangle 86"/>
                <p:cNvSpPr>
                  <a:spLocks noChangeArrowheads="1"/>
                </p:cNvSpPr>
                <p:nvPr/>
              </p:nvSpPr>
              <p:spPr bwMode="auto">
                <a:xfrm>
                  <a:off x="1152" y="3020"/>
                  <a:ext cx="336" cy="244"/>
                </a:xfrm>
                <a:prstGeom prst="rect">
                  <a:avLst/>
                </a:prstGeom>
                <a:grpFill/>
                <a:ln w="9525">
                  <a:solidFill>
                    <a:schemeClr val="tx1"/>
                  </a:solidFill>
                  <a:miter lim="800000"/>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57" name="Line 87"/>
                <p:cNvSpPr>
                  <a:spLocks noChangeShapeType="1"/>
                </p:cNvSpPr>
                <p:nvPr/>
              </p:nvSpPr>
              <p:spPr bwMode="auto">
                <a:xfrm flipH="1">
                  <a:off x="1371" y="3012"/>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58" name="Line 88"/>
                <p:cNvSpPr>
                  <a:spLocks noChangeShapeType="1"/>
                </p:cNvSpPr>
                <p:nvPr/>
              </p:nvSpPr>
              <p:spPr bwMode="auto">
                <a:xfrm rot="5400000">
                  <a:off x="1319" y="2969"/>
                  <a:ext cx="1" cy="336"/>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59" name="Line 89"/>
                <p:cNvSpPr>
                  <a:spLocks noChangeShapeType="1"/>
                </p:cNvSpPr>
                <p:nvPr/>
              </p:nvSpPr>
              <p:spPr bwMode="auto">
                <a:xfrm flipH="1">
                  <a:off x="1260" y="3015"/>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grpSp>
          <p:grpSp>
            <p:nvGrpSpPr>
              <p:cNvPr id="18" name="Group 90"/>
              <p:cNvGrpSpPr>
                <a:grpSpLocks/>
              </p:cNvGrpSpPr>
              <p:nvPr/>
            </p:nvGrpSpPr>
            <p:grpSpPr bwMode="auto">
              <a:xfrm>
                <a:off x="1119" y="3051"/>
                <a:ext cx="336" cy="261"/>
                <a:chOff x="1152" y="3012"/>
                <a:chExt cx="336" cy="261"/>
              </a:xfrm>
              <a:grpFill/>
            </p:grpSpPr>
            <p:sp>
              <p:nvSpPr>
                <p:cNvPr id="23752" name="Rectangle 91"/>
                <p:cNvSpPr>
                  <a:spLocks noChangeArrowheads="1"/>
                </p:cNvSpPr>
                <p:nvPr/>
              </p:nvSpPr>
              <p:spPr bwMode="auto">
                <a:xfrm>
                  <a:off x="1152" y="3020"/>
                  <a:ext cx="336" cy="244"/>
                </a:xfrm>
                <a:prstGeom prst="rect">
                  <a:avLst/>
                </a:prstGeom>
                <a:grpFill/>
                <a:ln w="9525">
                  <a:solidFill>
                    <a:schemeClr val="tx1"/>
                  </a:solidFill>
                  <a:miter lim="800000"/>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53" name="Line 92"/>
                <p:cNvSpPr>
                  <a:spLocks noChangeShapeType="1"/>
                </p:cNvSpPr>
                <p:nvPr/>
              </p:nvSpPr>
              <p:spPr bwMode="auto">
                <a:xfrm flipH="1">
                  <a:off x="1371" y="3012"/>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54" name="Line 93"/>
                <p:cNvSpPr>
                  <a:spLocks noChangeShapeType="1"/>
                </p:cNvSpPr>
                <p:nvPr/>
              </p:nvSpPr>
              <p:spPr bwMode="auto">
                <a:xfrm rot="5400000">
                  <a:off x="1319" y="2969"/>
                  <a:ext cx="1" cy="336"/>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55" name="Line 94"/>
                <p:cNvSpPr>
                  <a:spLocks noChangeShapeType="1"/>
                </p:cNvSpPr>
                <p:nvPr/>
              </p:nvSpPr>
              <p:spPr bwMode="auto">
                <a:xfrm flipH="1">
                  <a:off x="1260" y="3015"/>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grpSp>
        </p:grpSp>
        <p:sp>
          <p:nvSpPr>
            <p:cNvPr id="23732" name="Rectangle 96"/>
            <p:cNvSpPr>
              <a:spLocks noChangeArrowheads="1"/>
            </p:cNvSpPr>
            <p:nvPr/>
          </p:nvSpPr>
          <p:spPr bwMode="auto">
            <a:xfrm>
              <a:off x="2082800" y="3968750"/>
              <a:ext cx="541338" cy="355600"/>
            </a:xfrm>
            <a:prstGeom prst="rect">
              <a:avLst/>
            </a:prstGeom>
            <a:solidFill>
              <a:schemeClr val="accent2">
                <a:lumMod val="40000"/>
                <a:lumOff val="60000"/>
              </a:schemeClr>
            </a:solidFill>
            <a:ln w="9525">
              <a:solidFill>
                <a:schemeClr val="tx1"/>
              </a:solidFill>
              <a:miter lim="800000"/>
              <a:headEnd/>
              <a:tailEnd/>
            </a:ln>
          </p:spPr>
          <p:txBody>
            <a:bodyPr/>
            <a:lstStyle/>
            <a:p>
              <a:pPr>
                <a:defRPr/>
              </a:pPr>
              <a:endParaRPr lang="en-US" dirty="0">
                <a:latin typeface="Calibri"/>
                <a:ea typeface="Calibri"/>
                <a:cs typeface="Calibri"/>
              </a:endParaRPr>
            </a:p>
          </p:txBody>
        </p:sp>
        <p:sp>
          <p:nvSpPr>
            <p:cNvPr id="47135" name="Rectangle 97"/>
            <p:cNvSpPr>
              <a:spLocks noChangeArrowheads="1"/>
            </p:cNvSpPr>
            <p:nvPr/>
          </p:nvSpPr>
          <p:spPr bwMode="auto">
            <a:xfrm>
              <a:off x="1902360" y="3968750"/>
              <a:ext cx="180458" cy="355600"/>
            </a:xfrm>
            <a:prstGeom prst="rect">
              <a:avLst/>
            </a:prstGeom>
            <a:solidFill>
              <a:srgbClr val="92D050"/>
            </a:solidFill>
            <a:ln w="9525">
              <a:solidFill>
                <a:schemeClr val="tx1"/>
              </a:solidFill>
              <a:miter lim="800000"/>
              <a:headEnd/>
              <a:tailEnd/>
            </a:ln>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23734" name="Rectangle 98"/>
            <p:cNvSpPr>
              <a:spLocks noChangeArrowheads="1"/>
            </p:cNvSpPr>
            <p:nvPr/>
          </p:nvSpPr>
          <p:spPr bwMode="auto">
            <a:xfrm>
              <a:off x="1539875" y="3968750"/>
              <a:ext cx="361950" cy="355600"/>
            </a:xfrm>
            <a:prstGeom prst="rect">
              <a:avLst/>
            </a:prstGeom>
            <a:solidFill>
              <a:schemeClr val="accent1">
                <a:lumMod val="60000"/>
                <a:lumOff val="40000"/>
              </a:schemeClr>
            </a:solidFill>
            <a:ln w="9525">
              <a:solidFill>
                <a:schemeClr val="tx1"/>
              </a:solidFill>
              <a:miter lim="800000"/>
              <a:headEnd/>
              <a:tailEnd/>
            </a:ln>
          </p:spPr>
          <p:txBody>
            <a:bodyPr/>
            <a:lstStyle/>
            <a:p>
              <a:pPr>
                <a:defRPr/>
              </a:pPr>
              <a:endParaRPr lang="en-US" dirty="0">
                <a:latin typeface="Calibri"/>
                <a:ea typeface="Calibri"/>
                <a:cs typeface="Calibri"/>
              </a:endParaRPr>
            </a:p>
          </p:txBody>
        </p:sp>
        <p:grpSp>
          <p:nvGrpSpPr>
            <p:cNvPr id="19" name="Group 99"/>
            <p:cNvGrpSpPr>
              <a:grpSpLocks/>
            </p:cNvGrpSpPr>
            <p:nvPr/>
          </p:nvGrpSpPr>
          <p:grpSpPr bwMode="auto">
            <a:xfrm>
              <a:off x="2590800" y="3867150"/>
              <a:ext cx="579035" cy="476250"/>
              <a:chOff x="1119" y="3012"/>
              <a:chExt cx="369" cy="300"/>
            </a:xfrm>
            <a:solidFill>
              <a:schemeClr val="accent5">
                <a:lumMod val="40000"/>
                <a:lumOff val="60000"/>
              </a:schemeClr>
            </a:solidFill>
          </p:grpSpPr>
          <p:grpSp>
            <p:nvGrpSpPr>
              <p:cNvPr id="20" name="Group 100"/>
              <p:cNvGrpSpPr>
                <a:grpSpLocks/>
              </p:cNvGrpSpPr>
              <p:nvPr/>
            </p:nvGrpSpPr>
            <p:grpSpPr bwMode="auto">
              <a:xfrm>
                <a:off x="1152" y="3012"/>
                <a:ext cx="336" cy="261"/>
                <a:chOff x="1152" y="3012"/>
                <a:chExt cx="336" cy="261"/>
              </a:xfrm>
              <a:grpFill/>
            </p:grpSpPr>
            <p:sp>
              <p:nvSpPr>
                <p:cNvPr id="23742" name="Rectangle 101"/>
                <p:cNvSpPr>
                  <a:spLocks noChangeArrowheads="1"/>
                </p:cNvSpPr>
                <p:nvPr/>
              </p:nvSpPr>
              <p:spPr bwMode="auto">
                <a:xfrm>
                  <a:off x="1152" y="3020"/>
                  <a:ext cx="336" cy="244"/>
                </a:xfrm>
                <a:prstGeom prst="rect">
                  <a:avLst/>
                </a:prstGeom>
                <a:grpFill/>
                <a:ln w="9525">
                  <a:solidFill>
                    <a:schemeClr val="tx1"/>
                  </a:solidFill>
                  <a:miter lim="800000"/>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43" name="Line 102"/>
                <p:cNvSpPr>
                  <a:spLocks noChangeShapeType="1"/>
                </p:cNvSpPr>
                <p:nvPr/>
              </p:nvSpPr>
              <p:spPr bwMode="auto">
                <a:xfrm flipH="1">
                  <a:off x="1371" y="3012"/>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44" name="Line 103"/>
                <p:cNvSpPr>
                  <a:spLocks noChangeShapeType="1"/>
                </p:cNvSpPr>
                <p:nvPr/>
              </p:nvSpPr>
              <p:spPr bwMode="auto">
                <a:xfrm rot="5400000">
                  <a:off x="1319" y="2969"/>
                  <a:ext cx="1" cy="336"/>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45" name="Line 104"/>
                <p:cNvSpPr>
                  <a:spLocks noChangeShapeType="1"/>
                </p:cNvSpPr>
                <p:nvPr/>
              </p:nvSpPr>
              <p:spPr bwMode="auto">
                <a:xfrm flipH="1">
                  <a:off x="1260" y="3015"/>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grpSp>
          <p:grpSp>
            <p:nvGrpSpPr>
              <p:cNvPr id="21" name="Group 105"/>
              <p:cNvGrpSpPr>
                <a:grpSpLocks/>
              </p:cNvGrpSpPr>
              <p:nvPr/>
            </p:nvGrpSpPr>
            <p:grpSpPr bwMode="auto">
              <a:xfrm>
                <a:off x="1119" y="3051"/>
                <a:ext cx="336" cy="261"/>
                <a:chOff x="1152" y="3012"/>
                <a:chExt cx="336" cy="261"/>
              </a:xfrm>
              <a:grpFill/>
            </p:grpSpPr>
            <p:sp>
              <p:nvSpPr>
                <p:cNvPr id="23738" name="Rectangle 106"/>
                <p:cNvSpPr>
                  <a:spLocks noChangeArrowheads="1"/>
                </p:cNvSpPr>
                <p:nvPr/>
              </p:nvSpPr>
              <p:spPr bwMode="auto">
                <a:xfrm>
                  <a:off x="1152" y="3020"/>
                  <a:ext cx="336" cy="244"/>
                </a:xfrm>
                <a:prstGeom prst="rect">
                  <a:avLst/>
                </a:prstGeom>
                <a:grpFill/>
                <a:ln w="9525">
                  <a:solidFill>
                    <a:schemeClr val="tx1"/>
                  </a:solidFill>
                  <a:miter lim="800000"/>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39" name="Line 107"/>
                <p:cNvSpPr>
                  <a:spLocks noChangeShapeType="1"/>
                </p:cNvSpPr>
                <p:nvPr/>
              </p:nvSpPr>
              <p:spPr bwMode="auto">
                <a:xfrm flipH="1">
                  <a:off x="1371" y="3012"/>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40" name="Line 108"/>
                <p:cNvSpPr>
                  <a:spLocks noChangeShapeType="1"/>
                </p:cNvSpPr>
                <p:nvPr/>
              </p:nvSpPr>
              <p:spPr bwMode="auto">
                <a:xfrm rot="5400000">
                  <a:off x="1319" y="2969"/>
                  <a:ext cx="1" cy="336"/>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41" name="Line 109"/>
                <p:cNvSpPr>
                  <a:spLocks noChangeShapeType="1"/>
                </p:cNvSpPr>
                <p:nvPr/>
              </p:nvSpPr>
              <p:spPr bwMode="auto">
                <a:xfrm flipH="1">
                  <a:off x="1260" y="3015"/>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grpSp>
        </p:grpSp>
        <p:sp>
          <p:nvSpPr>
            <p:cNvPr id="23718" name="Rectangle 111"/>
            <p:cNvSpPr>
              <a:spLocks noChangeArrowheads="1"/>
            </p:cNvSpPr>
            <p:nvPr/>
          </p:nvSpPr>
          <p:spPr bwMode="auto">
            <a:xfrm>
              <a:off x="4343400" y="1854200"/>
              <a:ext cx="542925" cy="355600"/>
            </a:xfrm>
            <a:prstGeom prst="rect">
              <a:avLst/>
            </a:prstGeom>
            <a:solidFill>
              <a:schemeClr val="accent2">
                <a:lumMod val="40000"/>
                <a:lumOff val="60000"/>
              </a:schemeClr>
            </a:solidFill>
            <a:ln w="9525">
              <a:solidFill>
                <a:schemeClr val="tx1"/>
              </a:solidFill>
              <a:miter lim="800000"/>
              <a:headEnd/>
              <a:tailEnd/>
            </a:ln>
          </p:spPr>
          <p:txBody>
            <a:bodyPr/>
            <a:lstStyle/>
            <a:p>
              <a:pPr>
                <a:defRPr/>
              </a:pPr>
              <a:endParaRPr lang="en-US" dirty="0">
                <a:latin typeface="Calibri"/>
                <a:ea typeface="Calibri"/>
                <a:cs typeface="Calibri"/>
              </a:endParaRPr>
            </a:p>
          </p:txBody>
        </p:sp>
        <p:sp>
          <p:nvSpPr>
            <p:cNvPr id="47139" name="Rectangle 112"/>
            <p:cNvSpPr>
              <a:spLocks noChangeArrowheads="1"/>
            </p:cNvSpPr>
            <p:nvPr/>
          </p:nvSpPr>
          <p:spPr bwMode="auto">
            <a:xfrm>
              <a:off x="4163313" y="1854200"/>
              <a:ext cx="180633" cy="355600"/>
            </a:xfrm>
            <a:prstGeom prst="rect">
              <a:avLst/>
            </a:prstGeom>
            <a:solidFill>
              <a:srgbClr val="92D050"/>
            </a:solidFill>
            <a:ln w="9525">
              <a:solidFill>
                <a:schemeClr val="tx1"/>
              </a:solidFill>
              <a:miter lim="800000"/>
              <a:headEnd/>
              <a:tailEnd/>
            </a:ln>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23720" name="Rectangle 113"/>
            <p:cNvSpPr>
              <a:spLocks noChangeArrowheads="1"/>
            </p:cNvSpPr>
            <p:nvPr/>
          </p:nvSpPr>
          <p:spPr bwMode="auto">
            <a:xfrm>
              <a:off x="3800475" y="1854200"/>
              <a:ext cx="363538" cy="355600"/>
            </a:xfrm>
            <a:prstGeom prst="rect">
              <a:avLst/>
            </a:prstGeom>
            <a:solidFill>
              <a:schemeClr val="accent1">
                <a:lumMod val="60000"/>
                <a:lumOff val="40000"/>
              </a:schemeClr>
            </a:solidFill>
            <a:ln w="9525">
              <a:solidFill>
                <a:schemeClr val="tx1"/>
              </a:solidFill>
              <a:miter lim="800000"/>
              <a:headEnd/>
              <a:tailEnd/>
            </a:ln>
          </p:spPr>
          <p:txBody>
            <a:bodyPr/>
            <a:lstStyle/>
            <a:p>
              <a:pPr>
                <a:defRPr/>
              </a:pPr>
              <a:endParaRPr lang="en-US" dirty="0">
                <a:latin typeface="Calibri"/>
                <a:ea typeface="Calibri"/>
                <a:cs typeface="Calibri"/>
              </a:endParaRPr>
            </a:p>
          </p:txBody>
        </p:sp>
        <p:grpSp>
          <p:nvGrpSpPr>
            <p:cNvPr id="22" name="Group 114"/>
            <p:cNvGrpSpPr>
              <a:grpSpLocks/>
            </p:cNvGrpSpPr>
            <p:nvPr/>
          </p:nvGrpSpPr>
          <p:grpSpPr bwMode="auto">
            <a:xfrm>
              <a:off x="4856002" y="1752600"/>
              <a:ext cx="579598" cy="476250"/>
              <a:chOff x="1119" y="3012"/>
              <a:chExt cx="369" cy="300"/>
            </a:xfrm>
            <a:solidFill>
              <a:schemeClr val="accent5">
                <a:lumMod val="40000"/>
                <a:lumOff val="60000"/>
              </a:schemeClr>
            </a:solidFill>
          </p:grpSpPr>
          <p:grpSp>
            <p:nvGrpSpPr>
              <p:cNvPr id="23" name="Group 115"/>
              <p:cNvGrpSpPr>
                <a:grpSpLocks/>
              </p:cNvGrpSpPr>
              <p:nvPr/>
            </p:nvGrpSpPr>
            <p:grpSpPr bwMode="auto">
              <a:xfrm>
                <a:off x="1152" y="3012"/>
                <a:ext cx="336" cy="261"/>
                <a:chOff x="1152" y="3012"/>
                <a:chExt cx="336" cy="261"/>
              </a:xfrm>
              <a:grpFill/>
            </p:grpSpPr>
            <p:sp>
              <p:nvSpPr>
                <p:cNvPr id="23728" name="Rectangle 116"/>
                <p:cNvSpPr>
                  <a:spLocks noChangeArrowheads="1"/>
                </p:cNvSpPr>
                <p:nvPr/>
              </p:nvSpPr>
              <p:spPr bwMode="auto">
                <a:xfrm>
                  <a:off x="1152" y="3020"/>
                  <a:ext cx="336" cy="244"/>
                </a:xfrm>
                <a:prstGeom prst="rect">
                  <a:avLst/>
                </a:prstGeom>
                <a:grpFill/>
                <a:ln w="9525">
                  <a:solidFill>
                    <a:schemeClr val="tx1"/>
                  </a:solidFill>
                  <a:miter lim="800000"/>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29" name="Line 117"/>
                <p:cNvSpPr>
                  <a:spLocks noChangeShapeType="1"/>
                </p:cNvSpPr>
                <p:nvPr/>
              </p:nvSpPr>
              <p:spPr bwMode="auto">
                <a:xfrm flipH="1">
                  <a:off x="1371" y="3012"/>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30" name="Line 118"/>
                <p:cNvSpPr>
                  <a:spLocks noChangeShapeType="1"/>
                </p:cNvSpPr>
                <p:nvPr/>
              </p:nvSpPr>
              <p:spPr bwMode="auto">
                <a:xfrm rot="5400000">
                  <a:off x="1319" y="2969"/>
                  <a:ext cx="1" cy="336"/>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31" name="Line 119"/>
                <p:cNvSpPr>
                  <a:spLocks noChangeShapeType="1"/>
                </p:cNvSpPr>
                <p:nvPr/>
              </p:nvSpPr>
              <p:spPr bwMode="auto">
                <a:xfrm flipH="1">
                  <a:off x="1260" y="3015"/>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grpSp>
          <p:grpSp>
            <p:nvGrpSpPr>
              <p:cNvPr id="24" name="Group 120"/>
              <p:cNvGrpSpPr>
                <a:grpSpLocks/>
              </p:cNvGrpSpPr>
              <p:nvPr/>
            </p:nvGrpSpPr>
            <p:grpSpPr bwMode="auto">
              <a:xfrm>
                <a:off x="1119" y="3051"/>
                <a:ext cx="336" cy="261"/>
                <a:chOff x="1152" y="3012"/>
                <a:chExt cx="336" cy="261"/>
              </a:xfrm>
              <a:grpFill/>
            </p:grpSpPr>
            <p:sp>
              <p:nvSpPr>
                <p:cNvPr id="23724" name="Rectangle 121"/>
                <p:cNvSpPr>
                  <a:spLocks noChangeArrowheads="1"/>
                </p:cNvSpPr>
                <p:nvPr/>
              </p:nvSpPr>
              <p:spPr bwMode="auto">
                <a:xfrm>
                  <a:off x="1152" y="3020"/>
                  <a:ext cx="336" cy="244"/>
                </a:xfrm>
                <a:prstGeom prst="rect">
                  <a:avLst/>
                </a:prstGeom>
                <a:grpFill/>
                <a:ln w="9525">
                  <a:solidFill>
                    <a:schemeClr val="tx1"/>
                  </a:solidFill>
                  <a:miter lim="800000"/>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25" name="Line 122"/>
                <p:cNvSpPr>
                  <a:spLocks noChangeShapeType="1"/>
                </p:cNvSpPr>
                <p:nvPr/>
              </p:nvSpPr>
              <p:spPr bwMode="auto">
                <a:xfrm flipH="1">
                  <a:off x="1371" y="3012"/>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26" name="Line 123"/>
                <p:cNvSpPr>
                  <a:spLocks noChangeShapeType="1"/>
                </p:cNvSpPr>
                <p:nvPr/>
              </p:nvSpPr>
              <p:spPr bwMode="auto">
                <a:xfrm rot="5400000">
                  <a:off x="1319" y="2969"/>
                  <a:ext cx="1" cy="336"/>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27" name="Line 124"/>
                <p:cNvSpPr>
                  <a:spLocks noChangeShapeType="1"/>
                </p:cNvSpPr>
                <p:nvPr/>
              </p:nvSpPr>
              <p:spPr bwMode="auto">
                <a:xfrm flipH="1">
                  <a:off x="1260" y="3015"/>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grpSp>
        </p:grpSp>
        <p:sp>
          <p:nvSpPr>
            <p:cNvPr id="23704" name="Rectangle 126"/>
            <p:cNvSpPr>
              <a:spLocks noChangeArrowheads="1"/>
            </p:cNvSpPr>
            <p:nvPr/>
          </p:nvSpPr>
          <p:spPr bwMode="auto">
            <a:xfrm>
              <a:off x="4343400" y="2387600"/>
              <a:ext cx="542925" cy="355600"/>
            </a:xfrm>
            <a:prstGeom prst="rect">
              <a:avLst/>
            </a:prstGeom>
            <a:solidFill>
              <a:schemeClr val="accent2">
                <a:lumMod val="40000"/>
                <a:lumOff val="60000"/>
              </a:schemeClr>
            </a:solidFill>
            <a:ln w="9525">
              <a:solidFill>
                <a:schemeClr val="tx1"/>
              </a:solidFill>
              <a:miter lim="800000"/>
              <a:headEnd/>
              <a:tailEnd/>
            </a:ln>
          </p:spPr>
          <p:txBody>
            <a:bodyPr/>
            <a:lstStyle/>
            <a:p>
              <a:pPr>
                <a:defRPr/>
              </a:pPr>
              <a:endParaRPr lang="en-US" dirty="0">
                <a:latin typeface="Calibri"/>
                <a:ea typeface="Calibri"/>
                <a:cs typeface="Calibri"/>
              </a:endParaRPr>
            </a:p>
          </p:txBody>
        </p:sp>
        <p:sp>
          <p:nvSpPr>
            <p:cNvPr id="47143" name="Rectangle 127"/>
            <p:cNvSpPr>
              <a:spLocks noChangeArrowheads="1"/>
            </p:cNvSpPr>
            <p:nvPr/>
          </p:nvSpPr>
          <p:spPr bwMode="auto">
            <a:xfrm>
              <a:off x="4163313" y="2387600"/>
              <a:ext cx="180633" cy="355600"/>
            </a:xfrm>
            <a:prstGeom prst="rect">
              <a:avLst/>
            </a:prstGeom>
            <a:solidFill>
              <a:srgbClr val="92D050"/>
            </a:solidFill>
            <a:ln w="9525">
              <a:solidFill>
                <a:schemeClr val="tx1"/>
              </a:solidFill>
              <a:miter lim="800000"/>
              <a:headEnd/>
              <a:tailEnd/>
            </a:ln>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23706" name="Rectangle 128"/>
            <p:cNvSpPr>
              <a:spLocks noChangeArrowheads="1"/>
            </p:cNvSpPr>
            <p:nvPr/>
          </p:nvSpPr>
          <p:spPr bwMode="auto">
            <a:xfrm>
              <a:off x="3800475" y="2387600"/>
              <a:ext cx="363538" cy="355600"/>
            </a:xfrm>
            <a:prstGeom prst="rect">
              <a:avLst/>
            </a:prstGeom>
            <a:solidFill>
              <a:schemeClr val="accent1">
                <a:lumMod val="60000"/>
                <a:lumOff val="40000"/>
              </a:schemeClr>
            </a:solidFill>
            <a:ln w="9525">
              <a:solidFill>
                <a:schemeClr val="tx1"/>
              </a:solidFill>
              <a:miter lim="800000"/>
              <a:headEnd/>
              <a:tailEnd/>
            </a:ln>
          </p:spPr>
          <p:txBody>
            <a:bodyPr/>
            <a:lstStyle/>
            <a:p>
              <a:pPr>
                <a:defRPr/>
              </a:pPr>
              <a:endParaRPr lang="en-US" dirty="0">
                <a:latin typeface="Calibri"/>
                <a:ea typeface="Calibri"/>
                <a:cs typeface="Calibri"/>
              </a:endParaRPr>
            </a:p>
          </p:txBody>
        </p:sp>
        <p:grpSp>
          <p:nvGrpSpPr>
            <p:cNvPr id="25" name="Group 129"/>
            <p:cNvGrpSpPr>
              <a:grpSpLocks/>
            </p:cNvGrpSpPr>
            <p:nvPr/>
          </p:nvGrpSpPr>
          <p:grpSpPr bwMode="auto">
            <a:xfrm>
              <a:off x="4852424" y="2286000"/>
              <a:ext cx="579598" cy="476250"/>
              <a:chOff x="1119" y="3012"/>
              <a:chExt cx="369" cy="300"/>
            </a:xfrm>
            <a:solidFill>
              <a:schemeClr val="accent5">
                <a:lumMod val="40000"/>
                <a:lumOff val="60000"/>
              </a:schemeClr>
            </a:solidFill>
          </p:grpSpPr>
          <p:grpSp>
            <p:nvGrpSpPr>
              <p:cNvPr id="26" name="Group 130"/>
              <p:cNvGrpSpPr>
                <a:grpSpLocks/>
              </p:cNvGrpSpPr>
              <p:nvPr/>
            </p:nvGrpSpPr>
            <p:grpSpPr bwMode="auto">
              <a:xfrm>
                <a:off x="1152" y="3012"/>
                <a:ext cx="336" cy="261"/>
                <a:chOff x="1152" y="3012"/>
                <a:chExt cx="336" cy="261"/>
              </a:xfrm>
              <a:grpFill/>
            </p:grpSpPr>
            <p:sp>
              <p:nvSpPr>
                <p:cNvPr id="23714" name="Rectangle 131"/>
                <p:cNvSpPr>
                  <a:spLocks noChangeArrowheads="1"/>
                </p:cNvSpPr>
                <p:nvPr/>
              </p:nvSpPr>
              <p:spPr bwMode="auto">
                <a:xfrm>
                  <a:off x="1152" y="3020"/>
                  <a:ext cx="336" cy="244"/>
                </a:xfrm>
                <a:prstGeom prst="rect">
                  <a:avLst/>
                </a:prstGeom>
                <a:grpFill/>
                <a:ln w="9525">
                  <a:solidFill>
                    <a:schemeClr val="tx1"/>
                  </a:solidFill>
                  <a:miter lim="800000"/>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15" name="Line 132"/>
                <p:cNvSpPr>
                  <a:spLocks noChangeShapeType="1"/>
                </p:cNvSpPr>
                <p:nvPr/>
              </p:nvSpPr>
              <p:spPr bwMode="auto">
                <a:xfrm flipH="1">
                  <a:off x="1371" y="3012"/>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16" name="Line 133"/>
                <p:cNvSpPr>
                  <a:spLocks noChangeShapeType="1"/>
                </p:cNvSpPr>
                <p:nvPr/>
              </p:nvSpPr>
              <p:spPr bwMode="auto">
                <a:xfrm rot="5400000">
                  <a:off x="1319" y="2969"/>
                  <a:ext cx="1" cy="336"/>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17" name="Line 134"/>
                <p:cNvSpPr>
                  <a:spLocks noChangeShapeType="1"/>
                </p:cNvSpPr>
                <p:nvPr/>
              </p:nvSpPr>
              <p:spPr bwMode="auto">
                <a:xfrm flipH="1">
                  <a:off x="1260" y="3015"/>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grpSp>
          <p:grpSp>
            <p:nvGrpSpPr>
              <p:cNvPr id="27" name="Group 135"/>
              <p:cNvGrpSpPr>
                <a:grpSpLocks/>
              </p:cNvGrpSpPr>
              <p:nvPr/>
            </p:nvGrpSpPr>
            <p:grpSpPr bwMode="auto">
              <a:xfrm>
                <a:off x="1119" y="3051"/>
                <a:ext cx="336" cy="261"/>
                <a:chOff x="1152" y="3012"/>
                <a:chExt cx="336" cy="261"/>
              </a:xfrm>
              <a:grpFill/>
            </p:grpSpPr>
            <p:sp>
              <p:nvSpPr>
                <p:cNvPr id="23710" name="Rectangle 136"/>
                <p:cNvSpPr>
                  <a:spLocks noChangeArrowheads="1"/>
                </p:cNvSpPr>
                <p:nvPr/>
              </p:nvSpPr>
              <p:spPr bwMode="auto">
                <a:xfrm>
                  <a:off x="1152" y="3020"/>
                  <a:ext cx="336" cy="244"/>
                </a:xfrm>
                <a:prstGeom prst="rect">
                  <a:avLst/>
                </a:prstGeom>
                <a:grpFill/>
                <a:ln w="9525">
                  <a:solidFill>
                    <a:schemeClr val="tx1"/>
                  </a:solidFill>
                  <a:miter lim="800000"/>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11" name="Line 137"/>
                <p:cNvSpPr>
                  <a:spLocks noChangeShapeType="1"/>
                </p:cNvSpPr>
                <p:nvPr/>
              </p:nvSpPr>
              <p:spPr bwMode="auto">
                <a:xfrm flipH="1">
                  <a:off x="1371" y="3012"/>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12" name="Line 138"/>
                <p:cNvSpPr>
                  <a:spLocks noChangeShapeType="1"/>
                </p:cNvSpPr>
                <p:nvPr/>
              </p:nvSpPr>
              <p:spPr bwMode="auto">
                <a:xfrm rot="5400000">
                  <a:off x="1319" y="2969"/>
                  <a:ext cx="1" cy="336"/>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13" name="Line 139"/>
                <p:cNvSpPr>
                  <a:spLocks noChangeShapeType="1"/>
                </p:cNvSpPr>
                <p:nvPr/>
              </p:nvSpPr>
              <p:spPr bwMode="auto">
                <a:xfrm flipH="1">
                  <a:off x="1260" y="3015"/>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grpSp>
        </p:grpSp>
        <p:sp>
          <p:nvSpPr>
            <p:cNvPr id="23690" name="Rectangle 141"/>
            <p:cNvSpPr>
              <a:spLocks noChangeArrowheads="1"/>
            </p:cNvSpPr>
            <p:nvPr/>
          </p:nvSpPr>
          <p:spPr bwMode="auto">
            <a:xfrm>
              <a:off x="4319588" y="2901950"/>
              <a:ext cx="542925" cy="355600"/>
            </a:xfrm>
            <a:prstGeom prst="rect">
              <a:avLst/>
            </a:prstGeom>
            <a:solidFill>
              <a:schemeClr val="accent2">
                <a:lumMod val="40000"/>
                <a:lumOff val="60000"/>
              </a:schemeClr>
            </a:solidFill>
            <a:ln w="9525">
              <a:solidFill>
                <a:schemeClr val="tx1"/>
              </a:solidFill>
              <a:miter lim="800000"/>
              <a:headEnd/>
              <a:tailEnd/>
            </a:ln>
          </p:spPr>
          <p:txBody>
            <a:bodyPr/>
            <a:lstStyle/>
            <a:p>
              <a:pPr>
                <a:defRPr/>
              </a:pPr>
              <a:endParaRPr lang="en-US" dirty="0">
                <a:latin typeface="Calibri"/>
                <a:ea typeface="Calibri"/>
                <a:cs typeface="Calibri"/>
              </a:endParaRPr>
            </a:p>
          </p:txBody>
        </p:sp>
        <p:sp>
          <p:nvSpPr>
            <p:cNvPr id="47147" name="Rectangle 142"/>
            <p:cNvSpPr>
              <a:spLocks noChangeArrowheads="1"/>
            </p:cNvSpPr>
            <p:nvPr/>
          </p:nvSpPr>
          <p:spPr bwMode="auto">
            <a:xfrm>
              <a:off x="4139501" y="2901950"/>
              <a:ext cx="180633" cy="355600"/>
            </a:xfrm>
            <a:prstGeom prst="rect">
              <a:avLst/>
            </a:prstGeom>
            <a:solidFill>
              <a:srgbClr val="92D050"/>
            </a:solidFill>
            <a:ln w="9525">
              <a:solidFill>
                <a:schemeClr val="tx1"/>
              </a:solidFill>
              <a:miter lim="800000"/>
              <a:headEnd/>
              <a:tailEnd/>
            </a:ln>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23692" name="Rectangle 143"/>
            <p:cNvSpPr>
              <a:spLocks noChangeArrowheads="1"/>
            </p:cNvSpPr>
            <p:nvPr/>
          </p:nvSpPr>
          <p:spPr bwMode="auto">
            <a:xfrm>
              <a:off x="3776663" y="2901950"/>
              <a:ext cx="363537" cy="355600"/>
            </a:xfrm>
            <a:prstGeom prst="rect">
              <a:avLst/>
            </a:prstGeom>
            <a:solidFill>
              <a:schemeClr val="accent1">
                <a:lumMod val="60000"/>
                <a:lumOff val="40000"/>
              </a:schemeClr>
            </a:solidFill>
            <a:ln w="9525">
              <a:solidFill>
                <a:schemeClr val="tx1"/>
              </a:solidFill>
              <a:miter lim="800000"/>
              <a:headEnd/>
              <a:tailEnd/>
            </a:ln>
          </p:spPr>
          <p:txBody>
            <a:bodyPr/>
            <a:lstStyle/>
            <a:p>
              <a:pPr>
                <a:defRPr/>
              </a:pPr>
              <a:endParaRPr lang="en-US" dirty="0">
                <a:latin typeface="Calibri"/>
                <a:ea typeface="Calibri"/>
                <a:cs typeface="Calibri"/>
              </a:endParaRPr>
            </a:p>
          </p:txBody>
        </p:sp>
        <p:grpSp>
          <p:nvGrpSpPr>
            <p:cNvPr id="28" name="Group 144"/>
            <p:cNvGrpSpPr>
              <a:grpSpLocks/>
            </p:cNvGrpSpPr>
            <p:nvPr/>
          </p:nvGrpSpPr>
          <p:grpSpPr bwMode="auto">
            <a:xfrm>
              <a:off x="4828612" y="2800350"/>
              <a:ext cx="579598" cy="476250"/>
              <a:chOff x="1119" y="3012"/>
              <a:chExt cx="369" cy="300"/>
            </a:xfrm>
            <a:solidFill>
              <a:schemeClr val="accent5">
                <a:lumMod val="40000"/>
                <a:lumOff val="60000"/>
              </a:schemeClr>
            </a:solidFill>
          </p:grpSpPr>
          <p:grpSp>
            <p:nvGrpSpPr>
              <p:cNvPr id="29" name="Group 145"/>
              <p:cNvGrpSpPr>
                <a:grpSpLocks/>
              </p:cNvGrpSpPr>
              <p:nvPr/>
            </p:nvGrpSpPr>
            <p:grpSpPr bwMode="auto">
              <a:xfrm>
                <a:off x="1152" y="3012"/>
                <a:ext cx="336" cy="261"/>
                <a:chOff x="1152" y="3012"/>
                <a:chExt cx="336" cy="261"/>
              </a:xfrm>
              <a:grpFill/>
            </p:grpSpPr>
            <p:sp>
              <p:nvSpPr>
                <p:cNvPr id="23700" name="Rectangle 146"/>
                <p:cNvSpPr>
                  <a:spLocks noChangeArrowheads="1"/>
                </p:cNvSpPr>
                <p:nvPr/>
              </p:nvSpPr>
              <p:spPr bwMode="auto">
                <a:xfrm>
                  <a:off x="1152" y="3020"/>
                  <a:ext cx="336" cy="244"/>
                </a:xfrm>
                <a:prstGeom prst="rect">
                  <a:avLst/>
                </a:prstGeom>
                <a:grpFill/>
                <a:ln w="9525">
                  <a:solidFill>
                    <a:schemeClr val="tx1"/>
                  </a:solidFill>
                  <a:miter lim="800000"/>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01" name="Line 147"/>
                <p:cNvSpPr>
                  <a:spLocks noChangeShapeType="1"/>
                </p:cNvSpPr>
                <p:nvPr/>
              </p:nvSpPr>
              <p:spPr bwMode="auto">
                <a:xfrm flipH="1">
                  <a:off x="1371" y="3012"/>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02" name="Line 148"/>
                <p:cNvSpPr>
                  <a:spLocks noChangeShapeType="1"/>
                </p:cNvSpPr>
                <p:nvPr/>
              </p:nvSpPr>
              <p:spPr bwMode="auto">
                <a:xfrm rot="5400000">
                  <a:off x="1319" y="2969"/>
                  <a:ext cx="1" cy="336"/>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703" name="Line 149"/>
                <p:cNvSpPr>
                  <a:spLocks noChangeShapeType="1"/>
                </p:cNvSpPr>
                <p:nvPr/>
              </p:nvSpPr>
              <p:spPr bwMode="auto">
                <a:xfrm flipH="1">
                  <a:off x="1260" y="3015"/>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grpSp>
          <p:grpSp>
            <p:nvGrpSpPr>
              <p:cNvPr id="30" name="Group 150"/>
              <p:cNvGrpSpPr>
                <a:grpSpLocks/>
              </p:cNvGrpSpPr>
              <p:nvPr/>
            </p:nvGrpSpPr>
            <p:grpSpPr bwMode="auto">
              <a:xfrm>
                <a:off x="1119" y="3051"/>
                <a:ext cx="336" cy="261"/>
                <a:chOff x="1152" y="3012"/>
                <a:chExt cx="336" cy="261"/>
              </a:xfrm>
              <a:grpFill/>
            </p:grpSpPr>
            <p:sp>
              <p:nvSpPr>
                <p:cNvPr id="23696" name="Rectangle 151"/>
                <p:cNvSpPr>
                  <a:spLocks noChangeArrowheads="1"/>
                </p:cNvSpPr>
                <p:nvPr/>
              </p:nvSpPr>
              <p:spPr bwMode="auto">
                <a:xfrm>
                  <a:off x="1152" y="3020"/>
                  <a:ext cx="336" cy="244"/>
                </a:xfrm>
                <a:prstGeom prst="rect">
                  <a:avLst/>
                </a:prstGeom>
                <a:grpFill/>
                <a:ln w="9525">
                  <a:solidFill>
                    <a:schemeClr val="tx1"/>
                  </a:solidFill>
                  <a:miter lim="800000"/>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97" name="Line 152"/>
                <p:cNvSpPr>
                  <a:spLocks noChangeShapeType="1"/>
                </p:cNvSpPr>
                <p:nvPr/>
              </p:nvSpPr>
              <p:spPr bwMode="auto">
                <a:xfrm flipH="1">
                  <a:off x="1371" y="3012"/>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98" name="Line 153"/>
                <p:cNvSpPr>
                  <a:spLocks noChangeShapeType="1"/>
                </p:cNvSpPr>
                <p:nvPr/>
              </p:nvSpPr>
              <p:spPr bwMode="auto">
                <a:xfrm rot="5400000">
                  <a:off x="1319" y="2969"/>
                  <a:ext cx="1" cy="336"/>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99" name="Line 154"/>
                <p:cNvSpPr>
                  <a:spLocks noChangeShapeType="1"/>
                </p:cNvSpPr>
                <p:nvPr/>
              </p:nvSpPr>
              <p:spPr bwMode="auto">
                <a:xfrm flipH="1">
                  <a:off x="1260" y="3015"/>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grpSp>
        </p:grpSp>
        <p:sp>
          <p:nvSpPr>
            <p:cNvPr id="23676" name="Rectangle 156"/>
            <p:cNvSpPr>
              <a:spLocks noChangeArrowheads="1"/>
            </p:cNvSpPr>
            <p:nvPr/>
          </p:nvSpPr>
          <p:spPr bwMode="auto">
            <a:xfrm>
              <a:off x="4343400" y="3435350"/>
              <a:ext cx="542925" cy="355600"/>
            </a:xfrm>
            <a:prstGeom prst="rect">
              <a:avLst/>
            </a:prstGeom>
            <a:solidFill>
              <a:schemeClr val="accent2">
                <a:lumMod val="40000"/>
                <a:lumOff val="60000"/>
              </a:schemeClr>
            </a:solidFill>
            <a:ln w="9525">
              <a:solidFill>
                <a:schemeClr val="tx1"/>
              </a:solidFill>
              <a:miter lim="800000"/>
              <a:headEnd/>
              <a:tailEnd/>
            </a:ln>
          </p:spPr>
          <p:txBody>
            <a:bodyPr/>
            <a:lstStyle/>
            <a:p>
              <a:pPr>
                <a:defRPr/>
              </a:pPr>
              <a:endParaRPr lang="en-US" dirty="0">
                <a:latin typeface="Calibri"/>
                <a:ea typeface="Calibri"/>
                <a:cs typeface="Calibri"/>
              </a:endParaRPr>
            </a:p>
          </p:txBody>
        </p:sp>
        <p:sp>
          <p:nvSpPr>
            <p:cNvPr id="47151" name="Rectangle 157"/>
            <p:cNvSpPr>
              <a:spLocks noChangeArrowheads="1"/>
            </p:cNvSpPr>
            <p:nvPr/>
          </p:nvSpPr>
          <p:spPr bwMode="auto">
            <a:xfrm>
              <a:off x="4163313" y="3435350"/>
              <a:ext cx="180633" cy="355600"/>
            </a:xfrm>
            <a:prstGeom prst="rect">
              <a:avLst/>
            </a:prstGeom>
            <a:solidFill>
              <a:srgbClr val="92D050"/>
            </a:solidFill>
            <a:ln w="9525">
              <a:solidFill>
                <a:schemeClr val="tx1"/>
              </a:solidFill>
              <a:miter lim="800000"/>
              <a:headEnd/>
              <a:tailEnd/>
            </a:ln>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23678" name="Rectangle 158"/>
            <p:cNvSpPr>
              <a:spLocks noChangeArrowheads="1"/>
            </p:cNvSpPr>
            <p:nvPr/>
          </p:nvSpPr>
          <p:spPr bwMode="auto">
            <a:xfrm>
              <a:off x="3800475" y="3435350"/>
              <a:ext cx="363538" cy="355600"/>
            </a:xfrm>
            <a:prstGeom prst="rect">
              <a:avLst/>
            </a:prstGeom>
            <a:solidFill>
              <a:schemeClr val="accent1">
                <a:lumMod val="60000"/>
                <a:lumOff val="40000"/>
              </a:schemeClr>
            </a:solidFill>
            <a:ln w="9525">
              <a:solidFill>
                <a:schemeClr val="tx1"/>
              </a:solidFill>
              <a:miter lim="800000"/>
              <a:headEnd/>
              <a:tailEnd/>
            </a:ln>
          </p:spPr>
          <p:txBody>
            <a:bodyPr/>
            <a:lstStyle/>
            <a:p>
              <a:pPr>
                <a:defRPr/>
              </a:pPr>
              <a:endParaRPr lang="en-US" dirty="0">
                <a:latin typeface="Calibri"/>
                <a:ea typeface="Calibri"/>
                <a:cs typeface="Calibri"/>
              </a:endParaRPr>
            </a:p>
          </p:txBody>
        </p:sp>
        <p:grpSp>
          <p:nvGrpSpPr>
            <p:cNvPr id="31" name="Group 159"/>
            <p:cNvGrpSpPr>
              <a:grpSpLocks/>
            </p:cNvGrpSpPr>
            <p:nvPr/>
          </p:nvGrpSpPr>
          <p:grpSpPr bwMode="auto">
            <a:xfrm>
              <a:off x="4852424" y="3333750"/>
              <a:ext cx="579598" cy="476250"/>
              <a:chOff x="1119" y="3012"/>
              <a:chExt cx="369" cy="300"/>
            </a:xfrm>
            <a:solidFill>
              <a:schemeClr val="accent5">
                <a:lumMod val="40000"/>
                <a:lumOff val="60000"/>
              </a:schemeClr>
            </a:solidFill>
          </p:grpSpPr>
          <p:grpSp>
            <p:nvGrpSpPr>
              <p:cNvPr id="23552" name="Group 160"/>
              <p:cNvGrpSpPr>
                <a:grpSpLocks/>
              </p:cNvGrpSpPr>
              <p:nvPr/>
            </p:nvGrpSpPr>
            <p:grpSpPr bwMode="auto">
              <a:xfrm>
                <a:off x="1152" y="3012"/>
                <a:ext cx="336" cy="261"/>
                <a:chOff x="1152" y="3012"/>
                <a:chExt cx="336" cy="261"/>
              </a:xfrm>
              <a:grpFill/>
            </p:grpSpPr>
            <p:sp>
              <p:nvSpPr>
                <p:cNvPr id="23686" name="Rectangle 161"/>
                <p:cNvSpPr>
                  <a:spLocks noChangeArrowheads="1"/>
                </p:cNvSpPr>
                <p:nvPr/>
              </p:nvSpPr>
              <p:spPr bwMode="auto">
                <a:xfrm>
                  <a:off x="1152" y="3020"/>
                  <a:ext cx="336" cy="244"/>
                </a:xfrm>
                <a:prstGeom prst="rect">
                  <a:avLst/>
                </a:prstGeom>
                <a:grpFill/>
                <a:ln w="9525">
                  <a:solidFill>
                    <a:schemeClr val="tx1"/>
                  </a:solidFill>
                  <a:miter lim="800000"/>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87" name="Line 162"/>
                <p:cNvSpPr>
                  <a:spLocks noChangeShapeType="1"/>
                </p:cNvSpPr>
                <p:nvPr/>
              </p:nvSpPr>
              <p:spPr bwMode="auto">
                <a:xfrm flipH="1">
                  <a:off x="1371" y="3012"/>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88" name="Line 163"/>
                <p:cNvSpPr>
                  <a:spLocks noChangeShapeType="1"/>
                </p:cNvSpPr>
                <p:nvPr/>
              </p:nvSpPr>
              <p:spPr bwMode="auto">
                <a:xfrm rot="5400000">
                  <a:off x="1319" y="2969"/>
                  <a:ext cx="1" cy="336"/>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89" name="Line 164"/>
                <p:cNvSpPr>
                  <a:spLocks noChangeShapeType="1"/>
                </p:cNvSpPr>
                <p:nvPr/>
              </p:nvSpPr>
              <p:spPr bwMode="auto">
                <a:xfrm flipH="1">
                  <a:off x="1260" y="3015"/>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grpSp>
          <p:grpSp>
            <p:nvGrpSpPr>
              <p:cNvPr id="23553" name="Group 165"/>
              <p:cNvGrpSpPr>
                <a:grpSpLocks/>
              </p:cNvGrpSpPr>
              <p:nvPr/>
            </p:nvGrpSpPr>
            <p:grpSpPr bwMode="auto">
              <a:xfrm>
                <a:off x="1119" y="3051"/>
                <a:ext cx="336" cy="261"/>
                <a:chOff x="1152" y="3012"/>
                <a:chExt cx="336" cy="261"/>
              </a:xfrm>
              <a:grpFill/>
            </p:grpSpPr>
            <p:sp>
              <p:nvSpPr>
                <p:cNvPr id="23682" name="Rectangle 166"/>
                <p:cNvSpPr>
                  <a:spLocks noChangeArrowheads="1"/>
                </p:cNvSpPr>
                <p:nvPr/>
              </p:nvSpPr>
              <p:spPr bwMode="auto">
                <a:xfrm>
                  <a:off x="1152" y="3020"/>
                  <a:ext cx="336" cy="244"/>
                </a:xfrm>
                <a:prstGeom prst="rect">
                  <a:avLst/>
                </a:prstGeom>
                <a:grpFill/>
                <a:ln w="9525">
                  <a:solidFill>
                    <a:schemeClr val="tx1"/>
                  </a:solidFill>
                  <a:miter lim="800000"/>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83" name="Line 167"/>
                <p:cNvSpPr>
                  <a:spLocks noChangeShapeType="1"/>
                </p:cNvSpPr>
                <p:nvPr/>
              </p:nvSpPr>
              <p:spPr bwMode="auto">
                <a:xfrm flipH="1">
                  <a:off x="1371" y="3012"/>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84" name="Line 168"/>
                <p:cNvSpPr>
                  <a:spLocks noChangeShapeType="1"/>
                </p:cNvSpPr>
                <p:nvPr/>
              </p:nvSpPr>
              <p:spPr bwMode="auto">
                <a:xfrm rot="5400000">
                  <a:off x="1319" y="2969"/>
                  <a:ext cx="1" cy="336"/>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85" name="Line 169"/>
                <p:cNvSpPr>
                  <a:spLocks noChangeShapeType="1"/>
                </p:cNvSpPr>
                <p:nvPr/>
              </p:nvSpPr>
              <p:spPr bwMode="auto">
                <a:xfrm flipH="1">
                  <a:off x="1260" y="3015"/>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grpSp>
        </p:grpSp>
        <p:sp>
          <p:nvSpPr>
            <p:cNvPr id="23662" name="Rectangle 171"/>
            <p:cNvSpPr>
              <a:spLocks noChangeArrowheads="1"/>
            </p:cNvSpPr>
            <p:nvPr/>
          </p:nvSpPr>
          <p:spPr bwMode="auto">
            <a:xfrm>
              <a:off x="4343400" y="3968750"/>
              <a:ext cx="542925" cy="355600"/>
            </a:xfrm>
            <a:prstGeom prst="rect">
              <a:avLst/>
            </a:prstGeom>
            <a:solidFill>
              <a:schemeClr val="accent2">
                <a:lumMod val="40000"/>
                <a:lumOff val="60000"/>
              </a:schemeClr>
            </a:solidFill>
            <a:ln w="9525">
              <a:solidFill>
                <a:schemeClr val="tx1"/>
              </a:solidFill>
              <a:miter lim="800000"/>
              <a:headEnd/>
              <a:tailEnd/>
            </a:ln>
          </p:spPr>
          <p:txBody>
            <a:bodyPr/>
            <a:lstStyle/>
            <a:p>
              <a:pPr>
                <a:defRPr/>
              </a:pPr>
              <a:endParaRPr lang="en-US" dirty="0">
                <a:latin typeface="Calibri"/>
                <a:ea typeface="Calibri"/>
                <a:cs typeface="Calibri"/>
              </a:endParaRPr>
            </a:p>
          </p:txBody>
        </p:sp>
        <p:sp>
          <p:nvSpPr>
            <p:cNvPr id="47155" name="Rectangle 172"/>
            <p:cNvSpPr>
              <a:spLocks noChangeArrowheads="1"/>
            </p:cNvSpPr>
            <p:nvPr/>
          </p:nvSpPr>
          <p:spPr bwMode="auto">
            <a:xfrm>
              <a:off x="4163313" y="3968750"/>
              <a:ext cx="180633" cy="355600"/>
            </a:xfrm>
            <a:prstGeom prst="rect">
              <a:avLst/>
            </a:prstGeom>
            <a:solidFill>
              <a:srgbClr val="92D050"/>
            </a:solidFill>
            <a:ln w="9525">
              <a:solidFill>
                <a:schemeClr val="tx1"/>
              </a:solidFill>
              <a:miter lim="800000"/>
              <a:headEnd/>
              <a:tailEnd/>
            </a:ln>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23664" name="Rectangle 173"/>
            <p:cNvSpPr>
              <a:spLocks noChangeArrowheads="1"/>
            </p:cNvSpPr>
            <p:nvPr/>
          </p:nvSpPr>
          <p:spPr bwMode="auto">
            <a:xfrm>
              <a:off x="3800475" y="3968750"/>
              <a:ext cx="363538" cy="355600"/>
            </a:xfrm>
            <a:prstGeom prst="rect">
              <a:avLst/>
            </a:prstGeom>
            <a:solidFill>
              <a:schemeClr val="accent1">
                <a:lumMod val="60000"/>
                <a:lumOff val="40000"/>
              </a:schemeClr>
            </a:solidFill>
            <a:ln w="9525">
              <a:solidFill>
                <a:schemeClr val="tx1"/>
              </a:solidFill>
              <a:miter lim="800000"/>
              <a:headEnd/>
              <a:tailEnd/>
            </a:ln>
          </p:spPr>
          <p:txBody>
            <a:bodyPr/>
            <a:lstStyle/>
            <a:p>
              <a:pPr>
                <a:defRPr/>
              </a:pPr>
              <a:endParaRPr lang="en-US" dirty="0">
                <a:latin typeface="Calibri"/>
                <a:ea typeface="Calibri"/>
                <a:cs typeface="Calibri"/>
              </a:endParaRPr>
            </a:p>
          </p:txBody>
        </p:sp>
        <p:grpSp>
          <p:nvGrpSpPr>
            <p:cNvPr id="23554" name="Group 174"/>
            <p:cNvGrpSpPr>
              <a:grpSpLocks/>
            </p:cNvGrpSpPr>
            <p:nvPr/>
          </p:nvGrpSpPr>
          <p:grpSpPr bwMode="auto">
            <a:xfrm>
              <a:off x="4852424" y="3867150"/>
              <a:ext cx="579598" cy="476250"/>
              <a:chOff x="1119" y="3012"/>
              <a:chExt cx="369" cy="300"/>
            </a:xfrm>
            <a:solidFill>
              <a:schemeClr val="accent5">
                <a:lumMod val="40000"/>
                <a:lumOff val="60000"/>
              </a:schemeClr>
            </a:solidFill>
          </p:grpSpPr>
          <p:grpSp>
            <p:nvGrpSpPr>
              <p:cNvPr id="23555" name="Group 175"/>
              <p:cNvGrpSpPr>
                <a:grpSpLocks/>
              </p:cNvGrpSpPr>
              <p:nvPr/>
            </p:nvGrpSpPr>
            <p:grpSpPr bwMode="auto">
              <a:xfrm>
                <a:off x="1152" y="3012"/>
                <a:ext cx="336" cy="261"/>
                <a:chOff x="1152" y="3012"/>
                <a:chExt cx="336" cy="261"/>
              </a:xfrm>
              <a:grpFill/>
            </p:grpSpPr>
            <p:sp>
              <p:nvSpPr>
                <p:cNvPr id="23672" name="Rectangle 176"/>
                <p:cNvSpPr>
                  <a:spLocks noChangeArrowheads="1"/>
                </p:cNvSpPr>
                <p:nvPr/>
              </p:nvSpPr>
              <p:spPr bwMode="auto">
                <a:xfrm>
                  <a:off x="1152" y="3020"/>
                  <a:ext cx="336" cy="244"/>
                </a:xfrm>
                <a:prstGeom prst="rect">
                  <a:avLst/>
                </a:prstGeom>
                <a:grpFill/>
                <a:ln w="9525">
                  <a:solidFill>
                    <a:schemeClr val="tx1"/>
                  </a:solidFill>
                  <a:miter lim="800000"/>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73" name="Line 177"/>
                <p:cNvSpPr>
                  <a:spLocks noChangeShapeType="1"/>
                </p:cNvSpPr>
                <p:nvPr/>
              </p:nvSpPr>
              <p:spPr bwMode="auto">
                <a:xfrm flipH="1">
                  <a:off x="1371" y="3012"/>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74" name="Line 178"/>
                <p:cNvSpPr>
                  <a:spLocks noChangeShapeType="1"/>
                </p:cNvSpPr>
                <p:nvPr/>
              </p:nvSpPr>
              <p:spPr bwMode="auto">
                <a:xfrm rot="5400000">
                  <a:off x="1319" y="2969"/>
                  <a:ext cx="1" cy="336"/>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75" name="Line 179"/>
                <p:cNvSpPr>
                  <a:spLocks noChangeShapeType="1"/>
                </p:cNvSpPr>
                <p:nvPr/>
              </p:nvSpPr>
              <p:spPr bwMode="auto">
                <a:xfrm flipH="1">
                  <a:off x="1260" y="3015"/>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grpSp>
          <p:grpSp>
            <p:nvGrpSpPr>
              <p:cNvPr id="23556" name="Group 180"/>
              <p:cNvGrpSpPr>
                <a:grpSpLocks/>
              </p:cNvGrpSpPr>
              <p:nvPr/>
            </p:nvGrpSpPr>
            <p:grpSpPr bwMode="auto">
              <a:xfrm>
                <a:off x="1119" y="3051"/>
                <a:ext cx="336" cy="261"/>
                <a:chOff x="1152" y="3012"/>
                <a:chExt cx="336" cy="261"/>
              </a:xfrm>
              <a:grpFill/>
            </p:grpSpPr>
            <p:sp>
              <p:nvSpPr>
                <p:cNvPr id="23668" name="Rectangle 181"/>
                <p:cNvSpPr>
                  <a:spLocks noChangeArrowheads="1"/>
                </p:cNvSpPr>
                <p:nvPr/>
              </p:nvSpPr>
              <p:spPr bwMode="auto">
                <a:xfrm>
                  <a:off x="1152" y="3020"/>
                  <a:ext cx="336" cy="244"/>
                </a:xfrm>
                <a:prstGeom prst="rect">
                  <a:avLst/>
                </a:prstGeom>
                <a:grpFill/>
                <a:ln w="9525">
                  <a:solidFill>
                    <a:schemeClr val="tx1"/>
                  </a:solidFill>
                  <a:miter lim="800000"/>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69" name="Line 182"/>
                <p:cNvSpPr>
                  <a:spLocks noChangeShapeType="1"/>
                </p:cNvSpPr>
                <p:nvPr/>
              </p:nvSpPr>
              <p:spPr bwMode="auto">
                <a:xfrm flipH="1">
                  <a:off x="1371" y="3012"/>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70" name="Line 183"/>
                <p:cNvSpPr>
                  <a:spLocks noChangeShapeType="1"/>
                </p:cNvSpPr>
                <p:nvPr/>
              </p:nvSpPr>
              <p:spPr bwMode="auto">
                <a:xfrm rot="5400000">
                  <a:off x="1319" y="2969"/>
                  <a:ext cx="1" cy="336"/>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71" name="Line 184"/>
                <p:cNvSpPr>
                  <a:spLocks noChangeShapeType="1"/>
                </p:cNvSpPr>
                <p:nvPr/>
              </p:nvSpPr>
              <p:spPr bwMode="auto">
                <a:xfrm flipH="1">
                  <a:off x="1260" y="3015"/>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grpSp>
        </p:grpSp>
        <p:sp>
          <p:nvSpPr>
            <p:cNvPr id="23648" name="Rectangle 186"/>
            <p:cNvSpPr>
              <a:spLocks noChangeArrowheads="1"/>
            </p:cNvSpPr>
            <p:nvPr/>
          </p:nvSpPr>
          <p:spPr bwMode="auto">
            <a:xfrm>
              <a:off x="6604000" y="1854200"/>
              <a:ext cx="542925" cy="355600"/>
            </a:xfrm>
            <a:prstGeom prst="rect">
              <a:avLst/>
            </a:prstGeom>
            <a:solidFill>
              <a:schemeClr val="accent2">
                <a:lumMod val="40000"/>
                <a:lumOff val="60000"/>
              </a:schemeClr>
            </a:solidFill>
            <a:ln w="9525">
              <a:solidFill>
                <a:schemeClr val="tx1"/>
              </a:solidFill>
              <a:miter lim="800000"/>
              <a:headEnd/>
              <a:tailEnd/>
            </a:ln>
          </p:spPr>
          <p:txBody>
            <a:bodyPr/>
            <a:lstStyle/>
            <a:p>
              <a:pPr>
                <a:defRPr/>
              </a:pPr>
              <a:endParaRPr lang="en-US" dirty="0">
                <a:latin typeface="Calibri"/>
                <a:ea typeface="Calibri"/>
                <a:cs typeface="Calibri"/>
              </a:endParaRPr>
            </a:p>
          </p:txBody>
        </p:sp>
        <p:sp>
          <p:nvSpPr>
            <p:cNvPr id="47159" name="Rectangle 187"/>
            <p:cNvSpPr>
              <a:spLocks noChangeArrowheads="1"/>
            </p:cNvSpPr>
            <p:nvPr/>
          </p:nvSpPr>
          <p:spPr bwMode="auto">
            <a:xfrm>
              <a:off x="6423913" y="1854200"/>
              <a:ext cx="180633" cy="355600"/>
            </a:xfrm>
            <a:prstGeom prst="rect">
              <a:avLst/>
            </a:prstGeom>
            <a:solidFill>
              <a:srgbClr val="92D050"/>
            </a:solidFill>
            <a:ln w="9525">
              <a:solidFill>
                <a:schemeClr val="tx1"/>
              </a:solidFill>
              <a:miter lim="800000"/>
              <a:headEnd/>
              <a:tailEnd/>
            </a:ln>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23650" name="Rectangle 188"/>
            <p:cNvSpPr>
              <a:spLocks noChangeArrowheads="1"/>
            </p:cNvSpPr>
            <p:nvPr/>
          </p:nvSpPr>
          <p:spPr bwMode="auto">
            <a:xfrm>
              <a:off x="6061075" y="1854200"/>
              <a:ext cx="363538" cy="355600"/>
            </a:xfrm>
            <a:prstGeom prst="rect">
              <a:avLst/>
            </a:prstGeom>
            <a:solidFill>
              <a:schemeClr val="accent1">
                <a:lumMod val="60000"/>
                <a:lumOff val="40000"/>
              </a:schemeClr>
            </a:solidFill>
            <a:ln w="9525">
              <a:solidFill>
                <a:schemeClr val="tx1"/>
              </a:solidFill>
              <a:miter lim="800000"/>
              <a:headEnd/>
              <a:tailEnd/>
            </a:ln>
          </p:spPr>
          <p:txBody>
            <a:bodyPr/>
            <a:lstStyle/>
            <a:p>
              <a:pPr>
                <a:defRPr/>
              </a:pPr>
              <a:endParaRPr lang="en-US" dirty="0">
                <a:latin typeface="Calibri"/>
                <a:ea typeface="Calibri"/>
                <a:cs typeface="Calibri"/>
              </a:endParaRPr>
            </a:p>
          </p:txBody>
        </p:sp>
        <p:grpSp>
          <p:nvGrpSpPr>
            <p:cNvPr id="23557" name="Group 189"/>
            <p:cNvGrpSpPr>
              <a:grpSpLocks/>
            </p:cNvGrpSpPr>
            <p:nvPr/>
          </p:nvGrpSpPr>
          <p:grpSpPr bwMode="auto">
            <a:xfrm>
              <a:off x="7116602" y="1752600"/>
              <a:ext cx="579598" cy="476250"/>
              <a:chOff x="1119" y="3012"/>
              <a:chExt cx="369" cy="300"/>
            </a:xfrm>
            <a:solidFill>
              <a:schemeClr val="accent5">
                <a:lumMod val="40000"/>
                <a:lumOff val="60000"/>
              </a:schemeClr>
            </a:solidFill>
          </p:grpSpPr>
          <p:grpSp>
            <p:nvGrpSpPr>
              <p:cNvPr id="23558" name="Group 190"/>
              <p:cNvGrpSpPr>
                <a:grpSpLocks/>
              </p:cNvGrpSpPr>
              <p:nvPr/>
            </p:nvGrpSpPr>
            <p:grpSpPr bwMode="auto">
              <a:xfrm>
                <a:off x="1152" y="3012"/>
                <a:ext cx="336" cy="261"/>
                <a:chOff x="1152" y="3012"/>
                <a:chExt cx="336" cy="261"/>
              </a:xfrm>
              <a:grpFill/>
            </p:grpSpPr>
            <p:sp>
              <p:nvSpPr>
                <p:cNvPr id="23658" name="Rectangle 191"/>
                <p:cNvSpPr>
                  <a:spLocks noChangeArrowheads="1"/>
                </p:cNvSpPr>
                <p:nvPr/>
              </p:nvSpPr>
              <p:spPr bwMode="auto">
                <a:xfrm>
                  <a:off x="1152" y="3020"/>
                  <a:ext cx="336" cy="244"/>
                </a:xfrm>
                <a:prstGeom prst="rect">
                  <a:avLst/>
                </a:prstGeom>
                <a:grpFill/>
                <a:ln w="9525">
                  <a:solidFill>
                    <a:schemeClr val="tx1"/>
                  </a:solidFill>
                  <a:miter lim="800000"/>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59" name="Line 192"/>
                <p:cNvSpPr>
                  <a:spLocks noChangeShapeType="1"/>
                </p:cNvSpPr>
                <p:nvPr/>
              </p:nvSpPr>
              <p:spPr bwMode="auto">
                <a:xfrm flipH="1">
                  <a:off x="1371" y="3012"/>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60" name="Line 193"/>
                <p:cNvSpPr>
                  <a:spLocks noChangeShapeType="1"/>
                </p:cNvSpPr>
                <p:nvPr/>
              </p:nvSpPr>
              <p:spPr bwMode="auto">
                <a:xfrm rot="5400000">
                  <a:off x="1319" y="2969"/>
                  <a:ext cx="1" cy="336"/>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61" name="Line 194"/>
                <p:cNvSpPr>
                  <a:spLocks noChangeShapeType="1"/>
                </p:cNvSpPr>
                <p:nvPr/>
              </p:nvSpPr>
              <p:spPr bwMode="auto">
                <a:xfrm flipH="1">
                  <a:off x="1260" y="3015"/>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grpSp>
          <p:grpSp>
            <p:nvGrpSpPr>
              <p:cNvPr id="23560" name="Group 195"/>
              <p:cNvGrpSpPr>
                <a:grpSpLocks/>
              </p:cNvGrpSpPr>
              <p:nvPr/>
            </p:nvGrpSpPr>
            <p:grpSpPr bwMode="auto">
              <a:xfrm>
                <a:off x="1119" y="3051"/>
                <a:ext cx="336" cy="261"/>
                <a:chOff x="1152" y="3012"/>
                <a:chExt cx="336" cy="261"/>
              </a:xfrm>
              <a:grpFill/>
            </p:grpSpPr>
            <p:sp>
              <p:nvSpPr>
                <p:cNvPr id="23654" name="Rectangle 196"/>
                <p:cNvSpPr>
                  <a:spLocks noChangeArrowheads="1"/>
                </p:cNvSpPr>
                <p:nvPr/>
              </p:nvSpPr>
              <p:spPr bwMode="auto">
                <a:xfrm>
                  <a:off x="1152" y="3020"/>
                  <a:ext cx="336" cy="244"/>
                </a:xfrm>
                <a:prstGeom prst="rect">
                  <a:avLst/>
                </a:prstGeom>
                <a:grpFill/>
                <a:ln w="9525">
                  <a:solidFill>
                    <a:schemeClr val="tx1"/>
                  </a:solidFill>
                  <a:miter lim="800000"/>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55" name="Line 197"/>
                <p:cNvSpPr>
                  <a:spLocks noChangeShapeType="1"/>
                </p:cNvSpPr>
                <p:nvPr/>
              </p:nvSpPr>
              <p:spPr bwMode="auto">
                <a:xfrm flipH="1">
                  <a:off x="1371" y="3012"/>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56" name="Line 198"/>
                <p:cNvSpPr>
                  <a:spLocks noChangeShapeType="1"/>
                </p:cNvSpPr>
                <p:nvPr/>
              </p:nvSpPr>
              <p:spPr bwMode="auto">
                <a:xfrm rot="5400000">
                  <a:off x="1319" y="2969"/>
                  <a:ext cx="1" cy="336"/>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57" name="Line 199"/>
                <p:cNvSpPr>
                  <a:spLocks noChangeShapeType="1"/>
                </p:cNvSpPr>
                <p:nvPr/>
              </p:nvSpPr>
              <p:spPr bwMode="auto">
                <a:xfrm flipH="1">
                  <a:off x="1260" y="3015"/>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grpSp>
        </p:grpSp>
        <p:sp>
          <p:nvSpPr>
            <p:cNvPr id="23634" name="Rectangle 201"/>
            <p:cNvSpPr>
              <a:spLocks noChangeArrowheads="1"/>
            </p:cNvSpPr>
            <p:nvPr/>
          </p:nvSpPr>
          <p:spPr bwMode="auto">
            <a:xfrm>
              <a:off x="6604000" y="2362200"/>
              <a:ext cx="542925" cy="355600"/>
            </a:xfrm>
            <a:prstGeom prst="rect">
              <a:avLst/>
            </a:prstGeom>
            <a:solidFill>
              <a:schemeClr val="accent2">
                <a:lumMod val="40000"/>
                <a:lumOff val="60000"/>
              </a:schemeClr>
            </a:solidFill>
            <a:ln w="9525">
              <a:solidFill>
                <a:schemeClr val="tx1"/>
              </a:solidFill>
              <a:miter lim="800000"/>
              <a:headEnd/>
              <a:tailEnd/>
            </a:ln>
          </p:spPr>
          <p:txBody>
            <a:bodyPr/>
            <a:lstStyle/>
            <a:p>
              <a:pPr>
                <a:defRPr/>
              </a:pPr>
              <a:endParaRPr lang="en-US" dirty="0">
                <a:latin typeface="Calibri"/>
                <a:ea typeface="Calibri"/>
                <a:cs typeface="Calibri"/>
              </a:endParaRPr>
            </a:p>
          </p:txBody>
        </p:sp>
        <p:sp>
          <p:nvSpPr>
            <p:cNvPr id="47163" name="Rectangle 202"/>
            <p:cNvSpPr>
              <a:spLocks noChangeArrowheads="1"/>
            </p:cNvSpPr>
            <p:nvPr/>
          </p:nvSpPr>
          <p:spPr bwMode="auto">
            <a:xfrm>
              <a:off x="6423913" y="2362200"/>
              <a:ext cx="180633" cy="355600"/>
            </a:xfrm>
            <a:prstGeom prst="rect">
              <a:avLst/>
            </a:prstGeom>
            <a:solidFill>
              <a:srgbClr val="92D050"/>
            </a:solidFill>
            <a:ln w="9525">
              <a:solidFill>
                <a:schemeClr val="tx1"/>
              </a:solidFill>
              <a:miter lim="800000"/>
              <a:headEnd/>
              <a:tailEnd/>
            </a:ln>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23636" name="Rectangle 203"/>
            <p:cNvSpPr>
              <a:spLocks noChangeArrowheads="1"/>
            </p:cNvSpPr>
            <p:nvPr/>
          </p:nvSpPr>
          <p:spPr bwMode="auto">
            <a:xfrm>
              <a:off x="6061075" y="2362200"/>
              <a:ext cx="363538" cy="355600"/>
            </a:xfrm>
            <a:prstGeom prst="rect">
              <a:avLst/>
            </a:prstGeom>
            <a:solidFill>
              <a:schemeClr val="accent1">
                <a:lumMod val="60000"/>
                <a:lumOff val="40000"/>
              </a:schemeClr>
            </a:solidFill>
            <a:ln w="9525">
              <a:solidFill>
                <a:schemeClr val="tx1"/>
              </a:solidFill>
              <a:miter lim="800000"/>
              <a:headEnd/>
              <a:tailEnd/>
            </a:ln>
          </p:spPr>
          <p:txBody>
            <a:bodyPr/>
            <a:lstStyle/>
            <a:p>
              <a:pPr>
                <a:defRPr/>
              </a:pPr>
              <a:endParaRPr lang="en-US" dirty="0">
                <a:latin typeface="Calibri"/>
                <a:ea typeface="Calibri"/>
                <a:cs typeface="Calibri"/>
              </a:endParaRPr>
            </a:p>
          </p:txBody>
        </p:sp>
        <p:grpSp>
          <p:nvGrpSpPr>
            <p:cNvPr id="23562" name="Group 204"/>
            <p:cNvGrpSpPr>
              <a:grpSpLocks/>
            </p:cNvGrpSpPr>
            <p:nvPr/>
          </p:nvGrpSpPr>
          <p:grpSpPr bwMode="auto">
            <a:xfrm>
              <a:off x="7116602" y="2286000"/>
              <a:ext cx="579598" cy="476250"/>
              <a:chOff x="1119" y="3012"/>
              <a:chExt cx="369" cy="300"/>
            </a:xfrm>
            <a:solidFill>
              <a:schemeClr val="accent5">
                <a:lumMod val="40000"/>
                <a:lumOff val="60000"/>
              </a:schemeClr>
            </a:solidFill>
          </p:grpSpPr>
          <p:grpSp>
            <p:nvGrpSpPr>
              <p:cNvPr id="23563" name="Group 205"/>
              <p:cNvGrpSpPr>
                <a:grpSpLocks/>
              </p:cNvGrpSpPr>
              <p:nvPr/>
            </p:nvGrpSpPr>
            <p:grpSpPr bwMode="auto">
              <a:xfrm>
                <a:off x="1152" y="3012"/>
                <a:ext cx="336" cy="261"/>
                <a:chOff x="1152" y="3012"/>
                <a:chExt cx="336" cy="261"/>
              </a:xfrm>
              <a:grpFill/>
            </p:grpSpPr>
            <p:sp>
              <p:nvSpPr>
                <p:cNvPr id="23644" name="Rectangle 206"/>
                <p:cNvSpPr>
                  <a:spLocks noChangeArrowheads="1"/>
                </p:cNvSpPr>
                <p:nvPr/>
              </p:nvSpPr>
              <p:spPr bwMode="auto">
                <a:xfrm>
                  <a:off x="1152" y="3020"/>
                  <a:ext cx="336" cy="244"/>
                </a:xfrm>
                <a:prstGeom prst="rect">
                  <a:avLst/>
                </a:prstGeom>
                <a:grpFill/>
                <a:ln w="9525">
                  <a:solidFill>
                    <a:schemeClr val="tx1"/>
                  </a:solidFill>
                  <a:miter lim="800000"/>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45" name="Line 207"/>
                <p:cNvSpPr>
                  <a:spLocks noChangeShapeType="1"/>
                </p:cNvSpPr>
                <p:nvPr/>
              </p:nvSpPr>
              <p:spPr bwMode="auto">
                <a:xfrm flipH="1">
                  <a:off x="1371" y="3012"/>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46" name="Line 208"/>
                <p:cNvSpPr>
                  <a:spLocks noChangeShapeType="1"/>
                </p:cNvSpPr>
                <p:nvPr/>
              </p:nvSpPr>
              <p:spPr bwMode="auto">
                <a:xfrm rot="5400000">
                  <a:off x="1319" y="2969"/>
                  <a:ext cx="1" cy="336"/>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47" name="Line 209"/>
                <p:cNvSpPr>
                  <a:spLocks noChangeShapeType="1"/>
                </p:cNvSpPr>
                <p:nvPr/>
              </p:nvSpPr>
              <p:spPr bwMode="auto">
                <a:xfrm flipH="1">
                  <a:off x="1260" y="3015"/>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grpSp>
          <p:grpSp>
            <p:nvGrpSpPr>
              <p:cNvPr id="23564" name="Group 210"/>
              <p:cNvGrpSpPr>
                <a:grpSpLocks/>
              </p:cNvGrpSpPr>
              <p:nvPr/>
            </p:nvGrpSpPr>
            <p:grpSpPr bwMode="auto">
              <a:xfrm>
                <a:off x="1119" y="3051"/>
                <a:ext cx="336" cy="261"/>
                <a:chOff x="1152" y="3012"/>
                <a:chExt cx="336" cy="261"/>
              </a:xfrm>
              <a:grpFill/>
            </p:grpSpPr>
            <p:sp>
              <p:nvSpPr>
                <p:cNvPr id="23640" name="Rectangle 211"/>
                <p:cNvSpPr>
                  <a:spLocks noChangeArrowheads="1"/>
                </p:cNvSpPr>
                <p:nvPr/>
              </p:nvSpPr>
              <p:spPr bwMode="auto">
                <a:xfrm>
                  <a:off x="1152" y="3020"/>
                  <a:ext cx="336" cy="244"/>
                </a:xfrm>
                <a:prstGeom prst="rect">
                  <a:avLst/>
                </a:prstGeom>
                <a:grpFill/>
                <a:ln w="9525">
                  <a:solidFill>
                    <a:schemeClr val="tx1"/>
                  </a:solidFill>
                  <a:miter lim="800000"/>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41" name="Line 212"/>
                <p:cNvSpPr>
                  <a:spLocks noChangeShapeType="1"/>
                </p:cNvSpPr>
                <p:nvPr/>
              </p:nvSpPr>
              <p:spPr bwMode="auto">
                <a:xfrm flipH="1">
                  <a:off x="1371" y="3012"/>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42" name="Line 213"/>
                <p:cNvSpPr>
                  <a:spLocks noChangeShapeType="1"/>
                </p:cNvSpPr>
                <p:nvPr/>
              </p:nvSpPr>
              <p:spPr bwMode="auto">
                <a:xfrm rot="5400000">
                  <a:off x="1319" y="2969"/>
                  <a:ext cx="1" cy="336"/>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43" name="Line 214"/>
                <p:cNvSpPr>
                  <a:spLocks noChangeShapeType="1"/>
                </p:cNvSpPr>
                <p:nvPr/>
              </p:nvSpPr>
              <p:spPr bwMode="auto">
                <a:xfrm flipH="1">
                  <a:off x="1260" y="3015"/>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grpSp>
        </p:grpSp>
        <p:sp>
          <p:nvSpPr>
            <p:cNvPr id="23620" name="Rectangle 216"/>
            <p:cNvSpPr>
              <a:spLocks noChangeArrowheads="1"/>
            </p:cNvSpPr>
            <p:nvPr/>
          </p:nvSpPr>
          <p:spPr bwMode="auto">
            <a:xfrm>
              <a:off x="6580188" y="2901950"/>
              <a:ext cx="542925" cy="355600"/>
            </a:xfrm>
            <a:prstGeom prst="rect">
              <a:avLst/>
            </a:prstGeom>
            <a:solidFill>
              <a:schemeClr val="accent2">
                <a:lumMod val="40000"/>
                <a:lumOff val="60000"/>
              </a:schemeClr>
            </a:solidFill>
            <a:ln w="9525">
              <a:solidFill>
                <a:schemeClr val="tx1"/>
              </a:solidFill>
              <a:miter lim="800000"/>
              <a:headEnd/>
              <a:tailEnd/>
            </a:ln>
          </p:spPr>
          <p:txBody>
            <a:bodyPr/>
            <a:lstStyle/>
            <a:p>
              <a:pPr>
                <a:defRPr/>
              </a:pPr>
              <a:endParaRPr lang="en-US" dirty="0">
                <a:latin typeface="Calibri"/>
                <a:ea typeface="Calibri"/>
                <a:cs typeface="Calibri"/>
              </a:endParaRPr>
            </a:p>
          </p:txBody>
        </p:sp>
        <p:sp>
          <p:nvSpPr>
            <p:cNvPr id="47167" name="Rectangle 217"/>
            <p:cNvSpPr>
              <a:spLocks noChangeArrowheads="1"/>
            </p:cNvSpPr>
            <p:nvPr/>
          </p:nvSpPr>
          <p:spPr bwMode="auto">
            <a:xfrm>
              <a:off x="6400101" y="2901950"/>
              <a:ext cx="180633" cy="355600"/>
            </a:xfrm>
            <a:prstGeom prst="rect">
              <a:avLst/>
            </a:prstGeom>
            <a:solidFill>
              <a:srgbClr val="92D050"/>
            </a:solidFill>
            <a:ln w="9525">
              <a:solidFill>
                <a:schemeClr val="tx1"/>
              </a:solidFill>
              <a:miter lim="800000"/>
              <a:headEnd/>
              <a:tailEnd/>
            </a:ln>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23622" name="Rectangle 218"/>
            <p:cNvSpPr>
              <a:spLocks noChangeArrowheads="1"/>
            </p:cNvSpPr>
            <p:nvPr/>
          </p:nvSpPr>
          <p:spPr bwMode="auto">
            <a:xfrm>
              <a:off x="6037263" y="2901950"/>
              <a:ext cx="363537" cy="355600"/>
            </a:xfrm>
            <a:prstGeom prst="rect">
              <a:avLst/>
            </a:prstGeom>
            <a:solidFill>
              <a:schemeClr val="accent1">
                <a:lumMod val="60000"/>
                <a:lumOff val="40000"/>
              </a:schemeClr>
            </a:solidFill>
            <a:ln w="9525">
              <a:solidFill>
                <a:schemeClr val="tx1"/>
              </a:solidFill>
              <a:miter lim="800000"/>
              <a:headEnd/>
              <a:tailEnd/>
            </a:ln>
          </p:spPr>
          <p:txBody>
            <a:bodyPr/>
            <a:lstStyle/>
            <a:p>
              <a:pPr>
                <a:defRPr/>
              </a:pPr>
              <a:endParaRPr lang="en-US" dirty="0">
                <a:latin typeface="Calibri"/>
                <a:ea typeface="Calibri"/>
                <a:cs typeface="Calibri"/>
              </a:endParaRPr>
            </a:p>
          </p:txBody>
        </p:sp>
        <p:grpSp>
          <p:nvGrpSpPr>
            <p:cNvPr id="23565" name="Group 219"/>
            <p:cNvGrpSpPr>
              <a:grpSpLocks/>
            </p:cNvGrpSpPr>
            <p:nvPr/>
          </p:nvGrpSpPr>
          <p:grpSpPr bwMode="auto">
            <a:xfrm>
              <a:off x="7092790" y="2800350"/>
              <a:ext cx="579598" cy="476250"/>
              <a:chOff x="1119" y="3012"/>
              <a:chExt cx="369" cy="300"/>
            </a:xfrm>
            <a:solidFill>
              <a:schemeClr val="accent5">
                <a:lumMod val="40000"/>
                <a:lumOff val="60000"/>
              </a:schemeClr>
            </a:solidFill>
          </p:grpSpPr>
          <p:grpSp>
            <p:nvGrpSpPr>
              <p:cNvPr id="23566" name="Group 220"/>
              <p:cNvGrpSpPr>
                <a:grpSpLocks/>
              </p:cNvGrpSpPr>
              <p:nvPr/>
            </p:nvGrpSpPr>
            <p:grpSpPr bwMode="auto">
              <a:xfrm>
                <a:off x="1152" y="3012"/>
                <a:ext cx="336" cy="261"/>
                <a:chOff x="1152" y="3012"/>
                <a:chExt cx="336" cy="261"/>
              </a:xfrm>
              <a:grpFill/>
            </p:grpSpPr>
            <p:sp>
              <p:nvSpPr>
                <p:cNvPr id="23630" name="Rectangle 221"/>
                <p:cNvSpPr>
                  <a:spLocks noChangeArrowheads="1"/>
                </p:cNvSpPr>
                <p:nvPr/>
              </p:nvSpPr>
              <p:spPr bwMode="auto">
                <a:xfrm>
                  <a:off x="1152" y="3020"/>
                  <a:ext cx="336" cy="244"/>
                </a:xfrm>
                <a:prstGeom prst="rect">
                  <a:avLst/>
                </a:prstGeom>
                <a:grpFill/>
                <a:ln w="9525">
                  <a:solidFill>
                    <a:schemeClr val="tx1"/>
                  </a:solidFill>
                  <a:miter lim="800000"/>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31" name="Line 222"/>
                <p:cNvSpPr>
                  <a:spLocks noChangeShapeType="1"/>
                </p:cNvSpPr>
                <p:nvPr/>
              </p:nvSpPr>
              <p:spPr bwMode="auto">
                <a:xfrm flipH="1">
                  <a:off x="1371" y="3012"/>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32" name="Line 223"/>
                <p:cNvSpPr>
                  <a:spLocks noChangeShapeType="1"/>
                </p:cNvSpPr>
                <p:nvPr/>
              </p:nvSpPr>
              <p:spPr bwMode="auto">
                <a:xfrm rot="5400000">
                  <a:off x="1319" y="2969"/>
                  <a:ext cx="1" cy="336"/>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33" name="Line 224"/>
                <p:cNvSpPr>
                  <a:spLocks noChangeShapeType="1"/>
                </p:cNvSpPr>
                <p:nvPr/>
              </p:nvSpPr>
              <p:spPr bwMode="auto">
                <a:xfrm flipH="1">
                  <a:off x="1260" y="3015"/>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grpSp>
          <p:grpSp>
            <p:nvGrpSpPr>
              <p:cNvPr id="23567" name="Group 225"/>
              <p:cNvGrpSpPr>
                <a:grpSpLocks/>
              </p:cNvGrpSpPr>
              <p:nvPr/>
            </p:nvGrpSpPr>
            <p:grpSpPr bwMode="auto">
              <a:xfrm>
                <a:off x="1119" y="3051"/>
                <a:ext cx="336" cy="261"/>
                <a:chOff x="1152" y="3012"/>
                <a:chExt cx="336" cy="261"/>
              </a:xfrm>
              <a:grpFill/>
            </p:grpSpPr>
            <p:sp>
              <p:nvSpPr>
                <p:cNvPr id="23626" name="Rectangle 226"/>
                <p:cNvSpPr>
                  <a:spLocks noChangeArrowheads="1"/>
                </p:cNvSpPr>
                <p:nvPr/>
              </p:nvSpPr>
              <p:spPr bwMode="auto">
                <a:xfrm>
                  <a:off x="1152" y="3020"/>
                  <a:ext cx="336" cy="244"/>
                </a:xfrm>
                <a:prstGeom prst="rect">
                  <a:avLst/>
                </a:prstGeom>
                <a:grpFill/>
                <a:ln w="9525">
                  <a:solidFill>
                    <a:schemeClr val="tx1"/>
                  </a:solidFill>
                  <a:miter lim="800000"/>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27" name="Line 227"/>
                <p:cNvSpPr>
                  <a:spLocks noChangeShapeType="1"/>
                </p:cNvSpPr>
                <p:nvPr/>
              </p:nvSpPr>
              <p:spPr bwMode="auto">
                <a:xfrm flipH="1">
                  <a:off x="1371" y="3012"/>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28" name="Line 228"/>
                <p:cNvSpPr>
                  <a:spLocks noChangeShapeType="1"/>
                </p:cNvSpPr>
                <p:nvPr/>
              </p:nvSpPr>
              <p:spPr bwMode="auto">
                <a:xfrm rot="5400000">
                  <a:off x="1319" y="2969"/>
                  <a:ext cx="1" cy="336"/>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29" name="Line 229"/>
                <p:cNvSpPr>
                  <a:spLocks noChangeShapeType="1"/>
                </p:cNvSpPr>
                <p:nvPr/>
              </p:nvSpPr>
              <p:spPr bwMode="auto">
                <a:xfrm flipH="1">
                  <a:off x="1260" y="3015"/>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grpSp>
        </p:grpSp>
        <p:sp>
          <p:nvSpPr>
            <p:cNvPr id="23606" name="Rectangle 231"/>
            <p:cNvSpPr>
              <a:spLocks noChangeArrowheads="1"/>
            </p:cNvSpPr>
            <p:nvPr/>
          </p:nvSpPr>
          <p:spPr bwMode="auto">
            <a:xfrm>
              <a:off x="6604000" y="3435350"/>
              <a:ext cx="542925" cy="355600"/>
            </a:xfrm>
            <a:prstGeom prst="rect">
              <a:avLst/>
            </a:prstGeom>
            <a:solidFill>
              <a:schemeClr val="accent2">
                <a:lumMod val="40000"/>
                <a:lumOff val="60000"/>
              </a:schemeClr>
            </a:solidFill>
            <a:ln w="9525">
              <a:solidFill>
                <a:schemeClr val="tx1"/>
              </a:solidFill>
              <a:miter lim="800000"/>
              <a:headEnd/>
              <a:tailEnd/>
            </a:ln>
          </p:spPr>
          <p:txBody>
            <a:bodyPr/>
            <a:lstStyle/>
            <a:p>
              <a:pPr>
                <a:defRPr/>
              </a:pPr>
              <a:endParaRPr lang="en-US" dirty="0">
                <a:latin typeface="Calibri"/>
                <a:ea typeface="Calibri"/>
                <a:cs typeface="Calibri"/>
              </a:endParaRPr>
            </a:p>
          </p:txBody>
        </p:sp>
        <p:sp>
          <p:nvSpPr>
            <p:cNvPr id="47171" name="Rectangle 232"/>
            <p:cNvSpPr>
              <a:spLocks noChangeArrowheads="1"/>
            </p:cNvSpPr>
            <p:nvPr/>
          </p:nvSpPr>
          <p:spPr bwMode="auto">
            <a:xfrm>
              <a:off x="6423913" y="3435350"/>
              <a:ext cx="180633" cy="355600"/>
            </a:xfrm>
            <a:prstGeom prst="rect">
              <a:avLst/>
            </a:prstGeom>
            <a:solidFill>
              <a:srgbClr val="92D050"/>
            </a:solidFill>
            <a:ln w="9525">
              <a:solidFill>
                <a:schemeClr val="tx1"/>
              </a:solidFill>
              <a:miter lim="800000"/>
              <a:headEnd/>
              <a:tailEnd/>
            </a:ln>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23608" name="Rectangle 233"/>
            <p:cNvSpPr>
              <a:spLocks noChangeArrowheads="1"/>
            </p:cNvSpPr>
            <p:nvPr/>
          </p:nvSpPr>
          <p:spPr bwMode="auto">
            <a:xfrm>
              <a:off x="6061075" y="3435350"/>
              <a:ext cx="363538" cy="355600"/>
            </a:xfrm>
            <a:prstGeom prst="rect">
              <a:avLst/>
            </a:prstGeom>
            <a:solidFill>
              <a:schemeClr val="accent1">
                <a:lumMod val="60000"/>
                <a:lumOff val="40000"/>
              </a:schemeClr>
            </a:solidFill>
            <a:ln w="9525">
              <a:solidFill>
                <a:schemeClr val="tx1"/>
              </a:solidFill>
              <a:miter lim="800000"/>
              <a:headEnd/>
              <a:tailEnd/>
            </a:ln>
          </p:spPr>
          <p:txBody>
            <a:bodyPr/>
            <a:lstStyle/>
            <a:p>
              <a:pPr>
                <a:defRPr/>
              </a:pPr>
              <a:endParaRPr lang="en-US" dirty="0">
                <a:latin typeface="Calibri"/>
                <a:ea typeface="Calibri"/>
                <a:cs typeface="Calibri"/>
              </a:endParaRPr>
            </a:p>
          </p:txBody>
        </p:sp>
        <p:grpSp>
          <p:nvGrpSpPr>
            <p:cNvPr id="23568" name="Group 234"/>
            <p:cNvGrpSpPr>
              <a:grpSpLocks/>
            </p:cNvGrpSpPr>
            <p:nvPr/>
          </p:nvGrpSpPr>
          <p:grpSpPr bwMode="auto">
            <a:xfrm>
              <a:off x="7116602" y="3333750"/>
              <a:ext cx="579598" cy="476250"/>
              <a:chOff x="1119" y="3012"/>
              <a:chExt cx="369" cy="300"/>
            </a:xfrm>
            <a:solidFill>
              <a:schemeClr val="accent5">
                <a:lumMod val="40000"/>
                <a:lumOff val="60000"/>
              </a:schemeClr>
            </a:solidFill>
          </p:grpSpPr>
          <p:grpSp>
            <p:nvGrpSpPr>
              <p:cNvPr id="23569" name="Group 235"/>
              <p:cNvGrpSpPr>
                <a:grpSpLocks/>
              </p:cNvGrpSpPr>
              <p:nvPr/>
            </p:nvGrpSpPr>
            <p:grpSpPr bwMode="auto">
              <a:xfrm>
                <a:off x="1152" y="3012"/>
                <a:ext cx="336" cy="261"/>
                <a:chOff x="1152" y="3012"/>
                <a:chExt cx="336" cy="261"/>
              </a:xfrm>
              <a:grpFill/>
            </p:grpSpPr>
            <p:sp>
              <p:nvSpPr>
                <p:cNvPr id="23616" name="Rectangle 236"/>
                <p:cNvSpPr>
                  <a:spLocks noChangeArrowheads="1"/>
                </p:cNvSpPr>
                <p:nvPr/>
              </p:nvSpPr>
              <p:spPr bwMode="auto">
                <a:xfrm>
                  <a:off x="1152" y="3020"/>
                  <a:ext cx="336" cy="244"/>
                </a:xfrm>
                <a:prstGeom prst="rect">
                  <a:avLst/>
                </a:prstGeom>
                <a:grpFill/>
                <a:ln w="9525">
                  <a:solidFill>
                    <a:schemeClr val="tx1"/>
                  </a:solidFill>
                  <a:miter lim="800000"/>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17" name="Line 237"/>
                <p:cNvSpPr>
                  <a:spLocks noChangeShapeType="1"/>
                </p:cNvSpPr>
                <p:nvPr/>
              </p:nvSpPr>
              <p:spPr bwMode="auto">
                <a:xfrm flipH="1">
                  <a:off x="1371" y="3012"/>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18" name="Line 238"/>
                <p:cNvSpPr>
                  <a:spLocks noChangeShapeType="1"/>
                </p:cNvSpPr>
                <p:nvPr/>
              </p:nvSpPr>
              <p:spPr bwMode="auto">
                <a:xfrm rot="5400000">
                  <a:off x="1319" y="2969"/>
                  <a:ext cx="1" cy="336"/>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19" name="Line 239"/>
                <p:cNvSpPr>
                  <a:spLocks noChangeShapeType="1"/>
                </p:cNvSpPr>
                <p:nvPr/>
              </p:nvSpPr>
              <p:spPr bwMode="auto">
                <a:xfrm flipH="1">
                  <a:off x="1260" y="3015"/>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grpSp>
          <p:grpSp>
            <p:nvGrpSpPr>
              <p:cNvPr id="23570" name="Group 240"/>
              <p:cNvGrpSpPr>
                <a:grpSpLocks/>
              </p:cNvGrpSpPr>
              <p:nvPr/>
            </p:nvGrpSpPr>
            <p:grpSpPr bwMode="auto">
              <a:xfrm>
                <a:off x="1119" y="3051"/>
                <a:ext cx="336" cy="261"/>
                <a:chOff x="1152" y="3012"/>
                <a:chExt cx="336" cy="261"/>
              </a:xfrm>
              <a:grpFill/>
            </p:grpSpPr>
            <p:sp>
              <p:nvSpPr>
                <p:cNvPr id="23612" name="Rectangle 241"/>
                <p:cNvSpPr>
                  <a:spLocks noChangeArrowheads="1"/>
                </p:cNvSpPr>
                <p:nvPr/>
              </p:nvSpPr>
              <p:spPr bwMode="auto">
                <a:xfrm>
                  <a:off x="1152" y="3020"/>
                  <a:ext cx="336" cy="244"/>
                </a:xfrm>
                <a:prstGeom prst="rect">
                  <a:avLst/>
                </a:prstGeom>
                <a:grpFill/>
                <a:ln w="9525">
                  <a:solidFill>
                    <a:schemeClr val="tx1"/>
                  </a:solidFill>
                  <a:miter lim="800000"/>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13" name="Line 242"/>
                <p:cNvSpPr>
                  <a:spLocks noChangeShapeType="1"/>
                </p:cNvSpPr>
                <p:nvPr/>
              </p:nvSpPr>
              <p:spPr bwMode="auto">
                <a:xfrm flipH="1">
                  <a:off x="1371" y="3012"/>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14" name="Line 243"/>
                <p:cNvSpPr>
                  <a:spLocks noChangeShapeType="1"/>
                </p:cNvSpPr>
                <p:nvPr/>
              </p:nvSpPr>
              <p:spPr bwMode="auto">
                <a:xfrm rot="5400000">
                  <a:off x="1319" y="2969"/>
                  <a:ext cx="1" cy="336"/>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15" name="Line 244"/>
                <p:cNvSpPr>
                  <a:spLocks noChangeShapeType="1"/>
                </p:cNvSpPr>
                <p:nvPr/>
              </p:nvSpPr>
              <p:spPr bwMode="auto">
                <a:xfrm flipH="1">
                  <a:off x="1260" y="3015"/>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grpSp>
        </p:grpSp>
        <p:sp>
          <p:nvSpPr>
            <p:cNvPr id="23592" name="Rectangle 246"/>
            <p:cNvSpPr>
              <a:spLocks noChangeArrowheads="1"/>
            </p:cNvSpPr>
            <p:nvPr/>
          </p:nvSpPr>
          <p:spPr bwMode="auto">
            <a:xfrm>
              <a:off x="6604000" y="3968750"/>
              <a:ext cx="542925" cy="355600"/>
            </a:xfrm>
            <a:prstGeom prst="rect">
              <a:avLst/>
            </a:prstGeom>
            <a:solidFill>
              <a:schemeClr val="accent2">
                <a:lumMod val="40000"/>
                <a:lumOff val="60000"/>
              </a:schemeClr>
            </a:solidFill>
            <a:ln w="9525">
              <a:solidFill>
                <a:schemeClr val="tx1"/>
              </a:solidFill>
              <a:miter lim="800000"/>
              <a:headEnd/>
              <a:tailEnd/>
            </a:ln>
          </p:spPr>
          <p:txBody>
            <a:bodyPr anchor="ctr"/>
            <a:lstStyle/>
            <a:p>
              <a:pPr algn="ctr">
                <a:defRPr/>
              </a:pPr>
              <a:r>
                <a:rPr lang="en-US" sz="1000" dirty="0">
                  <a:latin typeface="Calibri"/>
                  <a:ea typeface="Calibri"/>
                  <a:cs typeface="Calibri"/>
                </a:rPr>
                <a:t>V</a:t>
              </a:r>
            </a:p>
          </p:txBody>
        </p:sp>
        <p:sp>
          <p:nvSpPr>
            <p:cNvPr id="47175" name="Rectangle 247"/>
            <p:cNvSpPr>
              <a:spLocks noChangeArrowheads="1"/>
            </p:cNvSpPr>
            <p:nvPr/>
          </p:nvSpPr>
          <p:spPr bwMode="auto">
            <a:xfrm>
              <a:off x="6423913" y="3968750"/>
              <a:ext cx="180633" cy="355600"/>
            </a:xfrm>
            <a:prstGeom prst="rect">
              <a:avLst/>
            </a:prstGeom>
            <a:solidFill>
              <a:srgbClr val="92D050"/>
            </a:solidFill>
            <a:ln w="9525">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r>
                <a:rPr lang="en-US" altLang="en-US" sz="1000">
                  <a:latin typeface="Calibri" charset="0"/>
                </a:rPr>
                <a:t>V</a:t>
              </a:r>
            </a:p>
          </p:txBody>
        </p:sp>
        <p:sp>
          <p:nvSpPr>
            <p:cNvPr id="23594" name="Rectangle 248"/>
            <p:cNvSpPr>
              <a:spLocks noChangeArrowheads="1"/>
            </p:cNvSpPr>
            <p:nvPr/>
          </p:nvSpPr>
          <p:spPr bwMode="auto">
            <a:xfrm>
              <a:off x="6061075" y="3968750"/>
              <a:ext cx="363538" cy="355600"/>
            </a:xfrm>
            <a:prstGeom prst="rect">
              <a:avLst/>
            </a:prstGeom>
            <a:solidFill>
              <a:schemeClr val="accent1">
                <a:lumMod val="60000"/>
                <a:lumOff val="40000"/>
              </a:schemeClr>
            </a:solidFill>
            <a:ln w="9525">
              <a:solidFill>
                <a:schemeClr val="tx1"/>
              </a:solidFill>
              <a:miter lim="800000"/>
              <a:headEnd/>
              <a:tailEnd/>
            </a:ln>
          </p:spPr>
          <p:txBody>
            <a:bodyPr anchor="ctr"/>
            <a:lstStyle/>
            <a:p>
              <a:pPr algn="ctr">
                <a:defRPr/>
              </a:pPr>
              <a:r>
                <a:rPr lang="en-US" sz="1000" dirty="0">
                  <a:latin typeface="Calibri"/>
                  <a:ea typeface="Calibri"/>
                  <a:cs typeface="Calibri"/>
                </a:rPr>
                <a:t>V</a:t>
              </a:r>
            </a:p>
          </p:txBody>
        </p:sp>
        <p:grpSp>
          <p:nvGrpSpPr>
            <p:cNvPr id="23571" name="Group 249"/>
            <p:cNvGrpSpPr>
              <a:grpSpLocks/>
            </p:cNvGrpSpPr>
            <p:nvPr/>
          </p:nvGrpSpPr>
          <p:grpSpPr bwMode="auto">
            <a:xfrm>
              <a:off x="7116602" y="3867150"/>
              <a:ext cx="579598" cy="476250"/>
              <a:chOff x="1119" y="3012"/>
              <a:chExt cx="369" cy="300"/>
            </a:xfrm>
            <a:solidFill>
              <a:schemeClr val="accent5">
                <a:lumMod val="40000"/>
                <a:lumOff val="60000"/>
              </a:schemeClr>
            </a:solidFill>
          </p:grpSpPr>
          <p:grpSp>
            <p:nvGrpSpPr>
              <p:cNvPr id="23572" name="Group 250"/>
              <p:cNvGrpSpPr>
                <a:grpSpLocks/>
              </p:cNvGrpSpPr>
              <p:nvPr/>
            </p:nvGrpSpPr>
            <p:grpSpPr bwMode="auto">
              <a:xfrm>
                <a:off x="1152" y="3012"/>
                <a:ext cx="336" cy="261"/>
                <a:chOff x="1152" y="3012"/>
                <a:chExt cx="336" cy="261"/>
              </a:xfrm>
              <a:grpFill/>
            </p:grpSpPr>
            <p:sp>
              <p:nvSpPr>
                <p:cNvPr id="23602" name="Rectangle 251"/>
                <p:cNvSpPr>
                  <a:spLocks noChangeArrowheads="1"/>
                </p:cNvSpPr>
                <p:nvPr/>
              </p:nvSpPr>
              <p:spPr bwMode="auto">
                <a:xfrm>
                  <a:off x="1152" y="3020"/>
                  <a:ext cx="336" cy="244"/>
                </a:xfrm>
                <a:prstGeom prst="rect">
                  <a:avLst/>
                </a:prstGeom>
                <a:grpFill/>
                <a:ln w="9525">
                  <a:solidFill>
                    <a:schemeClr val="tx1"/>
                  </a:solidFill>
                  <a:miter lim="800000"/>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03" name="Line 252"/>
                <p:cNvSpPr>
                  <a:spLocks noChangeShapeType="1"/>
                </p:cNvSpPr>
                <p:nvPr/>
              </p:nvSpPr>
              <p:spPr bwMode="auto">
                <a:xfrm flipH="1">
                  <a:off x="1371" y="3012"/>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04" name="Line 253"/>
                <p:cNvSpPr>
                  <a:spLocks noChangeShapeType="1"/>
                </p:cNvSpPr>
                <p:nvPr/>
              </p:nvSpPr>
              <p:spPr bwMode="auto">
                <a:xfrm rot="5400000">
                  <a:off x="1319" y="2969"/>
                  <a:ext cx="1" cy="336"/>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05" name="Line 254"/>
                <p:cNvSpPr>
                  <a:spLocks noChangeShapeType="1"/>
                </p:cNvSpPr>
                <p:nvPr/>
              </p:nvSpPr>
              <p:spPr bwMode="auto">
                <a:xfrm flipH="1">
                  <a:off x="1260" y="3015"/>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grpSp>
          <p:grpSp>
            <p:nvGrpSpPr>
              <p:cNvPr id="23573" name="Group 255"/>
              <p:cNvGrpSpPr>
                <a:grpSpLocks/>
              </p:cNvGrpSpPr>
              <p:nvPr/>
            </p:nvGrpSpPr>
            <p:grpSpPr bwMode="auto">
              <a:xfrm>
                <a:off x="1119" y="3051"/>
                <a:ext cx="336" cy="261"/>
                <a:chOff x="1152" y="3012"/>
                <a:chExt cx="336" cy="261"/>
              </a:xfrm>
              <a:grpFill/>
            </p:grpSpPr>
            <p:sp>
              <p:nvSpPr>
                <p:cNvPr id="23598" name="Rectangle 256"/>
                <p:cNvSpPr>
                  <a:spLocks noChangeArrowheads="1"/>
                </p:cNvSpPr>
                <p:nvPr/>
              </p:nvSpPr>
              <p:spPr bwMode="auto">
                <a:xfrm>
                  <a:off x="1152" y="3020"/>
                  <a:ext cx="336" cy="244"/>
                </a:xfrm>
                <a:prstGeom prst="rect">
                  <a:avLst/>
                </a:prstGeom>
                <a:grpFill/>
                <a:ln w="9525">
                  <a:solidFill>
                    <a:schemeClr val="tx1"/>
                  </a:solidFill>
                  <a:miter lim="800000"/>
                  <a:headEnd/>
                  <a:tailEnd/>
                </a:ln>
              </p:spPr>
              <p:txBody>
                <a:bodyPr wrap="none" lIns="91420" tIns="45711" rIns="91420" bIns="45711"/>
                <a:lstStyle/>
                <a:p>
                  <a:pPr algn="ctr">
                    <a:defRPr/>
                  </a:pPr>
                  <a:r>
                    <a:rPr lang="en-US" sz="1000" dirty="0">
                      <a:latin typeface="Calibri"/>
                      <a:ea typeface="Calibri"/>
                      <a:cs typeface="Calibri"/>
                    </a:rPr>
                    <a:t>V  V  V</a:t>
                  </a:r>
                </a:p>
                <a:p>
                  <a:pPr algn="ctr">
                    <a:defRPr/>
                  </a:pPr>
                  <a:r>
                    <a:rPr lang="en-US" sz="1000" dirty="0">
                      <a:latin typeface="Calibri"/>
                      <a:ea typeface="Calibri"/>
                      <a:cs typeface="Calibri"/>
                    </a:rPr>
                    <a:t>V  V  V</a:t>
                  </a:r>
                </a:p>
              </p:txBody>
            </p:sp>
            <p:sp>
              <p:nvSpPr>
                <p:cNvPr id="23599" name="Line 257"/>
                <p:cNvSpPr>
                  <a:spLocks noChangeShapeType="1"/>
                </p:cNvSpPr>
                <p:nvPr/>
              </p:nvSpPr>
              <p:spPr bwMode="auto">
                <a:xfrm flipH="1">
                  <a:off x="1371" y="3012"/>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00" name="Line 258"/>
                <p:cNvSpPr>
                  <a:spLocks noChangeShapeType="1"/>
                </p:cNvSpPr>
                <p:nvPr/>
              </p:nvSpPr>
              <p:spPr bwMode="auto">
                <a:xfrm rot="5400000">
                  <a:off x="1319" y="2969"/>
                  <a:ext cx="1" cy="336"/>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sp>
              <p:nvSpPr>
                <p:cNvPr id="23601" name="Line 259"/>
                <p:cNvSpPr>
                  <a:spLocks noChangeShapeType="1"/>
                </p:cNvSpPr>
                <p:nvPr/>
              </p:nvSpPr>
              <p:spPr bwMode="auto">
                <a:xfrm flipH="1">
                  <a:off x="1260" y="3015"/>
                  <a:ext cx="1" cy="258"/>
                </a:xfrm>
                <a:prstGeom prst="line">
                  <a:avLst/>
                </a:prstGeom>
                <a:grpFill/>
                <a:ln w="9525">
                  <a:solidFill>
                    <a:schemeClr val="tx1"/>
                  </a:solidFill>
                  <a:round/>
                  <a:headEnd/>
                  <a:tailEnd/>
                </a:ln>
              </p:spPr>
              <p:txBody>
                <a:bodyPr wrap="none" lIns="91420" tIns="45711" rIns="91420" bIns="45711" anchor="ctr"/>
                <a:lstStyle/>
                <a:p>
                  <a:pPr>
                    <a:defRPr/>
                  </a:pPr>
                  <a:endParaRPr lang="en-US" dirty="0">
                    <a:solidFill>
                      <a:srgbClr val="FF0000"/>
                    </a:solidFill>
                    <a:latin typeface="Calibri"/>
                    <a:ea typeface="Calibri"/>
                    <a:cs typeface="Calibri"/>
                  </a:endParaRPr>
                </a:p>
              </p:txBody>
            </p:sp>
          </p:grpSp>
        </p:grpSp>
      </p:grpSp>
      <p:sp>
        <p:nvSpPr>
          <p:cNvPr id="6" name="Footer Placeholder 5"/>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p:txBody>
          <a:bodyPr/>
          <a:lstStyle/>
          <a:p>
            <a:r>
              <a:rPr lang="en-US" altLang="en-US">
                <a:latin typeface="Arial" charset="0"/>
                <a:ea typeface="ＭＳ Ｐゴシック" charset="-128"/>
              </a:rPr>
              <a:t>How are data elements stored?</a:t>
            </a:r>
          </a:p>
        </p:txBody>
      </p:sp>
      <p:sp>
        <p:nvSpPr>
          <p:cNvPr id="49155"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2E78E752-32E1-BF45-84D2-A819AAE3F55A}" type="slidenum">
              <a:rPr lang="en-US" altLang="en-US" sz="1200">
                <a:solidFill>
                  <a:schemeClr val="bg1"/>
                </a:solidFill>
                <a:latin typeface="Calibri" charset="0"/>
              </a:rPr>
              <a:pPr eaLnBrk="1" hangingPunct="1"/>
              <a:t>17</a:t>
            </a:fld>
            <a:endParaRPr lang="en-US" altLang="en-US" sz="1200">
              <a:solidFill>
                <a:schemeClr val="bg1"/>
              </a:solidFill>
              <a:latin typeface="Calibri" charset="0"/>
            </a:endParaRPr>
          </a:p>
        </p:txBody>
      </p:sp>
      <p:sp>
        <p:nvSpPr>
          <p:cNvPr id="49156" name="Rectangle 33"/>
          <p:cNvSpPr>
            <a:spLocks noChangeArrowheads="1"/>
          </p:cNvSpPr>
          <p:nvPr/>
        </p:nvSpPr>
        <p:spPr bwMode="auto">
          <a:xfrm>
            <a:off x="4740275" y="3048000"/>
            <a:ext cx="520700" cy="554038"/>
          </a:xfrm>
          <a:prstGeom prst="rect">
            <a:avLst/>
          </a:prstGeom>
          <a:solidFill>
            <a:srgbClr val="8FAEEA"/>
          </a:solidFill>
          <a:ln w="9525">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49157" name="Line 34"/>
          <p:cNvSpPr>
            <a:spLocks noChangeShapeType="1"/>
          </p:cNvSpPr>
          <p:nvPr/>
        </p:nvSpPr>
        <p:spPr bwMode="auto">
          <a:xfrm>
            <a:off x="4826000" y="3048000"/>
            <a:ext cx="0" cy="5540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58" name="Line 35"/>
          <p:cNvSpPr>
            <a:spLocks noChangeShapeType="1"/>
          </p:cNvSpPr>
          <p:nvPr/>
        </p:nvSpPr>
        <p:spPr bwMode="auto">
          <a:xfrm>
            <a:off x="5000625" y="3048000"/>
            <a:ext cx="0" cy="5540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59" name="Line 36"/>
          <p:cNvSpPr>
            <a:spLocks noChangeShapeType="1"/>
          </p:cNvSpPr>
          <p:nvPr/>
        </p:nvSpPr>
        <p:spPr bwMode="auto">
          <a:xfrm>
            <a:off x="4913313" y="3048000"/>
            <a:ext cx="0" cy="5540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60" name="Line 37"/>
          <p:cNvSpPr>
            <a:spLocks noChangeShapeType="1"/>
          </p:cNvSpPr>
          <p:nvPr/>
        </p:nvSpPr>
        <p:spPr bwMode="auto">
          <a:xfrm>
            <a:off x="5086350" y="3048000"/>
            <a:ext cx="0" cy="5540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61" name="Line 38"/>
          <p:cNvSpPr>
            <a:spLocks noChangeShapeType="1"/>
          </p:cNvSpPr>
          <p:nvPr/>
        </p:nvSpPr>
        <p:spPr bwMode="auto">
          <a:xfrm>
            <a:off x="5173663" y="3048000"/>
            <a:ext cx="0" cy="5540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62" name="Line 39"/>
          <p:cNvSpPr>
            <a:spLocks noChangeShapeType="1"/>
          </p:cNvSpPr>
          <p:nvPr/>
        </p:nvSpPr>
        <p:spPr bwMode="auto">
          <a:xfrm>
            <a:off x="4740275" y="3159125"/>
            <a:ext cx="5207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63" name="Line 40"/>
          <p:cNvSpPr>
            <a:spLocks noChangeShapeType="1"/>
          </p:cNvSpPr>
          <p:nvPr/>
        </p:nvSpPr>
        <p:spPr bwMode="auto">
          <a:xfrm>
            <a:off x="4740275" y="3379788"/>
            <a:ext cx="5207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64" name="Line 41"/>
          <p:cNvSpPr>
            <a:spLocks noChangeShapeType="1"/>
          </p:cNvSpPr>
          <p:nvPr/>
        </p:nvSpPr>
        <p:spPr bwMode="auto">
          <a:xfrm>
            <a:off x="4740275" y="3270250"/>
            <a:ext cx="5207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65" name="Line 42"/>
          <p:cNvSpPr>
            <a:spLocks noChangeShapeType="1"/>
          </p:cNvSpPr>
          <p:nvPr/>
        </p:nvSpPr>
        <p:spPr bwMode="auto">
          <a:xfrm>
            <a:off x="4740275" y="3490913"/>
            <a:ext cx="5207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66" name="Rectangle 43"/>
          <p:cNvSpPr>
            <a:spLocks noChangeArrowheads="1"/>
          </p:cNvSpPr>
          <p:nvPr/>
        </p:nvSpPr>
        <p:spPr bwMode="auto">
          <a:xfrm>
            <a:off x="5348288" y="3048000"/>
            <a:ext cx="520700" cy="554038"/>
          </a:xfrm>
          <a:prstGeom prst="rect">
            <a:avLst/>
          </a:prstGeom>
          <a:solidFill>
            <a:srgbClr val="8FAEEA"/>
          </a:solidFill>
          <a:ln w="9525">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49167" name="Line 44"/>
          <p:cNvSpPr>
            <a:spLocks noChangeShapeType="1"/>
          </p:cNvSpPr>
          <p:nvPr/>
        </p:nvSpPr>
        <p:spPr bwMode="auto">
          <a:xfrm>
            <a:off x="5434013" y="3048000"/>
            <a:ext cx="0" cy="5540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68" name="Line 45"/>
          <p:cNvSpPr>
            <a:spLocks noChangeShapeType="1"/>
          </p:cNvSpPr>
          <p:nvPr/>
        </p:nvSpPr>
        <p:spPr bwMode="auto">
          <a:xfrm>
            <a:off x="5608638" y="3048000"/>
            <a:ext cx="0" cy="5540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69" name="Line 46"/>
          <p:cNvSpPr>
            <a:spLocks noChangeShapeType="1"/>
          </p:cNvSpPr>
          <p:nvPr/>
        </p:nvSpPr>
        <p:spPr bwMode="auto">
          <a:xfrm>
            <a:off x="5521325" y="3048000"/>
            <a:ext cx="0" cy="5540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70" name="Line 47"/>
          <p:cNvSpPr>
            <a:spLocks noChangeShapeType="1"/>
          </p:cNvSpPr>
          <p:nvPr/>
        </p:nvSpPr>
        <p:spPr bwMode="auto">
          <a:xfrm>
            <a:off x="5695950" y="3048000"/>
            <a:ext cx="0" cy="5540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71" name="Line 48"/>
          <p:cNvSpPr>
            <a:spLocks noChangeShapeType="1"/>
          </p:cNvSpPr>
          <p:nvPr/>
        </p:nvSpPr>
        <p:spPr bwMode="auto">
          <a:xfrm>
            <a:off x="5781675" y="3048000"/>
            <a:ext cx="0" cy="5540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72" name="Line 49"/>
          <p:cNvSpPr>
            <a:spLocks noChangeShapeType="1"/>
          </p:cNvSpPr>
          <p:nvPr/>
        </p:nvSpPr>
        <p:spPr bwMode="auto">
          <a:xfrm>
            <a:off x="5348288" y="3159125"/>
            <a:ext cx="5207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73" name="Line 50"/>
          <p:cNvSpPr>
            <a:spLocks noChangeShapeType="1"/>
          </p:cNvSpPr>
          <p:nvPr/>
        </p:nvSpPr>
        <p:spPr bwMode="auto">
          <a:xfrm>
            <a:off x="5348288" y="3379788"/>
            <a:ext cx="5207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74" name="Line 51"/>
          <p:cNvSpPr>
            <a:spLocks noChangeShapeType="1"/>
          </p:cNvSpPr>
          <p:nvPr/>
        </p:nvSpPr>
        <p:spPr bwMode="auto">
          <a:xfrm>
            <a:off x="5348288" y="3270250"/>
            <a:ext cx="5207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75" name="Line 52"/>
          <p:cNvSpPr>
            <a:spLocks noChangeShapeType="1"/>
          </p:cNvSpPr>
          <p:nvPr/>
        </p:nvSpPr>
        <p:spPr bwMode="auto">
          <a:xfrm>
            <a:off x="5348288" y="3490913"/>
            <a:ext cx="5207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76" name="Rectangle 53"/>
          <p:cNvSpPr>
            <a:spLocks noChangeArrowheads="1"/>
          </p:cNvSpPr>
          <p:nvPr/>
        </p:nvSpPr>
        <p:spPr bwMode="auto">
          <a:xfrm>
            <a:off x="4740275" y="3713163"/>
            <a:ext cx="520700" cy="554037"/>
          </a:xfrm>
          <a:prstGeom prst="rect">
            <a:avLst/>
          </a:prstGeom>
          <a:solidFill>
            <a:srgbClr val="8FAEEA"/>
          </a:solidFill>
          <a:ln w="9525">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49177" name="Line 54"/>
          <p:cNvSpPr>
            <a:spLocks noChangeShapeType="1"/>
          </p:cNvSpPr>
          <p:nvPr/>
        </p:nvSpPr>
        <p:spPr bwMode="auto">
          <a:xfrm>
            <a:off x="4826000" y="3713163"/>
            <a:ext cx="0" cy="5540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78" name="Line 55"/>
          <p:cNvSpPr>
            <a:spLocks noChangeShapeType="1"/>
          </p:cNvSpPr>
          <p:nvPr/>
        </p:nvSpPr>
        <p:spPr bwMode="auto">
          <a:xfrm>
            <a:off x="5000625" y="3713163"/>
            <a:ext cx="0" cy="5540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79" name="Line 56"/>
          <p:cNvSpPr>
            <a:spLocks noChangeShapeType="1"/>
          </p:cNvSpPr>
          <p:nvPr/>
        </p:nvSpPr>
        <p:spPr bwMode="auto">
          <a:xfrm>
            <a:off x="4913313" y="3713163"/>
            <a:ext cx="0" cy="5540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80" name="Line 57"/>
          <p:cNvSpPr>
            <a:spLocks noChangeShapeType="1"/>
          </p:cNvSpPr>
          <p:nvPr/>
        </p:nvSpPr>
        <p:spPr bwMode="auto">
          <a:xfrm>
            <a:off x="5086350" y="3713163"/>
            <a:ext cx="0" cy="5540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81" name="Line 58"/>
          <p:cNvSpPr>
            <a:spLocks noChangeShapeType="1"/>
          </p:cNvSpPr>
          <p:nvPr/>
        </p:nvSpPr>
        <p:spPr bwMode="auto">
          <a:xfrm>
            <a:off x="5173663" y="3713163"/>
            <a:ext cx="0" cy="5540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82" name="Line 59"/>
          <p:cNvSpPr>
            <a:spLocks noChangeShapeType="1"/>
          </p:cNvSpPr>
          <p:nvPr/>
        </p:nvSpPr>
        <p:spPr bwMode="auto">
          <a:xfrm>
            <a:off x="4740275" y="3824288"/>
            <a:ext cx="5207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83" name="Line 60"/>
          <p:cNvSpPr>
            <a:spLocks noChangeShapeType="1"/>
          </p:cNvSpPr>
          <p:nvPr/>
        </p:nvSpPr>
        <p:spPr bwMode="auto">
          <a:xfrm>
            <a:off x="4740275" y="4044950"/>
            <a:ext cx="5207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84" name="Line 61"/>
          <p:cNvSpPr>
            <a:spLocks noChangeShapeType="1"/>
          </p:cNvSpPr>
          <p:nvPr/>
        </p:nvSpPr>
        <p:spPr bwMode="auto">
          <a:xfrm>
            <a:off x="4740275" y="3935413"/>
            <a:ext cx="5207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85" name="Line 62"/>
          <p:cNvSpPr>
            <a:spLocks noChangeShapeType="1"/>
          </p:cNvSpPr>
          <p:nvPr/>
        </p:nvSpPr>
        <p:spPr bwMode="auto">
          <a:xfrm>
            <a:off x="4740275" y="4156075"/>
            <a:ext cx="5207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86" name="Rectangle 63"/>
          <p:cNvSpPr>
            <a:spLocks noChangeArrowheads="1"/>
          </p:cNvSpPr>
          <p:nvPr/>
        </p:nvSpPr>
        <p:spPr bwMode="auto">
          <a:xfrm>
            <a:off x="5348288" y="3713163"/>
            <a:ext cx="520700" cy="554037"/>
          </a:xfrm>
          <a:prstGeom prst="rect">
            <a:avLst/>
          </a:prstGeom>
          <a:solidFill>
            <a:srgbClr val="8FAEEA"/>
          </a:solidFill>
          <a:ln w="9525">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49187" name="Line 64"/>
          <p:cNvSpPr>
            <a:spLocks noChangeShapeType="1"/>
          </p:cNvSpPr>
          <p:nvPr/>
        </p:nvSpPr>
        <p:spPr bwMode="auto">
          <a:xfrm>
            <a:off x="5434013" y="3713163"/>
            <a:ext cx="0" cy="5540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88" name="Line 65"/>
          <p:cNvSpPr>
            <a:spLocks noChangeShapeType="1"/>
          </p:cNvSpPr>
          <p:nvPr/>
        </p:nvSpPr>
        <p:spPr bwMode="auto">
          <a:xfrm>
            <a:off x="5608638" y="3713163"/>
            <a:ext cx="0" cy="5540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89" name="Line 66"/>
          <p:cNvSpPr>
            <a:spLocks noChangeShapeType="1"/>
          </p:cNvSpPr>
          <p:nvPr/>
        </p:nvSpPr>
        <p:spPr bwMode="auto">
          <a:xfrm>
            <a:off x="5521325" y="3713163"/>
            <a:ext cx="0" cy="5540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90" name="Line 67"/>
          <p:cNvSpPr>
            <a:spLocks noChangeShapeType="1"/>
          </p:cNvSpPr>
          <p:nvPr/>
        </p:nvSpPr>
        <p:spPr bwMode="auto">
          <a:xfrm>
            <a:off x="5695950" y="3713163"/>
            <a:ext cx="0" cy="5540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91" name="Line 68"/>
          <p:cNvSpPr>
            <a:spLocks noChangeShapeType="1"/>
          </p:cNvSpPr>
          <p:nvPr/>
        </p:nvSpPr>
        <p:spPr bwMode="auto">
          <a:xfrm>
            <a:off x="5781675" y="3713163"/>
            <a:ext cx="0" cy="5540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92" name="Line 69"/>
          <p:cNvSpPr>
            <a:spLocks noChangeShapeType="1"/>
          </p:cNvSpPr>
          <p:nvPr/>
        </p:nvSpPr>
        <p:spPr bwMode="auto">
          <a:xfrm>
            <a:off x="5348288" y="3824288"/>
            <a:ext cx="5207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93" name="Line 70"/>
          <p:cNvSpPr>
            <a:spLocks noChangeShapeType="1"/>
          </p:cNvSpPr>
          <p:nvPr/>
        </p:nvSpPr>
        <p:spPr bwMode="auto">
          <a:xfrm>
            <a:off x="5348288" y="4044950"/>
            <a:ext cx="5207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94" name="Line 71"/>
          <p:cNvSpPr>
            <a:spLocks noChangeShapeType="1"/>
          </p:cNvSpPr>
          <p:nvPr/>
        </p:nvSpPr>
        <p:spPr bwMode="auto">
          <a:xfrm>
            <a:off x="5348288" y="3935413"/>
            <a:ext cx="5207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95" name="Line 72"/>
          <p:cNvSpPr>
            <a:spLocks noChangeShapeType="1"/>
          </p:cNvSpPr>
          <p:nvPr/>
        </p:nvSpPr>
        <p:spPr bwMode="auto">
          <a:xfrm>
            <a:off x="5348288" y="4156075"/>
            <a:ext cx="5207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96" name="Rectangle 73"/>
          <p:cNvSpPr>
            <a:spLocks noChangeArrowheads="1"/>
          </p:cNvSpPr>
          <p:nvPr/>
        </p:nvSpPr>
        <p:spPr bwMode="auto">
          <a:xfrm>
            <a:off x="5956300" y="3713163"/>
            <a:ext cx="520700" cy="554037"/>
          </a:xfrm>
          <a:prstGeom prst="rect">
            <a:avLst/>
          </a:prstGeom>
          <a:solidFill>
            <a:srgbClr val="8FAEEA"/>
          </a:solidFill>
          <a:ln w="9525">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49197" name="Line 74"/>
          <p:cNvSpPr>
            <a:spLocks noChangeShapeType="1"/>
          </p:cNvSpPr>
          <p:nvPr/>
        </p:nvSpPr>
        <p:spPr bwMode="auto">
          <a:xfrm>
            <a:off x="6042025" y="3713163"/>
            <a:ext cx="0" cy="5540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98" name="Line 75"/>
          <p:cNvSpPr>
            <a:spLocks noChangeShapeType="1"/>
          </p:cNvSpPr>
          <p:nvPr/>
        </p:nvSpPr>
        <p:spPr bwMode="auto">
          <a:xfrm>
            <a:off x="6216650" y="3713163"/>
            <a:ext cx="0" cy="5540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199" name="Line 76"/>
          <p:cNvSpPr>
            <a:spLocks noChangeShapeType="1"/>
          </p:cNvSpPr>
          <p:nvPr/>
        </p:nvSpPr>
        <p:spPr bwMode="auto">
          <a:xfrm>
            <a:off x="6129338" y="3713163"/>
            <a:ext cx="0" cy="5540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200" name="Line 77"/>
          <p:cNvSpPr>
            <a:spLocks noChangeShapeType="1"/>
          </p:cNvSpPr>
          <p:nvPr/>
        </p:nvSpPr>
        <p:spPr bwMode="auto">
          <a:xfrm>
            <a:off x="6303963" y="3713163"/>
            <a:ext cx="0" cy="5540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201" name="Line 78"/>
          <p:cNvSpPr>
            <a:spLocks noChangeShapeType="1"/>
          </p:cNvSpPr>
          <p:nvPr/>
        </p:nvSpPr>
        <p:spPr bwMode="auto">
          <a:xfrm>
            <a:off x="6389688" y="3713163"/>
            <a:ext cx="0" cy="5540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202" name="Line 79"/>
          <p:cNvSpPr>
            <a:spLocks noChangeShapeType="1"/>
          </p:cNvSpPr>
          <p:nvPr/>
        </p:nvSpPr>
        <p:spPr bwMode="auto">
          <a:xfrm>
            <a:off x="5956300" y="3824288"/>
            <a:ext cx="5207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203" name="Line 80"/>
          <p:cNvSpPr>
            <a:spLocks noChangeShapeType="1"/>
          </p:cNvSpPr>
          <p:nvPr/>
        </p:nvSpPr>
        <p:spPr bwMode="auto">
          <a:xfrm>
            <a:off x="5956300" y="4044950"/>
            <a:ext cx="5207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204" name="Line 81"/>
          <p:cNvSpPr>
            <a:spLocks noChangeShapeType="1"/>
          </p:cNvSpPr>
          <p:nvPr/>
        </p:nvSpPr>
        <p:spPr bwMode="auto">
          <a:xfrm>
            <a:off x="5956300" y="3935413"/>
            <a:ext cx="5207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205" name="Line 82"/>
          <p:cNvSpPr>
            <a:spLocks noChangeShapeType="1"/>
          </p:cNvSpPr>
          <p:nvPr/>
        </p:nvSpPr>
        <p:spPr bwMode="auto">
          <a:xfrm>
            <a:off x="5956300" y="4156075"/>
            <a:ext cx="5207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206" name="Rectangle 83"/>
          <p:cNvSpPr>
            <a:spLocks noChangeArrowheads="1"/>
          </p:cNvSpPr>
          <p:nvPr/>
        </p:nvSpPr>
        <p:spPr bwMode="auto">
          <a:xfrm>
            <a:off x="5956300" y="3048000"/>
            <a:ext cx="520700" cy="554038"/>
          </a:xfrm>
          <a:prstGeom prst="rect">
            <a:avLst/>
          </a:prstGeom>
          <a:solidFill>
            <a:srgbClr val="8FAEEA"/>
          </a:solidFill>
          <a:ln w="9525">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49207" name="Line 84"/>
          <p:cNvSpPr>
            <a:spLocks noChangeShapeType="1"/>
          </p:cNvSpPr>
          <p:nvPr/>
        </p:nvSpPr>
        <p:spPr bwMode="auto">
          <a:xfrm>
            <a:off x="6042025" y="3048000"/>
            <a:ext cx="0" cy="5540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208" name="Line 85"/>
          <p:cNvSpPr>
            <a:spLocks noChangeShapeType="1"/>
          </p:cNvSpPr>
          <p:nvPr/>
        </p:nvSpPr>
        <p:spPr bwMode="auto">
          <a:xfrm>
            <a:off x="6216650" y="3048000"/>
            <a:ext cx="0" cy="5540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209" name="Line 86"/>
          <p:cNvSpPr>
            <a:spLocks noChangeShapeType="1"/>
          </p:cNvSpPr>
          <p:nvPr/>
        </p:nvSpPr>
        <p:spPr bwMode="auto">
          <a:xfrm>
            <a:off x="6129338" y="3048000"/>
            <a:ext cx="0" cy="5540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210" name="Line 87"/>
          <p:cNvSpPr>
            <a:spLocks noChangeShapeType="1"/>
          </p:cNvSpPr>
          <p:nvPr/>
        </p:nvSpPr>
        <p:spPr bwMode="auto">
          <a:xfrm>
            <a:off x="6303963" y="3048000"/>
            <a:ext cx="0" cy="5540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211" name="Line 88"/>
          <p:cNvSpPr>
            <a:spLocks noChangeShapeType="1"/>
          </p:cNvSpPr>
          <p:nvPr/>
        </p:nvSpPr>
        <p:spPr bwMode="auto">
          <a:xfrm>
            <a:off x="6389688" y="3048000"/>
            <a:ext cx="0" cy="5540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212" name="Line 89"/>
          <p:cNvSpPr>
            <a:spLocks noChangeShapeType="1"/>
          </p:cNvSpPr>
          <p:nvPr/>
        </p:nvSpPr>
        <p:spPr bwMode="auto">
          <a:xfrm>
            <a:off x="5956300" y="3159125"/>
            <a:ext cx="5207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213" name="Line 90"/>
          <p:cNvSpPr>
            <a:spLocks noChangeShapeType="1"/>
          </p:cNvSpPr>
          <p:nvPr/>
        </p:nvSpPr>
        <p:spPr bwMode="auto">
          <a:xfrm>
            <a:off x="5956300" y="3379788"/>
            <a:ext cx="5207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214" name="Line 91"/>
          <p:cNvSpPr>
            <a:spLocks noChangeShapeType="1"/>
          </p:cNvSpPr>
          <p:nvPr/>
        </p:nvSpPr>
        <p:spPr bwMode="auto">
          <a:xfrm>
            <a:off x="5956300" y="3270250"/>
            <a:ext cx="5207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215" name="Line 92"/>
          <p:cNvSpPr>
            <a:spLocks noChangeShapeType="1"/>
          </p:cNvSpPr>
          <p:nvPr/>
        </p:nvSpPr>
        <p:spPr bwMode="auto">
          <a:xfrm>
            <a:off x="5956300" y="3490913"/>
            <a:ext cx="5207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216" name="AutoShape 93"/>
          <p:cNvSpPr>
            <a:spLocks noChangeArrowheads="1"/>
          </p:cNvSpPr>
          <p:nvPr/>
        </p:nvSpPr>
        <p:spPr bwMode="auto">
          <a:xfrm>
            <a:off x="4051300" y="3429000"/>
            <a:ext cx="520700" cy="444500"/>
          </a:xfrm>
          <a:prstGeom prst="rightArrow">
            <a:avLst>
              <a:gd name="adj1" fmla="val 50000"/>
              <a:gd name="adj2" fmla="val 29286"/>
            </a:avLst>
          </a:prstGeom>
          <a:solidFill>
            <a:srgbClr val="3366FF"/>
          </a:solidFill>
          <a:ln>
            <a:noFill/>
          </a:ln>
          <a:effectLst>
            <a:prstShdw prst="shdw17" dist="17961" dir="2700000">
              <a:srgbClr val="7A5C00"/>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97" name="Text Box 94"/>
          <p:cNvSpPr txBox="1">
            <a:spLocks noChangeArrowheads="1"/>
          </p:cNvSpPr>
          <p:nvPr/>
        </p:nvSpPr>
        <p:spPr bwMode="auto">
          <a:xfrm>
            <a:off x="228600" y="3276600"/>
            <a:ext cx="2438400" cy="461963"/>
          </a:xfrm>
          <a:prstGeom prst="rect">
            <a:avLst/>
          </a:prstGeom>
          <a:noFill/>
          <a:ln w="9525">
            <a:noFill/>
            <a:miter lim="800000"/>
            <a:headEnd/>
            <a:tailEnd/>
          </a:ln>
          <a:effec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spcBef>
                <a:spcPct val="50000"/>
              </a:spcBef>
            </a:pPr>
            <a:r>
              <a:rPr lang="en-US" altLang="en-US">
                <a:effectLst>
                  <a:outerShdw blurRad="38100" dist="38100" dir="2700000" algn="tl">
                    <a:srgbClr val="C0C0C0"/>
                  </a:outerShdw>
                </a:effectLst>
                <a:latin typeface="Arial" charset="0"/>
              </a:rPr>
              <a:t>Chunked</a:t>
            </a:r>
          </a:p>
        </p:txBody>
      </p:sp>
      <p:sp>
        <p:nvSpPr>
          <p:cNvPr id="98" name="Text Box 95"/>
          <p:cNvSpPr txBox="1">
            <a:spLocks noChangeArrowheads="1"/>
          </p:cNvSpPr>
          <p:nvPr/>
        </p:nvSpPr>
        <p:spPr bwMode="auto">
          <a:xfrm>
            <a:off x="304800" y="4800600"/>
            <a:ext cx="2438400" cy="830263"/>
          </a:xfrm>
          <a:prstGeom prst="rect">
            <a:avLst/>
          </a:prstGeom>
          <a:noFill/>
          <a:ln w="9525">
            <a:noFill/>
            <a:miter lim="800000"/>
            <a:headEnd/>
            <a:tailEnd/>
          </a:ln>
          <a:effec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spcBef>
                <a:spcPct val="50000"/>
              </a:spcBef>
            </a:pPr>
            <a:r>
              <a:rPr lang="en-US" altLang="en-US">
                <a:effectLst>
                  <a:outerShdw blurRad="38100" dist="38100" dir="2700000" algn="tl">
                    <a:srgbClr val="C0C0C0"/>
                  </a:outerShdw>
                </a:effectLst>
                <a:latin typeface="Arial" charset="0"/>
              </a:rPr>
              <a:t>Chunked &amp; Compressed</a:t>
            </a:r>
          </a:p>
        </p:txBody>
      </p:sp>
      <p:grpSp>
        <p:nvGrpSpPr>
          <p:cNvPr id="99" name="Group 97"/>
          <p:cNvGrpSpPr>
            <a:grpSpLocks/>
          </p:cNvGrpSpPr>
          <p:nvPr/>
        </p:nvGrpSpPr>
        <p:grpSpPr bwMode="auto">
          <a:xfrm>
            <a:off x="2209800" y="1371600"/>
            <a:ext cx="1670050" cy="1066800"/>
            <a:chOff x="576" y="816"/>
            <a:chExt cx="864" cy="480"/>
          </a:xfrm>
          <a:solidFill>
            <a:srgbClr val="8FAEEA"/>
          </a:solidFill>
        </p:grpSpPr>
        <p:sp>
          <p:nvSpPr>
            <p:cNvPr id="100" name="Rectangle 98"/>
            <p:cNvSpPr>
              <a:spLocks noChangeArrowheads="1"/>
            </p:cNvSpPr>
            <p:nvPr/>
          </p:nvSpPr>
          <p:spPr bwMode="auto">
            <a:xfrm>
              <a:off x="576" y="816"/>
              <a:ext cx="864" cy="480"/>
            </a:xfrm>
            <a:prstGeom prst="rect">
              <a:avLst/>
            </a:prstGeom>
            <a:grpFill/>
            <a:ln w="9525">
              <a:solidFill>
                <a:schemeClr val="tx1"/>
              </a:solidFill>
              <a:miter lim="800000"/>
              <a:headEnd/>
              <a:tailEnd/>
            </a:ln>
          </p:spPr>
          <p:txBody>
            <a:bodyPr wrap="none" anchor="ctr"/>
            <a:lstStyle/>
            <a:p>
              <a:pPr>
                <a:defRPr/>
              </a:pPr>
              <a:endParaRPr lang="en-US">
                <a:ea typeface="ＭＳ Ｐゴシック" charset="0"/>
                <a:cs typeface="ＭＳ Ｐゴシック" charset="0"/>
              </a:endParaRPr>
            </a:p>
          </p:txBody>
        </p:sp>
        <p:sp>
          <p:nvSpPr>
            <p:cNvPr id="101" name="Line 99"/>
            <p:cNvSpPr>
              <a:spLocks noChangeShapeType="1"/>
            </p:cNvSpPr>
            <p:nvPr/>
          </p:nvSpPr>
          <p:spPr bwMode="auto">
            <a:xfrm>
              <a:off x="1152"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02" name="Line 100"/>
            <p:cNvSpPr>
              <a:spLocks noChangeShapeType="1"/>
            </p:cNvSpPr>
            <p:nvPr/>
          </p:nvSpPr>
          <p:spPr bwMode="auto">
            <a:xfrm>
              <a:off x="1200"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03" name="Line 101"/>
            <p:cNvSpPr>
              <a:spLocks noChangeShapeType="1"/>
            </p:cNvSpPr>
            <p:nvPr/>
          </p:nvSpPr>
          <p:spPr bwMode="auto">
            <a:xfrm>
              <a:off x="1248"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04" name="Line 102"/>
            <p:cNvSpPr>
              <a:spLocks noChangeShapeType="1"/>
            </p:cNvSpPr>
            <p:nvPr/>
          </p:nvSpPr>
          <p:spPr bwMode="auto">
            <a:xfrm>
              <a:off x="1296"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05" name="Line 103"/>
            <p:cNvSpPr>
              <a:spLocks noChangeShapeType="1"/>
            </p:cNvSpPr>
            <p:nvPr/>
          </p:nvSpPr>
          <p:spPr bwMode="auto">
            <a:xfrm>
              <a:off x="1344"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06" name="Line 104"/>
            <p:cNvSpPr>
              <a:spLocks noChangeShapeType="1"/>
            </p:cNvSpPr>
            <p:nvPr/>
          </p:nvSpPr>
          <p:spPr bwMode="auto">
            <a:xfrm>
              <a:off x="1392"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07" name="Line 105"/>
            <p:cNvSpPr>
              <a:spLocks noChangeShapeType="1"/>
            </p:cNvSpPr>
            <p:nvPr/>
          </p:nvSpPr>
          <p:spPr bwMode="auto">
            <a:xfrm>
              <a:off x="576" y="864"/>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08" name="Line 106"/>
            <p:cNvSpPr>
              <a:spLocks noChangeShapeType="1"/>
            </p:cNvSpPr>
            <p:nvPr/>
          </p:nvSpPr>
          <p:spPr bwMode="auto">
            <a:xfrm>
              <a:off x="576" y="912"/>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09" name="Line 107"/>
            <p:cNvSpPr>
              <a:spLocks noChangeShapeType="1"/>
            </p:cNvSpPr>
            <p:nvPr/>
          </p:nvSpPr>
          <p:spPr bwMode="auto">
            <a:xfrm>
              <a:off x="864"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10" name="Line 108"/>
            <p:cNvSpPr>
              <a:spLocks noChangeShapeType="1"/>
            </p:cNvSpPr>
            <p:nvPr/>
          </p:nvSpPr>
          <p:spPr bwMode="auto">
            <a:xfrm>
              <a:off x="912"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11" name="Line 109"/>
            <p:cNvSpPr>
              <a:spLocks noChangeShapeType="1"/>
            </p:cNvSpPr>
            <p:nvPr/>
          </p:nvSpPr>
          <p:spPr bwMode="auto">
            <a:xfrm>
              <a:off x="960"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12" name="Line 110"/>
            <p:cNvSpPr>
              <a:spLocks noChangeShapeType="1"/>
            </p:cNvSpPr>
            <p:nvPr/>
          </p:nvSpPr>
          <p:spPr bwMode="auto">
            <a:xfrm>
              <a:off x="1008"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13" name="Line 111"/>
            <p:cNvSpPr>
              <a:spLocks noChangeShapeType="1"/>
            </p:cNvSpPr>
            <p:nvPr/>
          </p:nvSpPr>
          <p:spPr bwMode="auto">
            <a:xfrm>
              <a:off x="1056"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14" name="Line 112"/>
            <p:cNvSpPr>
              <a:spLocks noChangeShapeType="1"/>
            </p:cNvSpPr>
            <p:nvPr/>
          </p:nvSpPr>
          <p:spPr bwMode="auto">
            <a:xfrm>
              <a:off x="1104"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15" name="Line 113"/>
            <p:cNvSpPr>
              <a:spLocks noChangeShapeType="1"/>
            </p:cNvSpPr>
            <p:nvPr/>
          </p:nvSpPr>
          <p:spPr bwMode="auto">
            <a:xfrm>
              <a:off x="576"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16" name="Line 114"/>
            <p:cNvSpPr>
              <a:spLocks noChangeShapeType="1"/>
            </p:cNvSpPr>
            <p:nvPr/>
          </p:nvSpPr>
          <p:spPr bwMode="auto">
            <a:xfrm>
              <a:off x="624"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17" name="Line 115"/>
            <p:cNvSpPr>
              <a:spLocks noChangeShapeType="1"/>
            </p:cNvSpPr>
            <p:nvPr/>
          </p:nvSpPr>
          <p:spPr bwMode="auto">
            <a:xfrm>
              <a:off x="672"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18" name="Line 116"/>
            <p:cNvSpPr>
              <a:spLocks noChangeShapeType="1"/>
            </p:cNvSpPr>
            <p:nvPr/>
          </p:nvSpPr>
          <p:spPr bwMode="auto">
            <a:xfrm>
              <a:off x="720"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19" name="Line 117"/>
            <p:cNvSpPr>
              <a:spLocks noChangeShapeType="1"/>
            </p:cNvSpPr>
            <p:nvPr/>
          </p:nvSpPr>
          <p:spPr bwMode="auto">
            <a:xfrm>
              <a:off x="768"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20" name="Line 118"/>
            <p:cNvSpPr>
              <a:spLocks noChangeShapeType="1"/>
            </p:cNvSpPr>
            <p:nvPr/>
          </p:nvSpPr>
          <p:spPr bwMode="auto">
            <a:xfrm>
              <a:off x="816"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21" name="Line 119"/>
            <p:cNvSpPr>
              <a:spLocks noChangeShapeType="1"/>
            </p:cNvSpPr>
            <p:nvPr/>
          </p:nvSpPr>
          <p:spPr bwMode="auto">
            <a:xfrm>
              <a:off x="576" y="960"/>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22" name="Line 120"/>
            <p:cNvSpPr>
              <a:spLocks noChangeShapeType="1"/>
            </p:cNvSpPr>
            <p:nvPr/>
          </p:nvSpPr>
          <p:spPr bwMode="auto">
            <a:xfrm>
              <a:off x="576" y="1008"/>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23" name="Line 121"/>
            <p:cNvSpPr>
              <a:spLocks noChangeShapeType="1"/>
            </p:cNvSpPr>
            <p:nvPr/>
          </p:nvSpPr>
          <p:spPr bwMode="auto">
            <a:xfrm>
              <a:off x="576" y="1056"/>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24" name="Line 122"/>
            <p:cNvSpPr>
              <a:spLocks noChangeShapeType="1"/>
            </p:cNvSpPr>
            <p:nvPr/>
          </p:nvSpPr>
          <p:spPr bwMode="auto">
            <a:xfrm>
              <a:off x="576" y="1104"/>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25" name="Line 123"/>
            <p:cNvSpPr>
              <a:spLocks noChangeShapeType="1"/>
            </p:cNvSpPr>
            <p:nvPr/>
          </p:nvSpPr>
          <p:spPr bwMode="auto">
            <a:xfrm>
              <a:off x="576" y="1152"/>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26" name="Line 124"/>
            <p:cNvSpPr>
              <a:spLocks noChangeShapeType="1"/>
            </p:cNvSpPr>
            <p:nvPr/>
          </p:nvSpPr>
          <p:spPr bwMode="auto">
            <a:xfrm>
              <a:off x="576" y="1200"/>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27" name="Line 125"/>
            <p:cNvSpPr>
              <a:spLocks noChangeShapeType="1"/>
            </p:cNvSpPr>
            <p:nvPr/>
          </p:nvSpPr>
          <p:spPr bwMode="auto">
            <a:xfrm>
              <a:off x="576" y="1248"/>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grpSp>
      <p:sp>
        <p:nvSpPr>
          <p:cNvPr id="49220" name="AutoShape 126"/>
          <p:cNvSpPr>
            <a:spLocks noChangeArrowheads="1"/>
          </p:cNvSpPr>
          <p:nvPr/>
        </p:nvSpPr>
        <p:spPr bwMode="auto">
          <a:xfrm>
            <a:off x="4081463" y="5045075"/>
            <a:ext cx="557212" cy="425450"/>
          </a:xfrm>
          <a:prstGeom prst="rightArrow">
            <a:avLst>
              <a:gd name="adj1" fmla="val 50000"/>
              <a:gd name="adj2" fmla="val 32743"/>
            </a:avLst>
          </a:prstGeom>
          <a:solidFill>
            <a:srgbClr val="3366FF"/>
          </a:solidFill>
          <a:ln>
            <a:noFill/>
          </a:ln>
          <a:effectLst>
            <a:prstShdw prst="shdw17" dist="17961" dir="2700000">
              <a:srgbClr val="7A5C00"/>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grpSp>
        <p:nvGrpSpPr>
          <p:cNvPr id="129" name="Group 127"/>
          <p:cNvGrpSpPr>
            <a:grpSpLocks/>
          </p:cNvGrpSpPr>
          <p:nvPr/>
        </p:nvGrpSpPr>
        <p:grpSpPr bwMode="auto">
          <a:xfrm>
            <a:off x="4953000" y="4795838"/>
            <a:ext cx="371475" cy="355600"/>
            <a:chOff x="576" y="480"/>
            <a:chExt cx="288" cy="240"/>
          </a:xfrm>
          <a:solidFill>
            <a:srgbClr val="8FAEEA"/>
          </a:solidFill>
        </p:grpSpPr>
        <p:sp>
          <p:nvSpPr>
            <p:cNvPr id="130" name="Rectangle 128"/>
            <p:cNvSpPr>
              <a:spLocks noChangeArrowheads="1"/>
            </p:cNvSpPr>
            <p:nvPr/>
          </p:nvSpPr>
          <p:spPr bwMode="auto">
            <a:xfrm>
              <a:off x="576" y="480"/>
              <a:ext cx="288" cy="240"/>
            </a:xfrm>
            <a:prstGeom prst="rect">
              <a:avLst/>
            </a:prstGeom>
            <a:grpFill/>
            <a:ln w="9525">
              <a:solidFill>
                <a:schemeClr val="tx1"/>
              </a:solidFill>
              <a:miter lim="800000"/>
              <a:headEnd/>
              <a:tailEnd/>
            </a:ln>
          </p:spPr>
          <p:txBody>
            <a:bodyPr wrap="none" anchor="ctr"/>
            <a:lstStyle/>
            <a:p>
              <a:pPr>
                <a:defRPr/>
              </a:pPr>
              <a:endParaRPr lang="en-US">
                <a:ea typeface="ＭＳ Ｐゴシック" charset="0"/>
                <a:cs typeface="ＭＳ Ｐゴシック" charset="0"/>
              </a:endParaRPr>
            </a:p>
          </p:txBody>
        </p:sp>
        <p:sp>
          <p:nvSpPr>
            <p:cNvPr id="131" name="Line 129"/>
            <p:cNvSpPr>
              <a:spLocks noChangeShapeType="1"/>
            </p:cNvSpPr>
            <p:nvPr/>
          </p:nvSpPr>
          <p:spPr bwMode="auto">
            <a:xfrm>
              <a:off x="624" y="480"/>
              <a:ext cx="0" cy="24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32" name="Line 130"/>
            <p:cNvSpPr>
              <a:spLocks noChangeShapeType="1"/>
            </p:cNvSpPr>
            <p:nvPr/>
          </p:nvSpPr>
          <p:spPr bwMode="auto">
            <a:xfrm>
              <a:off x="720" y="480"/>
              <a:ext cx="0" cy="24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33" name="Line 131"/>
            <p:cNvSpPr>
              <a:spLocks noChangeShapeType="1"/>
            </p:cNvSpPr>
            <p:nvPr/>
          </p:nvSpPr>
          <p:spPr bwMode="auto">
            <a:xfrm>
              <a:off x="672" y="480"/>
              <a:ext cx="0" cy="24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34" name="Line 132"/>
            <p:cNvSpPr>
              <a:spLocks noChangeShapeType="1"/>
            </p:cNvSpPr>
            <p:nvPr/>
          </p:nvSpPr>
          <p:spPr bwMode="auto">
            <a:xfrm>
              <a:off x="768" y="480"/>
              <a:ext cx="0" cy="24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35" name="Line 133"/>
            <p:cNvSpPr>
              <a:spLocks noChangeShapeType="1"/>
            </p:cNvSpPr>
            <p:nvPr/>
          </p:nvSpPr>
          <p:spPr bwMode="auto">
            <a:xfrm>
              <a:off x="816" y="480"/>
              <a:ext cx="0" cy="24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36" name="Line 134"/>
            <p:cNvSpPr>
              <a:spLocks noChangeShapeType="1"/>
            </p:cNvSpPr>
            <p:nvPr/>
          </p:nvSpPr>
          <p:spPr bwMode="auto">
            <a:xfrm>
              <a:off x="576" y="528"/>
              <a:ext cx="288"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37" name="Line 135"/>
            <p:cNvSpPr>
              <a:spLocks noChangeShapeType="1"/>
            </p:cNvSpPr>
            <p:nvPr/>
          </p:nvSpPr>
          <p:spPr bwMode="auto">
            <a:xfrm>
              <a:off x="576" y="624"/>
              <a:ext cx="288"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38" name="Line 136"/>
            <p:cNvSpPr>
              <a:spLocks noChangeShapeType="1"/>
            </p:cNvSpPr>
            <p:nvPr/>
          </p:nvSpPr>
          <p:spPr bwMode="auto">
            <a:xfrm>
              <a:off x="576" y="576"/>
              <a:ext cx="288"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39" name="Line 137"/>
            <p:cNvSpPr>
              <a:spLocks noChangeShapeType="1"/>
            </p:cNvSpPr>
            <p:nvPr/>
          </p:nvSpPr>
          <p:spPr bwMode="auto">
            <a:xfrm>
              <a:off x="576" y="672"/>
              <a:ext cx="288"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grpSp>
      <p:grpSp>
        <p:nvGrpSpPr>
          <p:cNvPr id="140" name="Group 138"/>
          <p:cNvGrpSpPr>
            <a:grpSpLocks/>
          </p:cNvGrpSpPr>
          <p:nvPr/>
        </p:nvGrpSpPr>
        <p:grpSpPr bwMode="auto">
          <a:xfrm>
            <a:off x="5416550" y="4795838"/>
            <a:ext cx="371475" cy="355600"/>
            <a:chOff x="576" y="480"/>
            <a:chExt cx="288" cy="240"/>
          </a:xfrm>
          <a:solidFill>
            <a:srgbClr val="8FAEEA"/>
          </a:solidFill>
        </p:grpSpPr>
        <p:sp>
          <p:nvSpPr>
            <p:cNvPr id="141" name="Rectangle 139"/>
            <p:cNvSpPr>
              <a:spLocks noChangeArrowheads="1"/>
            </p:cNvSpPr>
            <p:nvPr/>
          </p:nvSpPr>
          <p:spPr bwMode="auto">
            <a:xfrm>
              <a:off x="576" y="480"/>
              <a:ext cx="288" cy="240"/>
            </a:xfrm>
            <a:prstGeom prst="rect">
              <a:avLst/>
            </a:prstGeom>
            <a:grpFill/>
            <a:ln w="9525">
              <a:solidFill>
                <a:schemeClr val="tx1"/>
              </a:solidFill>
              <a:miter lim="800000"/>
              <a:headEnd/>
              <a:tailEnd/>
            </a:ln>
          </p:spPr>
          <p:txBody>
            <a:bodyPr wrap="none" anchor="ctr"/>
            <a:lstStyle/>
            <a:p>
              <a:pPr>
                <a:defRPr/>
              </a:pPr>
              <a:endParaRPr lang="en-US">
                <a:ea typeface="ＭＳ Ｐゴシック" charset="0"/>
                <a:cs typeface="ＭＳ Ｐゴシック" charset="0"/>
              </a:endParaRPr>
            </a:p>
          </p:txBody>
        </p:sp>
        <p:sp>
          <p:nvSpPr>
            <p:cNvPr id="142" name="Line 140"/>
            <p:cNvSpPr>
              <a:spLocks noChangeShapeType="1"/>
            </p:cNvSpPr>
            <p:nvPr/>
          </p:nvSpPr>
          <p:spPr bwMode="auto">
            <a:xfrm>
              <a:off x="624" y="480"/>
              <a:ext cx="0" cy="24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43" name="Line 141"/>
            <p:cNvSpPr>
              <a:spLocks noChangeShapeType="1"/>
            </p:cNvSpPr>
            <p:nvPr/>
          </p:nvSpPr>
          <p:spPr bwMode="auto">
            <a:xfrm>
              <a:off x="720" y="480"/>
              <a:ext cx="0" cy="24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44" name="Line 142"/>
            <p:cNvSpPr>
              <a:spLocks noChangeShapeType="1"/>
            </p:cNvSpPr>
            <p:nvPr/>
          </p:nvSpPr>
          <p:spPr bwMode="auto">
            <a:xfrm>
              <a:off x="672" y="480"/>
              <a:ext cx="0" cy="24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45" name="Line 143"/>
            <p:cNvSpPr>
              <a:spLocks noChangeShapeType="1"/>
            </p:cNvSpPr>
            <p:nvPr/>
          </p:nvSpPr>
          <p:spPr bwMode="auto">
            <a:xfrm>
              <a:off x="768" y="480"/>
              <a:ext cx="0" cy="24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46" name="Line 144"/>
            <p:cNvSpPr>
              <a:spLocks noChangeShapeType="1"/>
            </p:cNvSpPr>
            <p:nvPr/>
          </p:nvSpPr>
          <p:spPr bwMode="auto">
            <a:xfrm>
              <a:off x="816" y="480"/>
              <a:ext cx="0" cy="24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47" name="Line 145"/>
            <p:cNvSpPr>
              <a:spLocks noChangeShapeType="1"/>
            </p:cNvSpPr>
            <p:nvPr/>
          </p:nvSpPr>
          <p:spPr bwMode="auto">
            <a:xfrm>
              <a:off x="576" y="528"/>
              <a:ext cx="288"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48" name="Line 146"/>
            <p:cNvSpPr>
              <a:spLocks noChangeShapeType="1"/>
            </p:cNvSpPr>
            <p:nvPr/>
          </p:nvSpPr>
          <p:spPr bwMode="auto">
            <a:xfrm>
              <a:off x="576" y="624"/>
              <a:ext cx="288"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49" name="Line 147"/>
            <p:cNvSpPr>
              <a:spLocks noChangeShapeType="1"/>
            </p:cNvSpPr>
            <p:nvPr/>
          </p:nvSpPr>
          <p:spPr bwMode="auto">
            <a:xfrm>
              <a:off x="576" y="576"/>
              <a:ext cx="288"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50" name="Line 148"/>
            <p:cNvSpPr>
              <a:spLocks noChangeShapeType="1"/>
            </p:cNvSpPr>
            <p:nvPr/>
          </p:nvSpPr>
          <p:spPr bwMode="auto">
            <a:xfrm>
              <a:off x="576" y="672"/>
              <a:ext cx="288"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grpSp>
      <p:grpSp>
        <p:nvGrpSpPr>
          <p:cNvPr id="151" name="Group 149"/>
          <p:cNvGrpSpPr>
            <a:grpSpLocks/>
          </p:cNvGrpSpPr>
          <p:nvPr/>
        </p:nvGrpSpPr>
        <p:grpSpPr bwMode="auto">
          <a:xfrm>
            <a:off x="5880100" y="4795838"/>
            <a:ext cx="371475" cy="355600"/>
            <a:chOff x="576" y="480"/>
            <a:chExt cx="288" cy="240"/>
          </a:xfrm>
          <a:solidFill>
            <a:srgbClr val="8FAEEA"/>
          </a:solidFill>
        </p:grpSpPr>
        <p:sp>
          <p:nvSpPr>
            <p:cNvPr id="152" name="Rectangle 150"/>
            <p:cNvSpPr>
              <a:spLocks noChangeArrowheads="1"/>
            </p:cNvSpPr>
            <p:nvPr/>
          </p:nvSpPr>
          <p:spPr bwMode="auto">
            <a:xfrm>
              <a:off x="576" y="480"/>
              <a:ext cx="288" cy="240"/>
            </a:xfrm>
            <a:prstGeom prst="rect">
              <a:avLst/>
            </a:prstGeom>
            <a:grpFill/>
            <a:ln w="9525">
              <a:solidFill>
                <a:schemeClr val="tx1"/>
              </a:solidFill>
              <a:miter lim="800000"/>
              <a:headEnd/>
              <a:tailEnd/>
            </a:ln>
          </p:spPr>
          <p:txBody>
            <a:bodyPr wrap="none" anchor="ctr"/>
            <a:lstStyle/>
            <a:p>
              <a:pPr>
                <a:defRPr/>
              </a:pPr>
              <a:endParaRPr lang="en-US">
                <a:ea typeface="ＭＳ Ｐゴシック" charset="0"/>
                <a:cs typeface="ＭＳ Ｐゴシック" charset="0"/>
              </a:endParaRPr>
            </a:p>
          </p:txBody>
        </p:sp>
        <p:sp>
          <p:nvSpPr>
            <p:cNvPr id="153" name="Line 151"/>
            <p:cNvSpPr>
              <a:spLocks noChangeShapeType="1"/>
            </p:cNvSpPr>
            <p:nvPr/>
          </p:nvSpPr>
          <p:spPr bwMode="auto">
            <a:xfrm>
              <a:off x="624" y="480"/>
              <a:ext cx="0" cy="24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54" name="Line 152"/>
            <p:cNvSpPr>
              <a:spLocks noChangeShapeType="1"/>
            </p:cNvSpPr>
            <p:nvPr/>
          </p:nvSpPr>
          <p:spPr bwMode="auto">
            <a:xfrm>
              <a:off x="720" y="480"/>
              <a:ext cx="0" cy="24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55" name="Line 153"/>
            <p:cNvSpPr>
              <a:spLocks noChangeShapeType="1"/>
            </p:cNvSpPr>
            <p:nvPr/>
          </p:nvSpPr>
          <p:spPr bwMode="auto">
            <a:xfrm>
              <a:off x="672" y="480"/>
              <a:ext cx="0" cy="24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56" name="Line 154"/>
            <p:cNvSpPr>
              <a:spLocks noChangeShapeType="1"/>
            </p:cNvSpPr>
            <p:nvPr/>
          </p:nvSpPr>
          <p:spPr bwMode="auto">
            <a:xfrm>
              <a:off x="768" y="480"/>
              <a:ext cx="0" cy="24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57" name="Line 155"/>
            <p:cNvSpPr>
              <a:spLocks noChangeShapeType="1"/>
            </p:cNvSpPr>
            <p:nvPr/>
          </p:nvSpPr>
          <p:spPr bwMode="auto">
            <a:xfrm>
              <a:off x="816" y="480"/>
              <a:ext cx="0" cy="24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58" name="Line 156"/>
            <p:cNvSpPr>
              <a:spLocks noChangeShapeType="1"/>
            </p:cNvSpPr>
            <p:nvPr/>
          </p:nvSpPr>
          <p:spPr bwMode="auto">
            <a:xfrm>
              <a:off x="576" y="528"/>
              <a:ext cx="288"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59" name="Line 157"/>
            <p:cNvSpPr>
              <a:spLocks noChangeShapeType="1"/>
            </p:cNvSpPr>
            <p:nvPr/>
          </p:nvSpPr>
          <p:spPr bwMode="auto">
            <a:xfrm>
              <a:off x="576" y="624"/>
              <a:ext cx="288"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60" name="Line 158"/>
            <p:cNvSpPr>
              <a:spLocks noChangeShapeType="1"/>
            </p:cNvSpPr>
            <p:nvPr/>
          </p:nvSpPr>
          <p:spPr bwMode="auto">
            <a:xfrm>
              <a:off x="576" y="576"/>
              <a:ext cx="288"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61" name="Line 159"/>
            <p:cNvSpPr>
              <a:spLocks noChangeShapeType="1"/>
            </p:cNvSpPr>
            <p:nvPr/>
          </p:nvSpPr>
          <p:spPr bwMode="auto">
            <a:xfrm>
              <a:off x="576" y="672"/>
              <a:ext cx="288"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grpSp>
      <p:grpSp>
        <p:nvGrpSpPr>
          <p:cNvPr id="162" name="Group 160"/>
          <p:cNvGrpSpPr>
            <a:grpSpLocks/>
          </p:cNvGrpSpPr>
          <p:nvPr/>
        </p:nvGrpSpPr>
        <p:grpSpPr bwMode="auto">
          <a:xfrm>
            <a:off x="4953000" y="5257800"/>
            <a:ext cx="371475" cy="355600"/>
            <a:chOff x="576" y="480"/>
            <a:chExt cx="288" cy="240"/>
          </a:xfrm>
          <a:solidFill>
            <a:srgbClr val="8FAEEA"/>
          </a:solidFill>
        </p:grpSpPr>
        <p:sp>
          <p:nvSpPr>
            <p:cNvPr id="163" name="Rectangle 161"/>
            <p:cNvSpPr>
              <a:spLocks noChangeArrowheads="1"/>
            </p:cNvSpPr>
            <p:nvPr/>
          </p:nvSpPr>
          <p:spPr bwMode="auto">
            <a:xfrm>
              <a:off x="576" y="480"/>
              <a:ext cx="288" cy="240"/>
            </a:xfrm>
            <a:prstGeom prst="rect">
              <a:avLst/>
            </a:prstGeom>
            <a:grpFill/>
            <a:ln w="9525">
              <a:solidFill>
                <a:schemeClr val="tx1"/>
              </a:solidFill>
              <a:miter lim="800000"/>
              <a:headEnd/>
              <a:tailEnd/>
            </a:ln>
          </p:spPr>
          <p:txBody>
            <a:bodyPr wrap="none" anchor="ctr"/>
            <a:lstStyle/>
            <a:p>
              <a:pPr>
                <a:defRPr/>
              </a:pPr>
              <a:endParaRPr lang="en-US">
                <a:ea typeface="ＭＳ Ｐゴシック" charset="0"/>
                <a:cs typeface="ＭＳ Ｐゴシック" charset="0"/>
              </a:endParaRPr>
            </a:p>
          </p:txBody>
        </p:sp>
        <p:sp>
          <p:nvSpPr>
            <p:cNvPr id="164" name="Line 162"/>
            <p:cNvSpPr>
              <a:spLocks noChangeShapeType="1"/>
            </p:cNvSpPr>
            <p:nvPr/>
          </p:nvSpPr>
          <p:spPr bwMode="auto">
            <a:xfrm>
              <a:off x="624" y="480"/>
              <a:ext cx="0" cy="24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65" name="Line 163"/>
            <p:cNvSpPr>
              <a:spLocks noChangeShapeType="1"/>
            </p:cNvSpPr>
            <p:nvPr/>
          </p:nvSpPr>
          <p:spPr bwMode="auto">
            <a:xfrm>
              <a:off x="720" y="480"/>
              <a:ext cx="0" cy="24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66" name="Line 164"/>
            <p:cNvSpPr>
              <a:spLocks noChangeShapeType="1"/>
            </p:cNvSpPr>
            <p:nvPr/>
          </p:nvSpPr>
          <p:spPr bwMode="auto">
            <a:xfrm>
              <a:off x="672" y="480"/>
              <a:ext cx="0" cy="24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67" name="Line 165"/>
            <p:cNvSpPr>
              <a:spLocks noChangeShapeType="1"/>
            </p:cNvSpPr>
            <p:nvPr/>
          </p:nvSpPr>
          <p:spPr bwMode="auto">
            <a:xfrm>
              <a:off x="768" y="480"/>
              <a:ext cx="0" cy="24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68" name="Line 166"/>
            <p:cNvSpPr>
              <a:spLocks noChangeShapeType="1"/>
            </p:cNvSpPr>
            <p:nvPr/>
          </p:nvSpPr>
          <p:spPr bwMode="auto">
            <a:xfrm>
              <a:off x="816" y="480"/>
              <a:ext cx="0" cy="24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69" name="Line 167"/>
            <p:cNvSpPr>
              <a:spLocks noChangeShapeType="1"/>
            </p:cNvSpPr>
            <p:nvPr/>
          </p:nvSpPr>
          <p:spPr bwMode="auto">
            <a:xfrm>
              <a:off x="576" y="528"/>
              <a:ext cx="288"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70" name="Line 168"/>
            <p:cNvSpPr>
              <a:spLocks noChangeShapeType="1"/>
            </p:cNvSpPr>
            <p:nvPr/>
          </p:nvSpPr>
          <p:spPr bwMode="auto">
            <a:xfrm>
              <a:off x="576" y="624"/>
              <a:ext cx="288"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71" name="Line 169"/>
            <p:cNvSpPr>
              <a:spLocks noChangeShapeType="1"/>
            </p:cNvSpPr>
            <p:nvPr/>
          </p:nvSpPr>
          <p:spPr bwMode="auto">
            <a:xfrm>
              <a:off x="576" y="576"/>
              <a:ext cx="288"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72" name="Line 170"/>
            <p:cNvSpPr>
              <a:spLocks noChangeShapeType="1"/>
            </p:cNvSpPr>
            <p:nvPr/>
          </p:nvSpPr>
          <p:spPr bwMode="auto">
            <a:xfrm>
              <a:off x="576" y="672"/>
              <a:ext cx="288"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grpSp>
      <p:grpSp>
        <p:nvGrpSpPr>
          <p:cNvPr id="173" name="Group 171"/>
          <p:cNvGrpSpPr>
            <a:grpSpLocks/>
          </p:cNvGrpSpPr>
          <p:nvPr/>
        </p:nvGrpSpPr>
        <p:grpSpPr bwMode="auto">
          <a:xfrm>
            <a:off x="5416550" y="5257800"/>
            <a:ext cx="371475" cy="355600"/>
            <a:chOff x="576" y="480"/>
            <a:chExt cx="288" cy="240"/>
          </a:xfrm>
          <a:solidFill>
            <a:srgbClr val="8FAEEA"/>
          </a:solidFill>
        </p:grpSpPr>
        <p:sp>
          <p:nvSpPr>
            <p:cNvPr id="174" name="Rectangle 172"/>
            <p:cNvSpPr>
              <a:spLocks noChangeArrowheads="1"/>
            </p:cNvSpPr>
            <p:nvPr/>
          </p:nvSpPr>
          <p:spPr bwMode="auto">
            <a:xfrm>
              <a:off x="576" y="480"/>
              <a:ext cx="288" cy="240"/>
            </a:xfrm>
            <a:prstGeom prst="rect">
              <a:avLst/>
            </a:prstGeom>
            <a:grpFill/>
            <a:ln w="9525">
              <a:solidFill>
                <a:schemeClr val="tx1"/>
              </a:solidFill>
              <a:miter lim="800000"/>
              <a:headEnd/>
              <a:tailEnd/>
            </a:ln>
          </p:spPr>
          <p:txBody>
            <a:bodyPr wrap="none" anchor="ctr"/>
            <a:lstStyle/>
            <a:p>
              <a:pPr>
                <a:defRPr/>
              </a:pPr>
              <a:endParaRPr lang="en-US">
                <a:ea typeface="ＭＳ Ｐゴシック" charset="0"/>
                <a:cs typeface="ＭＳ Ｐゴシック" charset="0"/>
              </a:endParaRPr>
            </a:p>
          </p:txBody>
        </p:sp>
        <p:sp>
          <p:nvSpPr>
            <p:cNvPr id="175" name="Line 173"/>
            <p:cNvSpPr>
              <a:spLocks noChangeShapeType="1"/>
            </p:cNvSpPr>
            <p:nvPr/>
          </p:nvSpPr>
          <p:spPr bwMode="auto">
            <a:xfrm>
              <a:off x="624" y="480"/>
              <a:ext cx="0" cy="24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76" name="Line 174"/>
            <p:cNvSpPr>
              <a:spLocks noChangeShapeType="1"/>
            </p:cNvSpPr>
            <p:nvPr/>
          </p:nvSpPr>
          <p:spPr bwMode="auto">
            <a:xfrm>
              <a:off x="720" y="480"/>
              <a:ext cx="0" cy="24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77" name="Line 175"/>
            <p:cNvSpPr>
              <a:spLocks noChangeShapeType="1"/>
            </p:cNvSpPr>
            <p:nvPr/>
          </p:nvSpPr>
          <p:spPr bwMode="auto">
            <a:xfrm>
              <a:off x="672" y="480"/>
              <a:ext cx="0" cy="24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78" name="Line 176"/>
            <p:cNvSpPr>
              <a:spLocks noChangeShapeType="1"/>
            </p:cNvSpPr>
            <p:nvPr/>
          </p:nvSpPr>
          <p:spPr bwMode="auto">
            <a:xfrm>
              <a:off x="768" y="480"/>
              <a:ext cx="0" cy="24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79" name="Line 177"/>
            <p:cNvSpPr>
              <a:spLocks noChangeShapeType="1"/>
            </p:cNvSpPr>
            <p:nvPr/>
          </p:nvSpPr>
          <p:spPr bwMode="auto">
            <a:xfrm>
              <a:off x="816" y="480"/>
              <a:ext cx="0" cy="24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80" name="Line 178"/>
            <p:cNvSpPr>
              <a:spLocks noChangeShapeType="1"/>
            </p:cNvSpPr>
            <p:nvPr/>
          </p:nvSpPr>
          <p:spPr bwMode="auto">
            <a:xfrm>
              <a:off x="576" y="528"/>
              <a:ext cx="288"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81" name="Line 179"/>
            <p:cNvSpPr>
              <a:spLocks noChangeShapeType="1"/>
            </p:cNvSpPr>
            <p:nvPr/>
          </p:nvSpPr>
          <p:spPr bwMode="auto">
            <a:xfrm>
              <a:off x="576" y="624"/>
              <a:ext cx="288"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82" name="Line 180"/>
            <p:cNvSpPr>
              <a:spLocks noChangeShapeType="1"/>
            </p:cNvSpPr>
            <p:nvPr/>
          </p:nvSpPr>
          <p:spPr bwMode="auto">
            <a:xfrm>
              <a:off x="576" y="576"/>
              <a:ext cx="288"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83" name="Line 181"/>
            <p:cNvSpPr>
              <a:spLocks noChangeShapeType="1"/>
            </p:cNvSpPr>
            <p:nvPr/>
          </p:nvSpPr>
          <p:spPr bwMode="auto">
            <a:xfrm>
              <a:off x="576" y="672"/>
              <a:ext cx="288"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grpSp>
      <p:grpSp>
        <p:nvGrpSpPr>
          <p:cNvPr id="184" name="Group 182"/>
          <p:cNvGrpSpPr>
            <a:grpSpLocks/>
          </p:cNvGrpSpPr>
          <p:nvPr/>
        </p:nvGrpSpPr>
        <p:grpSpPr bwMode="auto">
          <a:xfrm>
            <a:off x="5880100" y="5257800"/>
            <a:ext cx="371475" cy="355600"/>
            <a:chOff x="576" y="480"/>
            <a:chExt cx="288" cy="240"/>
          </a:xfrm>
          <a:solidFill>
            <a:srgbClr val="8FAEEA"/>
          </a:solidFill>
        </p:grpSpPr>
        <p:sp>
          <p:nvSpPr>
            <p:cNvPr id="185" name="Rectangle 183"/>
            <p:cNvSpPr>
              <a:spLocks noChangeArrowheads="1"/>
            </p:cNvSpPr>
            <p:nvPr/>
          </p:nvSpPr>
          <p:spPr bwMode="auto">
            <a:xfrm>
              <a:off x="576" y="480"/>
              <a:ext cx="288" cy="240"/>
            </a:xfrm>
            <a:prstGeom prst="rect">
              <a:avLst/>
            </a:prstGeom>
            <a:grpFill/>
            <a:ln w="9525">
              <a:solidFill>
                <a:schemeClr val="tx1"/>
              </a:solidFill>
              <a:miter lim="800000"/>
              <a:headEnd/>
              <a:tailEnd/>
            </a:ln>
          </p:spPr>
          <p:txBody>
            <a:bodyPr wrap="none" anchor="ctr"/>
            <a:lstStyle/>
            <a:p>
              <a:pPr>
                <a:defRPr/>
              </a:pPr>
              <a:endParaRPr lang="en-US">
                <a:ea typeface="ＭＳ Ｐゴシック" charset="0"/>
                <a:cs typeface="ＭＳ Ｐゴシック" charset="0"/>
              </a:endParaRPr>
            </a:p>
          </p:txBody>
        </p:sp>
        <p:sp>
          <p:nvSpPr>
            <p:cNvPr id="186" name="Line 184"/>
            <p:cNvSpPr>
              <a:spLocks noChangeShapeType="1"/>
            </p:cNvSpPr>
            <p:nvPr/>
          </p:nvSpPr>
          <p:spPr bwMode="auto">
            <a:xfrm>
              <a:off x="624" y="480"/>
              <a:ext cx="0" cy="24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87" name="Line 185"/>
            <p:cNvSpPr>
              <a:spLocks noChangeShapeType="1"/>
            </p:cNvSpPr>
            <p:nvPr/>
          </p:nvSpPr>
          <p:spPr bwMode="auto">
            <a:xfrm>
              <a:off x="720" y="480"/>
              <a:ext cx="0" cy="24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88" name="Line 186"/>
            <p:cNvSpPr>
              <a:spLocks noChangeShapeType="1"/>
            </p:cNvSpPr>
            <p:nvPr/>
          </p:nvSpPr>
          <p:spPr bwMode="auto">
            <a:xfrm>
              <a:off x="672" y="480"/>
              <a:ext cx="0" cy="24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89" name="Line 187"/>
            <p:cNvSpPr>
              <a:spLocks noChangeShapeType="1"/>
            </p:cNvSpPr>
            <p:nvPr/>
          </p:nvSpPr>
          <p:spPr bwMode="auto">
            <a:xfrm>
              <a:off x="768" y="480"/>
              <a:ext cx="0" cy="24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90" name="Line 188"/>
            <p:cNvSpPr>
              <a:spLocks noChangeShapeType="1"/>
            </p:cNvSpPr>
            <p:nvPr/>
          </p:nvSpPr>
          <p:spPr bwMode="auto">
            <a:xfrm>
              <a:off x="816" y="480"/>
              <a:ext cx="0" cy="24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91" name="Line 189"/>
            <p:cNvSpPr>
              <a:spLocks noChangeShapeType="1"/>
            </p:cNvSpPr>
            <p:nvPr/>
          </p:nvSpPr>
          <p:spPr bwMode="auto">
            <a:xfrm>
              <a:off x="576" y="528"/>
              <a:ext cx="288"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92" name="Line 190"/>
            <p:cNvSpPr>
              <a:spLocks noChangeShapeType="1"/>
            </p:cNvSpPr>
            <p:nvPr/>
          </p:nvSpPr>
          <p:spPr bwMode="auto">
            <a:xfrm>
              <a:off x="576" y="624"/>
              <a:ext cx="288"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93" name="Line 191"/>
            <p:cNvSpPr>
              <a:spLocks noChangeShapeType="1"/>
            </p:cNvSpPr>
            <p:nvPr/>
          </p:nvSpPr>
          <p:spPr bwMode="auto">
            <a:xfrm>
              <a:off x="576" y="576"/>
              <a:ext cx="288"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194" name="Line 192"/>
            <p:cNvSpPr>
              <a:spLocks noChangeShapeType="1"/>
            </p:cNvSpPr>
            <p:nvPr/>
          </p:nvSpPr>
          <p:spPr bwMode="auto">
            <a:xfrm>
              <a:off x="576" y="672"/>
              <a:ext cx="288"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grpSp>
      <p:sp>
        <p:nvSpPr>
          <p:cNvPr id="49227" name="Text Box 101"/>
          <p:cNvSpPr txBox="1">
            <a:spLocks noChangeArrowheads="1"/>
          </p:cNvSpPr>
          <p:nvPr/>
        </p:nvSpPr>
        <p:spPr bwMode="auto">
          <a:xfrm>
            <a:off x="6705600" y="3114675"/>
            <a:ext cx="2438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spcBef>
                <a:spcPct val="50000"/>
              </a:spcBef>
            </a:pPr>
            <a:r>
              <a:rPr lang="en-US" altLang="en-US" sz="1800" b="1">
                <a:latin typeface="Arial" charset="0"/>
              </a:rPr>
              <a:t>Better access time for subsets;  extendible </a:t>
            </a:r>
          </a:p>
        </p:txBody>
      </p:sp>
      <p:sp>
        <p:nvSpPr>
          <p:cNvPr id="49228" name="Text Box 163"/>
          <p:cNvSpPr txBox="1">
            <a:spLocks noChangeArrowheads="1"/>
          </p:cNvSpPr>
          <p:nvPr/>
        </p:nvSpPr>
        <p:spPr bwMode="auto">
          <a:xfrm>
            <a:off x="6629400" y="4722813"/>
            <a:ext cx="24384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spcBef>
                <a:spcPct val="50000"/>
              </a:spcBef>
            </a:pPr>
            <a:r>
              <a:rPr lang="en-US" altLang="en-US" sz="1800" b="1">
                <a:latin typeface="Arial" charset="0"/>
              </a:rPr>
              <a:t>Improves storage efficiency, transmission speed</a:t>
            </a:r>
          </a:p>
        </p:txBody>
      </p:sp>
      <p:sp>
        <p:nvSpPr>
          <p:cNvPr id="197" name="Text Box 197"/>
          <p:cNvSpPr txBox="1">
            <a:spLocks noChangeArrowheads="1"/>
          </p:cNvSpPr>
          <p:nvPr/>
        </p:nvSpPr>
        <p:spPr bwMode="auto">
          <a:xfrm>
            <a:off x="228600" y="1447800"/>
            <a:ext cx="1741488" cy="830263"/>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a:effectLst>
                  <a:outerShdw blurRad="38100" dist="38100" dir="2700000" algn="tl">
                    <a:srgbClr val="C0C0C0"/>
                  </a:outerShdw>
                </a:effectLst>
                <a:latin typeface="Arial" charset="0"/>
              </a:rPr>
              <a:t>Contiguous</a:t>
            </a:r>
          </a:p>
          <a:p>
            <a:pPr eaLnBrk="1" hangingPunct="1"/>
            <a:r>
              <a:rPr lang="en-US" altLang="en-US">
                <a:effectLst>
                  <a:outerShdw blurRad="38100" dist="38100" dir="2700000" algn="tl">
                    <a:srgbClr val="C0C0C0"/>
                  </a:outerShdw>
                </a:effectLst>
                <a:latin typeface="Arial" charset="0"/>
              </a:rPr>
              <a:t>(default)</a:t>
            </a:r>
          </a:p>
        </p:txBody>
      </p:sp>
      <p:sp>
        <p:nvSpPr>
          <p:cNvPr id="49230" name="AutoShape 93"/>
          <p:cNvSpPr>
            <a:spLocks noChangeArrowheads="1"/>
          </p:cNvSpPr>
          <p:nvPr/>
        </p:nvSpPr>
        <p:spPr bwMode="auto">
          <a:xfrm>
            <a:off x="4114800" y="1600200"/>
            <a:ext cx="520700" cy="444500"/>
          </a:xfrm>
          <a:prstGeom prst="rightArrow">
            <a:avLst>
              <a:gd name="adj1" fmla="val 50000"/>
              <a:gd name="adj2" fmla="val 29286"/>
            </a:avLst>
          </a:prstGeom>
          <a:solidFill>
            <a:srgbClr val="3366FF"/>
          </a:solidFill>
          <a:ln>
            <a:noFill/>
          </a:ln>
          <a:effectLst>
            <a:prstShdw prst="shdw17" dist="17961" dir="2700000">
              <a:srgbClr val="7A5C00"/>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grpSp>
        <p:nvGrpSpPr>
          <p:cNvPr id="199" name="Group 97"/>
          <p:cNvGrpSpPr>
            <a:grpSpLocks/>
          </p:cNvGrpSpPr>
          <p:nvPr/>
        </p:nvGrpSpPr>
        <p:grpSpPr bwMode="auto">
          <a:xfrm>
            <a:off x="4800600" y="1371600"/>
            <a:ext cx="1670050" cy="1066800"/>
            <a:chOff x="576" y="816"/>
            <a:chExt cx="864" cy="480"/>
          </a:xfrm>
          <a:solidFill>
            <a:srgbClr val="8FAEEA"/>
          </a:solidFill>
        </p:grpSpPr>
        <p:sp>
          <p:nvSpPr>
            <p:cNvPr id="200" name="Rectangle 98"/>
            <p:cNvSpPr>
              <a:spLocks noChangeArrowheads="1"/>
            </p:cNvSpPr>
            <p:nvPr/>
          </p:nvSpPr>
          <p:spPr bwMode="auto">
            <a:xfrm>
              <a:off x="576" y="816"/>
              <a:ext cx="864" cy="480"/>
            </a:xfrm>
            <a:prstGeom prst="rect">
              <a:avLst/>
            </a:prstGeom>
            <a:grpFill/>
            <a:ln w="9525">
              <a:solidFill>
                <a:schemeClr val="tx1"/>
              </a:solidFill>
              <a:miter lim="800000"/>
              <a:headEnd/>
              <a:tailEnd/>
            </a:ln>
          </p:spPr>
          <p:txBody>
            <a:bodyPr wrap="none" anchor="ctr"/>
            <a:lstStyle/>
            <a:p>
              <a:pPr>
                <a:defRPr/>
              </a:pPr>
              <a:endParaRPr lang="en-US">
                <a:ea typeface="ＭＳ Ｐゴシック" charset="0"/>
                <a:cs typeface="ＭＳ Ｐゴシック" charset="0"/>
              </a:endParaRPr>
            </a:p>
          </p:txBody>
        </p:sp>
        <p:sp>
          <p:nvSpPr>
            <p:cNvPr id="201" name="Line 99"/>
            <p:cNvSpPr>
              <a:spLocks noChangeShapeType="1"/>
            </p:cNvSpPr>
            <p:nvPr/>
          </p:nvSpPr>
          <p:spPr bwMode="auto">
            <a:xfrm>
              <a:off x="1152"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02" name="Line 100"/>
            <p:cNvSpPr>
              <a:spLocks noChangeShapeType="1"/>
            </p:cNvSpPr>
            <p:nvPr/>
          </p:nvSpPr>
          <p:spPr bwMode="auto">
            <a:xfrm>
              <a:off x="1200"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03" name="Line 101"/>
            <p:cNvSpPr>
              <a:spLocks noChangeShapeType="1"/>
            </p:cNvSpPr>
            <p:nvPr/>
          </p:nvSpPr>
          <p:spPr bwMode="auto">
            <a:xfrm>
              <a:off x="1248"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04" name="Line 102"/>
            <p:cNvSpPr>
              <a:spLocks noChangeShapeType="1"/>
            </p:cNvSpPr>
            <p:nvPr/>
          </p:nvSpPr>
          <p:spPr bwMode="auto">
            <a:xfrm>
              <a:off x="1296"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05" name="Line 103"/>
            <p:cNvSpPr>
              <a:spLocks noChangeShapeType="1"/>
            </p:cNvSpPr>
            <p:nvPr/>
          </p:nvSpPr>
          <p:spPr bwMode="auto">
            <a:xfrm>
              <a:off x="1344"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06" name="Line 104"/>
            <p:cNvSpPr>
              <a:spLocks noChangeShapeType="1"/>
            </p:cNvSpPr>
            <p:nvPr/>
          </p:nvSpPr>
          <p:spPr bwMode="auto">
            <a:xfrm>
              <a:off x="1392"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07" name="Line 105"/>
            <p:cNvSpPr>
              <a:spLocks noChangeShapeType="1"/>
            </p:cNvSpPr>
            <p:nvPr/>
          </p:nvSpPr>
          <p:spPr bwMode="auto">
            <a:xfrm>
              <a:off x="576" y="864"/>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08" name="Line 106"/>
            <p:cNvSpPr>
              <a:spLocks noChangeShapeType="1"/>
            </p:cNvSpPr>
            <p:nvPr/>
          </p:nvSpPr>
          <p:spPr bwMode="auto">
            <a:xfrm>
              <a:off x="576" y="912"/>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09" name="Line 107"/>
            <p:cNvSpPr>
              <a:spLocks noChangeShapeType="1"/>
            </p:cNvSpPr>
            <p:nvPr/>
          </p:nvSpPr>
          <p:spPr bwMode="auto">
            <a:xfrm>
              <a:off x="864"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10" name="Line 108"/>
            <p:cNvSpPr>
              <a:spLocks noChangeShapeType="1"/>
            </p:cNvSpPr>
            <p:nvPr/>
          </p:nvSpPr>
          <p:spPr bwMode="auto">
            <a:xfrm>
              <a:off x="912"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11" name="Line 109"/>
            <p:cNvSpPr>
              <a:spLocks noChangeShapeType="1"/>
            </p:cNvSpPr>
            <p:nvPr/>
          </p:nvSpPr>
          <p:spPr bwMode="auto">
            <a:xfrm>
              <a:off x="960"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12" name="Line 110"/>
            <p:cNvSpPr>
              <a:spLocks noChangeShapeType="1"/>
            </p:cNvSpPr>
            <p:nvPr/>
          </p:nvSpPr>
          <p:spPr bwMode="auto">
            <a:xfrm>
              <a:off x="1008"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13" name="Line 111"/>
            <p:cNvSpPr>
              <a:spLocks noChangeShapeType="1"/>
            </p:cNvSpPr>
            <p:nvPr/>
          </p:nvSpPr>
          <p:spPr bwMode="auto">
            <a:xfrm>
              <a:off x="1056"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14" name="Line 112"/>
            <p:cNvSpPr>
              <a:spLocks noChangeShapeType="1"/>
            </p:cNvSpPr>
            <p:nvPr/>
          </p:nvSpPr>
          <p:spPr bwMode="auto">
            <a:xfrm>
              <a:off x="1104"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15" name="Line 113"/>
            <p:cNvSpPr>
              <a:spLocks noChangeShapeType="1"/>
            </p:cNvSpPr>
            <p:nvPr/>
          </p:nvSpPr>
          <p:spPr bwMode="auto">
            <a:xfrm>
              <a:off x="576"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16" name="Line 114"/>
            <p:cNvSpPr>
              <a:spLocks noChangeShapeType="1"/>
            </p:cNvSpPr>
            <p:nvPr/>
          </p:nvSpPr>
          <p:spPr bwMode="auto">
            <a:xfrm>
              <a:off x="624"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17" name="Line 115"/>
            <p:cNvSpPr>
              <a:spLocks noChangeShapeType="1"/>
            </p:cNvSpPr>
            <p:nvPr/>
          </p:nvSpPr>
          <p:spPr bwMode="auto">
            <a:xfrm>
              <a:off x="672"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18" name="Line 116"/>
            <p:cNvSpPr>
              <a:spLocks noChangeShapeType="1"/>
            </p:cNvSpPr>
            <p:nvPr/>
          </p:nvSpPr>
          <p:spPr bwMode="auto">
            <a:xfrm>
              <a:off x="720"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19" name="Line 117"/>
            <p:cNvSpPr>
              <a:spLocks noChangeShapeType="1"/>
            </p:cNvSpPr>
            <p:nvPr/>
          </p:nvSpPr>
          <p:spPr bwMode="auto">
            <a:xfrm>
              <a:off x="768"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20" name="Line 118"/>
            <p:cNvSpPr>
              <a:spLocks noChangeShapeType="1"/>
            </p:cNvSpPr>
            <p:nvPr/>
          </p:nvSpPr>
          <p:spPr bwMode="auto">
            <a:xfrm>
              <a:off x="816"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21" name="Line 119"/>
            <p:cNvSpPr>
              <a:spLocks noChangeShapeType="1"/>
            </p:cNvSpPr>
            <p:nvPr/>
          </p:nvSpPr>
          <p:spPr bwMode="auto">
            <a:xfrm>
              <a:off x="576" y="960"/>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22" name="Line 120"/>
            <p:cNvSpPr>
              <a:spLocks noChangeShapeType="1"/>
            </p:cNvSpPr>
            <p:nvPr/>
          </p:nvSpPr>
          <p:spPr bwMode="auto">
            <a:xfrm>
              <a:off x="576" y="1008"/>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23" name="Line 121"/>
            <p:cNvSpPr>
              <a:spLocks noChangeShapeType="1"/>
            </p:cNvSpPr>
            <p:nvPr/>
          </p:nvSpPr>
          <p:spPr bwMode="auto">
            <a:xfrm>
              <a:off x="576" y="1056"/>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24" name="Line 122"/>
            <p:cNvSpPr>
              <a:spLocks noChangeShapeType="1"/>
            </p:cNvSpPr>
            <p:nvPr/>
          </p:nvSpPr>
          <p:spPr bwMode="auto">
            <a:xfrm>
              <a:off x="576" y="1104"/>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25" name="Line 123"/>
            <p:cNvSpPr>
              <a:spLocks noChangeShapeType="1"/>
            </p:cNvSpPr>
            <p:nvPr/>
          </p:nvSpPr>
          <p:spPr bwMode="auto">
            <a:xfrm>
              <a:off x="576" y="1152"/>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26" name="Line 124"/>
            <p:cNvSpPr>
              <a:spLocks noChangeShapeType="1"/>
            </p:cNvSpPr>
            <p:nvPr/>
          </p:nvSpPr>
          <p:spPr bwMode="auto">
            <a:xfrm>
              <a:off x="576" y="1200"/>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27" name="Line 125"/>
            <p:cNvSpPr>
              <a:spLocks noChangeShapeType="1"/>
            </p:cNvSpPr>
            <p:nvPr/>
          </p:nvSpPr>
          <p:spPr bwMode="auto">
            <a:xfrm>
              <a:off x="576" y="1248"/>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grpSp>
      <p:sp>
        <p:nvSpPr>
          <p:cNvPr id="49232" name="Text Box 101"/>
          <p:cNvSpPr txBox="1">
            <a:spLocks noChangeArrowheads="1"/>
          </p:cNvSpPr>
          <p:nvPr/>
        </p:nvSpPr>
        <p:spPr bwMode="auto">
          <a:xfrm>
            <a:off x="6705600" y="1219200"/>
            <a:ext cx="2438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spcBef>
                <a:spcPct val="50000"/>
              </a:spcBef>
            </a:pPr>
            <a:r>
              <a:rPr lang="en-US" altLang="en-US" sz="1800" b="1">
                <a:latin typeface="Arial" charset="0"/>
              </a:rPr>
              <a:t>Data elements stored physically adjacent to each other</a:t>
            </a:r>
          </a:p>
        </p:txBody>
      </p:sp>
      <p:grpSp>
        <p:nvGrpSpPr>
          <p:cNvPr id="229" name="Group 97"/>
          <p:cNvGrpSpPr>
            <a:grpSpLocks/>
          </p:cNvGrpSpPr>
          <p:nvPr/>
        </p:nvGrpSpPr>
        <p:grpSpPr bwMode="auto">
          <a:xfrm>
            <a:off x="2216150" y="3124200"/>
            <a:ext cx="1670050" cy="1066800"/>
            <a:chOff x="576" y="816"/>
            <a:chExt cx="864" cy="480"/>
          </a:xfrm>
          <a:solidFill>
            <a:srgbClr val="8FAEEA"/>
          </a:solidFill>
        </p:grpSpPr>
        <p:sp>
          <p:nvSpPr>
            <p:cNvPr id="230" name="Rectangle 98"/>
            <p:cNvSpPr>
              <a:spLocks noChangeArrowheads="1"/>
            </p:cNvSpPr>
            <p:nvPr/>
          </p:nvSpPr>
          <p:spPr bwMode="auto">
            <a:xfrm>
              <a:off x="576" y="816"/>
              <a:ext cx="864" cy="480"/>
            </a:xfrm>
            <a:prstGeom prst="rect">
              <a:avLst/>
            </a:prstGeom>
            <a:grpFill/>
            <a:ln w="9525">
              <a:solidFill>
                <a:schemeClr val="tx1"/>
              </a:solidFill>
              <a:miter lim="800000"/>
              <a:headEnd/>
              <a:tailEnd/>
            </a:ln>
          </p:spPr>
          <p:txBody>
            <a:bodyPr wrap="none" anchor="ctr"/>
            <a:lstStyle/>
            <a:p>
              <a:pPr>
                <a:defRPr/>
              </a:pPr>
              <a:endParaRPr lang="en-US">
                <a:ea typeface="ＭＳ Ｐゴシック" charset="0"/>
                <a:cs typeface="ＭＳ Ｐゴシック" charset="0"/>
              </a:endParaRPr>
            </a:p>
          </p:txBody>
        </p:sp>
        <p:sp>
          <p:nvSpPr>
            <p:cNvPr id="231" name="Line 99"/>
            <p:cNvSpPr>
              <a:spLocks noChangeShapeType="1"/>
            </p:cNvSpPr>
            <p:nvPr/>
          </p:nvSpPr>
          <p:spPr bwMode="auto">
            <a:xfrm>
              <a:off x="1152"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32" name="Line 100"/>
            <p:cNvSpPr>
              <a:spLocks noChangeShapeType="1"/>
            </p:cNvSpPr>
            <p:nvPr/>
          </p:nvSpPr>
          <p:spPr bwMode="auto">
            <a:xfrm>
              <a:off x="1200"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33" name="Line 101"/>
            <p:cNvSpPr>
              <a:spLocks noChangeShapeType="1"/>
            </p:cNvSpPr>
            <p:nvPr/>
          </p:nvSpPr>
          <p:spPr bwMode="auto">
            <a:xfrm>
              <a:off x="1248"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34" name="Line 102"/>
            <p:cNvSpPr>
              <a:spLocks noChangeShapeType="1"/>
            </p:cNvSpPr>
            <p:nvPr/>
          </p:nvSpPr>
          <p:spPr bwMode="auto">
            <a:xfrm>
              <a:off x="1296"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35" name="Line 103"/>
            <p:cNvSpPr>
              <a:spLocks noChangeShapeType="1"/>
            </p:cNvSpPr>
            <p:nvPr/>
          </p:nvSpPr>
          <p:spPr bwMode="auto">
            <a:xfrm>
              <a:off x="1344"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36" name="Line 104"/>
            <p:cNvSpPr>
              <a:spLocks noChangeShapeType="1"/>
            </p:cNvSpPr>
            <p:nvPr/>
          </p:nvSpPr>
          <p:spPr bwMode="auto">
            <a:xfrm>
              <a:off x="1392"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37" name="Line 105"/>
            <p:cNvSpPr>
              <a:spLocks noChangeShapeType="1"/>
            </p:cNvSpPr>
            <p:nvPr/>
          </p:nvSpPr>
          <p:spPr bwMode="auto">
            <a:xfrm>
              <a:off x="576" y="864"/>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38" name="Line 106"/>
            <p:cNvSpPr>
              <a:spLocks noChangeShapeType="1"/>
            </p:cNvSpPr>
            <p:nvPr/>
          </p:nvSpPr>
          <p:spPr bwMode="auto">
            <a:xfrm>
              <a:off x="576" y="912"/>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39" name="Line 107"/>
            <p:cNvSpPr>
              <a:spLocks noChangeShapeType="1"/>
            </p:cNvSpPr>
            <p:nvPr/>
          </p:nvSpPr>
          <p:spPr bwMode="auto">
            <a:xfrm>
              <a:off x="864"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40" name="Line 108"/>
            <p:cNvSpPr>
              <a:spLocks noChangeShapeType="1"/>
            </p:cNvSpPr>
            <p:nvPr/>
          </p:nvSpPr>
          <p:spPr bwMode="auto">
            <a:xfrm>
              <a:off x="912"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41" name="Line 109"/>
            <p:cNvSpPr>
              <a:spLocks noChangeShapeType="1"/>
            </p:cNvSpPr>
            <p:nvPr/>
          </p:nvSpPr>
          <p:spPr bwMode="auto">
            <a:xfrm>
              <a:off x="960"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42" name="Line 110"/>
            <p:cNvSpPr>
              <a:spLocks noChangeShapeType="1"/>
            </p:cNvSpPr>
            <p:nvPr/>
          </p:nvSpPr>
          <p:spPr bwMode="auto">
            <a:xfrm>
              <a:off x="1008"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43" name="Line 111"/>
            <p:cNvSpPr>
              <a:spLocks noChangeShapeType="1"/>
            </p:cNvSpPr>
            <p:nvPr/>
          </p:nvSpPr>
          <p:spPr bwMode="auto">
            <a:xfrm>
              <a:off x="1056"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44" name="Line 112"/>
            <p:cNvSpPr>
              <a:spLocks noChangeShapeType="1"/>
            </p:cNvSpPr>
            <p:nvPr/>
          </p:nvSpPr>
          <p:spPr bwMode="auto">
            <a:xfrm>
              <a:off x="1104"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45" name="Line 113"/>
            <p:cNvSpPr>
              <a:spLocks noChangeShapeType="1"/>
            </p:cNvSpPr>
            <p:nvPr/>
          </p:nvSpPr>
          <p:spPr bwMode="auto">
            <a:xfrm>
              <a:off x="576"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46" name="Line 114"/>
            <p:cNvSpPr>
              <a:spLocks noChangeShapeType="1"/>
            </p:cNvSpPr>
            <p:nvPr/>
          </p:nvSpPr>
          <p:spPr bwMode="auto">
            <a:xfrm>
              <a:off x="624"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47" name="Line 115"/>
            <p:cNvSpPr>
              <a:spLocks noChangeShapeType="1"/>
            </p:cNvSpPr>
            <p:nvPr/>
          </p:nvSpPr>
          <p:spPr bwMode="auto">
            <a:xfrm>
              <a:off x="672"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48" name="Line 116"/>
            <p:cNvSpPr>
              <a:spLocks noChangeShapeType="1"/>
            </p:cNvSpPr>
            <p:nvPr/>
          </p:nvSpPr>
          <p:spPr bwMode="auto">
            <a:xfrm>
              <a:off x="720"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49" name="Line 117"/>
            <p:cNvSpPr>
              <a:spLocks noChangeShapeType="1"/>
            </p:cNvSpPr>
            <p:nvPr/>
          </p:nvSpPr>
          <p:spPr bwMode="auto">
            <a:xfrm>
              <a:off x="768"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50" name="Line 118"/>
            <p:cNvSpPr>
              <a:spLocks noChangeShapeType="1"/>
            </p:cNvSpPr>
            <p:nvPr/>
          </p:nvSpPr>
          <p:spPr bwMode="auto">
            <a:xfrm>
              <a:off x="816"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51" name="Line 119"/>
            <p:cNvSpPr>
              <a:spLocks noChangeShapeType="1"/>
            </p:cNvSpPr>
            <p:nvPr/>
          </p:nvSpPr>
          <p:spPr bwMode="auto">
            <a:xfrm>
              <a:off x="576" y="960"/>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52" name="Line 120"/>
            <p:cNvSpPr>
              <a:spLocks noChangeShapeType="1"/>
            </p:cNvSpPr>
            <p:nvPr/>
          </p:nvSpPr>
          <p:spPr bwMode="auto">
            <a:xfrm>
              <a:off x="576" y="1008"/>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53" name="Line 121"/>
            <p:cNvSpPr>
              <a:spLocks noChangeShapeType="1"/>
            </p:cNvSpPr>
            <p:nvPr/>
          </p:nvSpPr>
          <p:spPr bwMode="auto">
            <a:xfrm>
              <a:off x="576" y="1056"/>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54" name="Line 122"/>
            <p:cNvSpPr>
              <a:spLocks noChangeShapeType="1"/>
            </p:cNvSpPr>
            <p:nvPr/>
          </p:nvSpPr>
          <p:spPr bwMode="auto">
            <a:xfrm>
              <a:off x="576" y="1104"/>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55" name="Line 123"/>
            <p:cNvSpPr>
              <a:spLocks noChangeShapeType="1"/>
            </p:cNvSpPr>
            <p:nvPr/>
          </p:nvSpPr>
          <p:spPr bwMode="auto">
            <a:xfrm>
              <a:off x="576" y="1152"/>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56" name="Line 124"/>
            <p:cNvSpPr>
              <a:spLocks noChangeShapeType="1"/>
            </p:cNvSpPr>
            <p:nvPr/>
          </p:nvSpPr>
          <p:spPr bwMode="auto">
            <a:xfrm>
              <a:off x="576" y="1200"/>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57" name="Line 125"/>
            <p:cNvSpPr>
              <a:spLocks noChangeShapeType="1"/>
            </p:cNvSpPr>
            <p:nvPr/>
          </p:nvSpPr>
          <p:spPr bwMode="auto">
            <a:xfrm>
              <a:off x="576" y="1248"/>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grpSp>
      <p:grpSp>
        <p:nvGrpSpPr>
          <p:cNvPr id="258" name="Group 97"/>
          <p:cNvGrpSpPr>
            <a:grpSpLocks/>
          </p:cNvGrpSpPr>
          <p:nvPr/>
        </p:nvGrpSpPr>
        <p:grpSpPr bwMode="auto">
          <a:xfrm>
            <a:off x="2209800" y="4724400"/>
            <a:ext cx="1670050" cy="1066800"/>
            <a:chOff x="576" y="816"/>
            <a:chExt cx="864" cy="480"/>
          </a:xfrm>
          <a:solidFill>
            <a:srgbClr val="8FAEEA"/>
          </a:solidFill>
        </p:grpSpPr>
        <p:sp>
          <p:nvSpPr>
            <p:cNvPr id="259" name="Rectangle 98"/>
            <p:cNvSpPr>
              <a:spLocks noChangeArrowheads="1"/>
            </p:cNvSpPr>
            <p:nvPr/>
          </p:nvSpPr>
          <p:spPr bwMode="auto">
            <a:xfrm>
              <a:off x="576" y="816"/>
              <a:ext cx="864" cy="480"/>
            </a:xfrm>
            <a:prstGeom prst="rect">
              <a:avLst/>
            </a:prstGeom>
            <a:grpFill/>
            <a:ln w="9525">
              <a:solidFill>
                <a:schemeClr val="tx1"/>
              </a:solidFill>
              <a:miter lim="800000"/>
              <a:headEnd/>
              <a:tailEnd/>
            </a:ln>
          </p:spPr>
          <p:txBody>
            <a:bodyPr wrap="none" anchor="ctr"/>
            <a:lstStyle/>
            <a:p>
              <a:pPr>
                <a:defRPr/>
              </a:pPr>
              <a:endParaRPr lang="en-US">
                <a:ea typeface="ＭＳ Ｐゴシック" charset="0"/>
                <a:cs typeface="ＭＳ Ｐゴシック" charset="0"/>
              </a:endParaRPr>
            </a:p>
          </p:txBody>
        </p:sp>
        <p:sp>
          <p:nvSpPr>
            <p:cNvPr id="260" name="Line 99"/>
            <p:cNvSpPr>
              <a:spLocks noChangeShapeType="1"/>
            </p:cNvSpPr>
            <p:nvPr/>
          </p:nvSpPr>
          <p:spPr bwMode="auto">
            <a:xfrm>
              <a:off x="1152"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61" name="Line 100"/>
            <p:cNvSpPr>
              <a:spLocks noChangeShapeType="1"/>
            </p:cNvSpPr>
            <p:nvPr/>
          </p:nvSpPr>
          <p:spPr bwMode="auto">
            <a:xfrm>
              <a:off x="1200"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62" name="Line 101"/>
            <p:cNvSpPr>
              <a:spLocks noChangeShapeType="1"/>
            </p:cNvSpPr>
            <p:nvPr/>
          </p:nvSpPr>
          <p:spPr bwMode="auto">
            <a:xfrm>
              <a:off x="1248"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63" name="Line 102"/>
            <p:cNvSpPr>
              <a:spLocks noChangeShapeType="1"/>
            </p:cNvSpPr>
            <p:nvPr/>
          </p:nvSpPr>
          <p:spPr bwMode="auto">
            <a:xfrm>
              <a:off x="1296"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64" name="Line 103"/>
            <p:cNvSpPr>
              <a:spLocks noChangeShapeType="1"/>
            </p:cNvSpPr>
            <p:nvPr/>
          </p:nvSpPr>
          <p:spPr bwMode="auto">
            <a:xfrm>
              <a:off x="1344"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65" name="Line 104"/>
            <p:cNvSpPr>
              <a:spLocks noChangeShapeType="1"/>
            </p:cNvSpPr>
            <p:nvPr/>
          </p:nvSpPr>
          <p:spPr bwMode="auto">
            <a:xfrm>
              <a:off x="1392"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66" name="Line 105"/>
            <p:cNvSpPr>
              <a:spLocks noChangeShapeType="1"/>
            </p:cNvSpPr>
            <p:nvPr/>
          </p:nvSpPr>
          <p:spPr bwMode="auto">
            <a:xfrm>
              <a:off x="576" y="864"/>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67" name="Line 106"/>
            <p:cNvSpPr>
              <a:spLocks noChangeShapeType="1"/>
            </p:cNvSpPr>
            <p:nvPr/>
          </p:nvSpPr>
          <p:spPr bwMode="auto">
            <a:xfrm>
              <a:off x="576" y="912"/>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68" name="Line 107"/>
            <p:cNvSpPr>
              <a:spLocks noChangeShapeType="1"/>
            </p:cNvSpPr>
            <p:nvPr/>
          </p:nvSpPr>
          <p:spPr bwMode="auto">
            <a:xfrm>
              <a:off x="864"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69" name="Line 108"/>
            <p:cNvSpPr>
              <a:spLocks noChangeShapeType="1"/>
            </p:cNvSpPr>
            <p:nvPr/>
          </p:nvSpPr>
          <p:spPr bwMode="auto">
            <a:xfrm>
              <a:off x="912"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70" name="Line 109"/>
            <p:cNvSpPr>
              <a:spLocks noChangeShapeType="1"/>
            </p:cNvSpPr>
            <p:nvPr/>
          </p:nvSpPr>
          <p:spPr bwMode="auto">
            <a:xfrm>
              <a:off x="960"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71" name="Line 110"/>
            <p:cNvSpPr>
              <a:spLocks noChangeShapeType="1"/>
            </p:cNvSpPr>
            <p:nvPr/>
          </p:nvSpPr>
          <p:spPr bwMode="auto">
            <a:xfrm>
              <a:off x="1008"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72" name="Line 111"/>
            <p:cNvSpPr>
              <a:spLocks noChangeShapeType="1"/>
            </p:cNvSpPr>
            <p:nvPr/>
          </p:nvSpPr>
          <p:spPr bwMode="auto">
            <a:xfrm>
              <a:off x="1056"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73" name="Line 112"/>
            <p:cNvSpPr>
              <a:spLocks noChangeShapeType="1"/>
            </p:cNvSpPr>
            <p:nvPr/>
          </p:nvSpPr>
          <p:spPr bwMode="auto">
            <a:xfrm>
              <a:off x="1104"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74" name="Line 113"/>
            <p:cNvSpPr>
              <a:spLocks noChangeShapeType="1"/>
            </p:cNvSpPr>
            <p:nvPr/>
          </p:nvSpPr>
          <p:spPr bwMode="auto">
            <a:xfrm>
              <a:off x="576"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75" name="Line 114"/>
            <p:cNvSpPr>
              <a:spLocks noChangeShapeType="1"/>
            </p:cNvSpPr>
            <p:nvPr/>
          </p:nvSpPr>
          <p:spPr bwMode="auto">
            <a:xfrm>
              <a:off x="624"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76" name="Line 115"/>
            <p:cNvSpPr>
              <a:spLocks noChangeShapeType="1"/>
            </p:cNvSpPr>
            <p:nvPr/>
          </p:nvSpPr>
          <p:spPr bwMode="auto">
            <a:xfrm>
              <a:off x="672"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77" name="Line 116"/>
            <p:cNvSpPr>
              <a:spLocks noChangeShapeType="1"/>
            </p:cNvSpPr>
            <p:nvPr/>
          </p:nvSpPr>
          <p:spPr bwMode="auto">
            <a:xfrm>
              <a:off x="720"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78" name="Line 117"/>
            <p:cNvSpPr>
              <a:spLocks noChangeShapeType="1"/>
            </p:cNvSpPr>
            <p:nvPr/>
          </p:nvSpPr>
          <p:spPr bwMode="auto">
            <a:xfrm>
              <a:off x="768"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79" name="Line 118"/>
            <p:cNvSpPr>
              <a:spLocks noChangeShapeType="1"/>
            </p:cNvSpPr>
            <p:nvPr/>
          </p:nvSpPr>
          <p:spPr bwMode="auto">
            <a:xfrm>
              <a:off x="816" y="816"/>
              <a:ext cx="0" cy="48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80" name="Line 119"/>
            <p:cNvSpPr>
              <a:spLocks noChangeShapeType="1"/>
            </p:cNvSpPr>
            <p:nvPr/>
          </p:nvSpPr>
          <p:spPr bwMode="auto">
            <a:xfrm>
              <a:off x="576" y="960"/>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81" name="Line 120"/>
            <p:cNvSpPr>
              <a:spLocks noChangeShapeType="1"/>
            </p:cNvSpPr>
            <p:nvPr/>
          </p:nvSpPr>
          <p:spPr bwMode="auto">
            <a:xfrm>
              <a:off x="576" y="1008"/>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82" name="Line 121"/>
            <p:cNvSpPr>
              <a:spLocks noChangeShapeType="1"/>
            </p:cNvSpPr>
            <p:nvPr/>
          </p:nvSpPr>
          <p:spPr bwMode="auto">
            <a:xfrm>
              <a:off x="576" y="1056"/>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83" name="Line 122"/>
            <p:cNvSpPr>
              <a:spLocks noChangeShapeType="1"/>
            </p:cNvSpPr>
            <p:nvPr/>
          </p:nvSpPr>
          <p:spPr bwMode="auto">
            <a:xfrm>
              <a:off x="576" y="1104"/>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84" name="Line 123"/>
            <p:cNvSpPr>
              <a:spLocks noChangeShapeType="1"/>
            </p:cNvSpPr>
            <p:nvPr/>
          </p:nvSpPr>
          <p:spPr bwMode="auto">
            <a:xfrm>
              <a:off x="576" y="1152"/>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85" name="Line 124"/>
            <p:cNvSpPr>
              <a:spLocks noChangeShapeType="1"/>
            </p:cNvSpPr>
            <p:nvPr/>
          </p:nvSpPr>
          <p:spPr bwMode="auto">
            <a:xfrm>
              <a:off x="576" y="1200"/>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sp>
          <p:nvSpPr>
            <p:cNvPr id="286" name="Line 125"/>
            <p:cNvSpPr>
              <a:spLocks noChangeShapeType="1"/>
            </p:cNvSpPr>
            <p:nvPr/>
          </p:nvSpPr>
          <p:spPr bwMode="auto">
            <a:xfrm>
              <a:off x="576" y="1248"/>
              <a:ext cx="864" cy="0"/>
            </a:xfrm>
            <a:prstGeom prst="line">
              <a:avLst/>
            </a:prstGeom>
            <a:grpFill/>
            <a:ln w="9525">
              <a:solidFill>
                <a:schemeClr val="tx1"/>
              </a:solidFill>
              <a:round/>
              <a:headEnd/>
              <a:tailEnd/>
            </a:ln>
          </p:spPr>
          <p:txBody>
            <a:bodyPr wrap="none" anchor="ctr"/>
            <a:lstStyle/>
            <a:p>
              <a:pPr>
                <a:defRPr/>
              </a:pPr>
              <a:endParaRPr lang="en-US">
                <a:ea typeface="ＭＳ Ｐゴシック" charset="0"/>
                <a:cs typeface="ＭＳ Ｐゴシック" charset="0"/>
              </a:endParaRPr>
            </a:p>
          </p:txBody>
        </p:sp>
      </p:grpSp>
      <p:sp>
        <p:nvSpPr>
          <p:cNvPr id="287" name="Text Box 197"/>
          <p:cNvSpPr txBox="1">
            <a:spLocks noChangeArrowheads="1"/>
          </p:cNvSpPr>
          <p:nvPr/>
        </p:nvSpPr>
        <p:spPr bwMode="auto">
          <a:xfrm>
            <a:off x="1981200" y="895350"/>
            <a:ext cx="2133600" cy="400050"/>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z="2000">
                <a:effectLst>
                  <a:outerShdw blurRad="38100" dist="38100" dir="2700000" algn="tl">
                    <a:srgbClr val="C0C0C0"/>
                  </a:outerShdw>
                </a:effectLst>
                <a:latin typeface="Arial" charset="0"/>
              </a:rPr>
              <a:t>Buffer in memory </a:t>
            </a:r>
          </a:p>
        </p:txBody>
      </p:sp>
      <p:sp>
        <p:nvSpPr>
          <p:cNvPr id="288" name="Text Box 197"/>
          <p:cNvSpPr txBox="1">
            <a:spLocks noChangeArrowheads="1"/>
          </p:cNvSpPr>
          <p:nvPr/>
        </p:nvSpPr>
        <p:spPr bwMode="auto">
          <a:xfrm>
            <a:off x="4724400" y="895350"/>
            <a:ext cx="1824038" cy="400050"/>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z="2000">
                <a:effectLst>
                  <a:outerShdw blurRad="38100" dist="38100" dir="2700000" algn="tl">
                    <a:srgbClr val="C0C0C0"/>
                  </a:outerShdw>
                </a:effectLst>
                <a:latin typeface="Arial" charset="0"/>
              </a:rPr>
              <a:t>Data in the file</a:t>
            </a:r>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p:nvPr>
        </p:nvSpPr>
        <p:spPr/>
        <p:txBody>
          <a:bodyPr/>
          <a:lstStyle/>
          <a:p>
            <a:r>
              <a:rPr lang="en-US" altLang="en-US">
                <a:latin typeface="Arial" charset="0"/>
                <a:ea typeface="ＭＳ Ｐゴシック" charset="-128"/>
              </a:rPr>
              <a:t>HDF5 Attributes</a:t>
            </a:r>
          </a:p>
        </p:txBody>
      </p:sp>
      <p:sp>
        <p:nvSpPr>
          <p:cNvPr id="3" name="Text Placeholder 2"/>
          <p:cNvSpPr>
            <a:spLocks noGrp="1"/>
          </p:cNvSpPr>
          <p:nvPr>
            <p:ph type="body" sz="half" idx="1"/>
          </p:nvPr>
        </p:nvSpPr>
        <p:spPr>
          <a:xfrm>
            <a:off x="381000" y="990600"/>
            <a:ext cx="8839200" cy="5410200"/>
          </a:xfrm>
        </p:spPr>
        <p:txBody>
          <a:bodyPr/>
          <a:lstStyle/>
          <a:p>
            <a:pPr>
              <a:spcAft>
                <a:spcPts val="600"/>
              </a:spcAft>
            </a:pPr>
            <a:r>
              <a:rPr lang="en-US" altLang="en-US" sz="2800">
                <a:latin typeface="Arial" charset="0"/>
                <a:ea typeface="ＭＳ Ｐゴシック" charset="-128"/>
              </a:rPr>
              <a:t>Typically contain user metadata</a:t>
            </a:r>
          </a:p>
          <a:p>
            <a:pPr>
              <a:spcAft>
                <a:spcPts val="600"/>
              </a:spcAft>
            </a:pPr>
            <a:r>
              <a:rPr lang="en-US" altLang="en-US" sz="2800">
                <a:latin typeface="Arial" charset="0"/>
                <a:ea typeface="ＭＳ Ｐゴシック" charset="-128"/>
              </a:rPr>
              <a:t>Have a </a:t>
            </a:r>
            <a:r>
              <a:rPr lang="en-US" altLang="en-US" sz="2800" u="sng">
                <a:latin typeface="Arial" charset="0"/>
                <a:ea typeface="ＭＳ Ｐゴシック" charset="-128"/>
              </a:rPr>
              <a:t>name</a:t>
            </a:r>
            <a:r>
              <a:rPr lang="en-US" altLang="en-US" sz="2800">
                <a:latin typeface="Arial" charset="0"/>
                <a:ea typeface="ＭＳ Ｐゴシック" charset="-128"/>
              </a:rPr>
              <a:t> and a </a:t>
            </a:r>
            <a:r>
              <a:rPr lang="en-US" altLang="en-US" sz="2800" u="sng">
                <a:latin typeface="Arial" charset="0"/>
                <a:ea typeface="ＭＳ Ｐゴシック" charset="-128"/>
              </a:rPr>
              <a:t>value</a:t>
            </a:r>
          </a:p>
          <a:p>
            <a:pPr>
              <a:spcAft>
                <a:spcPts val="600"/>
              </a:spcAft>
            </a:pPr>
            <a:r>
              <a:rPr lang="en-US" altLang="en-US" sz="2800">
                <a:latin typeface="Arial" charset="0"/>
                <a:ea typeface="ＭＳ Ｐゴシック" charset="-128"/>
              </a:rPr>
              <a:t>Attributes “decorate” HDF5 objects</a:t>
            </a:r>
          </a:p>
          <a:p>
            <a:pPr>
              <a:spcAft>
                <a:spcPts val="600"/>
              </a:spcAft>
            </a:pPr>
            <a:r>
              <a:rPr lang="en-US" altLang="en-US" sz="2800">
                <a:latin typeface="Arial" charset="0"/>
                <a:ea typeface="ＭＳ Ｐゴシック" charset="-128"/>
              </a:rPr>
              <a:t>Value is described by a datatype and a dataspace</a:t>
            </a:r>
          </a:p>
          <a:p>
            <a:pPr>
              <a:spcAft>
                <a:spcPts val="600"/>
              </a:spcAft>
            </a:pPr>
            <a:r>
              <a:rPr lang="en-US" altLang="en-US" sz="2800">
                <a:latin typeface="Arial" charset="0"/>
                <a:ea typeface="ＭＳ Ｐゴシック" charset="-128"/>
              </a:rPr>
              <a:t>Analogous to a dataset, but do not support       partial I/O operations; nor can they be compressed or extended</a:t>
            </a:r>
          </a:p>
          <a:p>
            <a:pPr>
              <a:buFontTx/>
              <a:buNone/>
            </a:pPr>
            <a:endParaRPr lang="en-US" altLang="en-US">
              <a:latin typeface="Calibri" charset="0"/>
              <a:ea typeface="ＭＳ Ｐゴシック" charset="-128"/>
            </a:endParaRPr>
          </a:p>
        </p:txBody>
      </p:sp>
      <p:sp>
        <p:nvSpPr>
          <p:cNvPr id="51203"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B99C401F-342A-154A-B908-9D8F3D298D6C}" type="slidenum">
              <a:rPr lang="en-US" altLang="en-US" sz="1200">
                <a:solidFill>
                  <a:schemeClr val="bg1"/>
                </a:solidFill>
                <a:latin typeface="Arial" charset="0"/>
              </a:rPr>
              <a:pPr eaLnBrk="1" hangingPunct="1"/>
              <a:t>18</a:t>
            </a:fld>
            <a:endParaRPr lang="en-US" altLang="en-US" sz="1200">
              <a:solidFill>
                <a:schemeClr val="bg1"/>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3249" name="Title 1"/>
          <p:cNvSpPr>
            <a:spLocks noGrp="1"/>
          </p:cNvSpPr>
          <p:nvPr>
            <p:ph type="title"/>
          </p:nvPr>
        </p:nvSpPr>
        <p:spPr/>
        <p:txBody>
          <a:bodyPr/>
          <a:lstStyle/>
          <a:p>
            <a:r>
              <a:rPr lang="en-US" altLang="en-US">
                <a:latin typeface="Arial" charset="0"/>
                <a:ea typeface="ＭＳ Ｐゴシック" charset="-128"/>
              </a:rPr>
              <a:t>HDF5 File</a:t>
            </a:r>
          </a:p>
        </p:txBody>
      </p:sp>
      <p:sp>
        <p:nvSpPr>
          <p:cNvPr id="53250" name="Rectangle 2064"/>
          <p:cNvSpPr>
            <a:spLocks noGrp="1" noChangeArrowheads="1"/>
          </p:cNvSpPr>
          <p:nvPr>
            <p:ph type="dt" sz="quarter" idx="4294967295"/>
          </p:nvPr>
        </p:nvSpPr>
        <p:spPr bwMode="auto">
          <a:xfrm>
            <a:off x="304800" y="6629400"/>
            <a:ext cx="1981200" cy="228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z="1200" smtClean="0">
                <a:solidFill>
                  <a:schemeClr val="bg1"/>
                </a:solidFill>
                <a:latin typeface="Arial" charset="0"/>
              </a:rPr>
              <a:t>April 26, 2017</a:t>
            </a:r>
            <a:endParaRPr lang="en-US" altLang="en-US" sz="1200">
              <a:solidFill>
                <a:schemeClr val="bg1"/>
              </a:solidFill>
              <a:latin typeface="Arial" charset="0"/>
            </a:endParaRPr>
          </a:p>
        </p:txBody>
      </p:sp>
      <p:sp>
        <p:nvSpPr>
          <p:cNvPr id="53252"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6EBD2724-2703-194B-AAB8-66A05AA12B2A}" type="slidenum">
              <a:rPr lang="en-US" altLang="en-US" sz="1200">
                <a:solidFill>
                  <a:schemeClr val="bg1"/>
                </a:solidFill>
                <a:latin typeface="Arial" charset="0"/>
              </a:rPr>
              <a:pPr eaLnBrk="1" hangingPunct="1"/>
              <a:t>19</a:t>
            </a:fld>
            <a:endParaRPr lang="en-US" altLang="en-US" sz="1200">
              <a:solidFill>
                <a:schemeClr val="bg1"/>
              </a:solidFill>
              <a:latin typeface="Arial" charset="0"/>
            </a:endParaRPr>
          </a:p>
        </p:txBody>
      </p:sp>
      <p:pic>
        <p:nvPicPr>
          <p:cNvPr id="7" name="Picture 6" descr="open_box.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2362200"/>
            <a:ext cx="3962400" cy="281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4"/>
          <p:cNvSpPr txBox="1">
            <a:spLocks noChangeArrowheads="1"/>
          </p:cNvSpPr>
          <p:nvPr/>
        </p:nvSpPr>
        <p:spPr bwMode="auto">
          <a:xfrm>
            <a:off x="6248400" y="1828800"/>
            <a:ext cx="1179513" cy="101600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en-US" altLang="en-US" sz="1200" b="1">
                <a:solidFill>
                  <a:srgbClr val="92D050"/>
                </a:solidFill>
                <a:latin typeface="Calibri" charset="0"/>
              </a:rPr>
              <a:t>lat | lon | temp</a:t>
            </a:r>
          </a:p>
          <a:p>
            <a:r>
              <a:rPr lang="en-US" altLang="en-US" sz="1200" b="1">
                <a:solidFill>
                  <a:srgbClr val="92D050"/>
                </a:solidFill>
                <a:latin typeface="Calibri" charset="0"/>
              </a:rPr>
              <a:t>----|-----|-----</a:t>
            </a:r>
          </a:p>
          <a:p>
            <a:r>
              <a:rPr lang="en-US" altLang="en-US" sz="1200" b="1">
                <a:solidFill>
                  <a:srgbClr val="92D050"/>
                </a:solidFill>
                <a:latin typeface="Calibri" charset="0"/>
              </a:rPr>
              <a:t> 12 |  23 |  3.1</a:t>
            </a:r>
          </a:p>
          <a:p>
            <a:r>
              <a:rPr lang="en-US" altLang="en-US" sz="1200" b="1">
                <a:solidFill>
                  <a:srgbClr val="92D050"/>
                </a:solidFill>
                <a:latin typeface="Calibri" charset="0"/>
              </a:rPr>
              <a:t> 15 |  24 |  4.2</a:t>
            </a:r>
          </a:p>
          <a:p>
            <a:r>
              <a:rPr lang="en-US" altLang="en-US" sz="1200" b="1">
                <a:solidFill>
                  <a:srgbClr val="92D050"/>
                </a:solidFill>
                <a:latin typeface="Calibri" charset="0"/>
              </a:rPr>
              <a:t> 17 |  21 |  3.6</a:t>
            </a:r>
            <a:endParaRPr lang="en-US" altLang="en-US" sz="1200" b="1">
              <a:solidFill>
                <a:srgbClr val="92D050"/>
              </a:solidFill>
              <a:latin typeface="Candara" charset="0"/>
            </a:endParaRPr>
          </a:p>
        </p:txBody>
      </p:sp>
      <p:sp>
        <p:nvSpPr>
          <p:cNvPr id="9" name="Rectangle 5" descr="Small grid"/>
          <p:cNvSpPr>
            <a:spLocks noChangeArrowheads="1"/>
          </p:cNvSpPr>
          <p:nvPr/>
        </p:nvSpPr>
        <p:spPr bwMode="auto">
          <a:xfrm rot="20584350">
            <a:off x="5664200" y="2019300"/>
            <a:ext cx="914400" cy="838200"/>
          </a:xfrm>
          <a:prstGeom prst="rect">
            <a:avLst/>
          </a:prstGeom>
          <a:pattFill prst="smGrid">
            <a:fgClr>
              <a:srgbClr val="CCCC00"/>
            </a:fgClr>
            <a:bgClr>
              <a:srgbClr val="FFFFFF"/>
            </a:bgClr>
          </a:pattFill>
          <a:ln w="9525">
            <a:solidFill>
              <a:schemeClr val="tx1"/>
            </a:solidFill>
            <a:miter lim="800000"/>
            <a:headEnd/>
            <a:tailEnd/>
          </a:ln>
          <a:effectLst/>
        </p:spPr>
        <p:txBody>
          <a:bodyPr wrap="none" anchor="ctr"/>
          <a:lstStyle/>
          <a:p>
            <a:pPr>
              <a:defRPr/>
            </a:pPr>
            <a:endParaRPr lang="en-US" dirty="0">
              <a:effectLst>
                <a:outerShdw blurRad="38100" dist="38100" dir="2700000" algn="tl">
                  <a:srgbClr val="DDDDDD"/>
                </a:outerShdw>
              </a:effectLst>
              <a:ea typeface="Calibri"/>
              <a:cs typeface="Calibri"/>
            </a:endParaRPr>
          </a:p>
        </p:txBody>
      </p:sp>
      <p:pic>
        <p:nvPicPr>
          <p:cNvPr id="10" name="Picture 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2428">
            <a:off x="5989638" y="2459038"/>
            <a:ext cx="1295400" cy="685800"/>
          </a:xfrm>
          <a:prstGeom prst="rect">
            <a:avLst/>
          </a:prstGeom>
          <a:noFill/>
          <a:ln w="12700">
            <a:solidFill>
              <a:srgbClr val="FF6600"/>
            </a:solidFill>
            <a:miter lim="800000"/>
            <a:headEnd/>
            <a:tailEnd/>
          </a:ln>
          <a:effectLst>
            <a:outerShdw dist="107763" dir="8100000" algn="ctr" rotWithShape="0">
              <a:schemeClr val="bg2"/>
            </a:outerShdw>
          </a:effectLst>
          <a:extLst>
            <a:ext uri="{909E8E84-426E-40DD-AFC4-6F175D3DCCD1}">
              <a14:hiddenFill xmlns:a14="http://schemas.microsoft.com/office/drawing/2010/main">
                <a:solidFill>
                  <a:srgbClr val="FFFFFF"/>
                </a:solidFill>
              </a14:hiddenFill>
            </a:ext>
          </a:extLst>
        </p:spPr>
      </p:pic>
      <p:sp>
        <p:nvSpPr>
          <p:cNvPr id="11" name="Text Box 13"/>
          <p:cNvSpPr txBox="1">
            <a:spLocks noChangeArrowheads="1"/>
          </p:cNvSpPr>
          <p:nvPr/>
        </p:nvSpPr>
        <p:spPr bwMode="auto">
          <a:xfrm>
            <a:off x="838200" y="2286000"/>
            <a:ext cx="3124200"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sz="2600">
                <a:latin typeface="Arial" charset="0"/>
              </a:rPr>
              <a:t>An HDF5 file is a </a:t>
            </a:r>
            <a:r>
              <a:rPr lang="en-US" altLang="en-US" sz="2600" b="1">
                <a:latin typeface="Arial" charset="0"/>
              </a:rPr>
              <a:t>smart</a:t>
            </a:r>
            <a:r>
              <a:rPr lang="en-US" altLang="en-US" sz="2600">
                <a:latin typeface="Arial" charset="0"/>
              </a:rPr>
              <a:t> </a:t>
            </a:r>
            <a:r>
              <a:rPr lang="en-US" altLang="en-US" sz="2600" b="1">
                <a:latin typeface="Arial" charset="0"/>
              </a:rPr>
              <a:t>container</a:t>
            </a:r>
            <a:r>
              <a:rPr lang="en-US" altLang="en-US" sz="2600">
                <a:latin typeface="Arial" charset="0"/>
              </a:rPr>
              <a:t> that holds data objects.</a:t>
            </a:r>
          </a:p>
        </p:txBody>
      </p:sp>
      <p:grpSp>
        <p:nvGrpSpPr>
          <p:cNvPr id="2" name="Group 11"/>
          <p:cNvGrpSpPr>
            <a:grpSpLocks/>
          </p:cNvGrpSpPr>
          <p:nvPr/>
        </p:nvGrpSpPr>
        <p:grpSpPr bwMode="auto">
          <a:xfrm rot="2521330">
            <a:off x="6645275" y="2420938"/>
            <a:ext cx="1190625" cy="609600"/>
            <a:chOff x="1993310" y="4800742"/>
            <a:chExt cx="1587806" cy="838200"/>
          </a:xfrm>
        </p:grpSpPr>
        <p:sp>
          <p:nvSpPr>
            <p:cNvPr id="13" name="Flowchart: Card 13"/>
            <p:cNvSpPr/>
            <p:nvPr/>
          </p:nvSpPr>
          <p:spPr bwMode="auto">
            <a:xfrm>
              <a:off x="2056538" y="4800884"/>
              <a:ext cx="1524294" cy="838200"/>
            </a:xfrm>
            <a:prstGeom prst="flowChartPunchedCard">
              <a:avLst/>
            </a:prstGeom>
            <a:solidFill>
              <a:schemeClr val="accent4">
                <a:lumMod val="20000"/>
                <a:lumOff val="80000"/>
              </a:schemeClr>
            </a:solidFill>
            <a:ln w="9525" cap="flat" cmpd="sng" algn="ctr">
              <a:solidFill>
                <a:schemeClr val="tx1"/>
              </a:solidFill>
              <a:prstDash val="solid"/>
              <a:round/>
              <a:headEnd type="none" w="med" len="med"/>
              <a:tailEnd type="none" w="med" len="med"/>
            </a:ln>
            <a:effectLst/>
          </p:spPr>
          <p:txBody>
            <a:bodyPr wrap="none" anchor="ctr"/>
            <a:lstStyle/>
            <a:p>
              <a:pPr>
                <a:defRPr/>
              </a:pPr>
              <a:endParaRPr lang="en-US" dirty="0">
                <a:latin typeface="Times New Roman" pitchFamily="18" charset="0"/>
                <a:ea typeface="Calibri"/>
                <a:cs typeface="Calibri"/>
              </a:endParaRPr>
            </a:p>
          </p:txBody>
        </p:sp>
        <p:sp>
          <p:nvSpPr>
            <p:cNvPr id="53263" name="TextBox 13"/>
            <p:cNvSpPr txBox="1">
              <a:spLocks noChangeArrowheads="1"/>
            </p:cNvSpPr>
            <p:nvPr/>
          </p:nvSpPr>
          <p:spPr bwMode="auto">
            <a:xfrm>
              <a:off x="1993310" y="4965930"/>
              <a:ext cx="1524000" cy="634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z="600"/>
                <a:t>Experiment Notes:</a:t>
              </a:r>
            </a:p>
            <a:p>
              <a:pPr eaLnBrk="1" hangingPunct="1"/>
              <a:r>
                <a:rPr lang="en-US" altLang="en-US" sz="600"/>
                <a:t>Serial Number: 99378920</a:t>
              </a:r>
            </a:p>
            <a:p>
              <a:pPr eaLnBrk="1" hangingPunct="1"/>
              <a:r>
                <a:rPr lang="en-US" altLang="en-US" sz="600"/>
                <a:t>Date: 3/13/09</a:t>
              </a:r>
            </a:p>
            <a:p>
              <a:pPr eaLnBrk="1" hangingPunct="1"/>
              <a:r>
                <a:rPr lang="en-US" altLang="en-US" sz="600"/>
                <a:t>Configuration: Standard 3</a:t>
              </a:r>
            </a:p>
          </p:txBody>
        </p:sp>
      </p:grpSp>
      <p:sp>
        <p:nvSpPr>
          <p:cNvPr id="15" name="Rectangle 6" descr="Small grid"/>
          <p:cNvSpPr>
            <a:spLocks noChangeArrowheads="1"/>
          </p:cNvSpPr>
          <p:nvPr/>
        </p:nvSpPr>
        <p:spPr bwMode="auto">
          <a:xfrm rot="19912286">
            <a:off x="6578600" y="2301875"/>
            <a:ext cx="1219200" cy="739775"/>
          </a:xfrm>
          <a:prstGeom prst="rect">
            <a:avLst/>
          </a:prstGeom>
          <a:pattFill prst="smGrid">
            <a:fgClr>
              <a:srgbClr val="CCCC00"/>
            </a:fgClr>
            <a:bgClr>
              <a:srgbClr val="FFFFFF"/>
            </a:bgClr>
          </a:pattFill>
          <a:ln w="9525">
            <a:miter lim="800000"/>
            <a:headEnd/>
            <a:tailEnd/>
          </a:ln>
          <a:effectLst/>
          <a:scene3d>
            <a:camera prst="legacyPerspectiveBottomLeft"/>
            <a:lightRig rig="legacyFlat3" dir="t"/>
          </a:scene3d>
          <a:sp3d extrusionH="887400" prstMaterial="legacyMatte">
            <a:bevelT w="13500" h="13500" prst="angle"/>
            <a:bevelB w="13500" h="13500" prst="angle"/>
            <a:extrusionClr>
              <a:srgbClr val="CCCC00"/>
            </a:extrusionClr>
          </a:sp3d>
        </p:spPr>
        <p:txBody>
          <a:bodyPr wrap="none" anchor="ctr">
            <a:flatTx/>
          </a:bodyPr>
          <a:lstStyle/>
          <a:p>
            <a:pPr>
              <a:defRPr/>
            </a:pPr>
            <a:endParaRPr lang="en-US" dirty="0">
              <a:effectLst>
                <a:outerShdw blurRad="38100" dist="38100" dir="2700000" algn="tl">
                  <a:srgbClr val="DDDDDD"/>
                </a:outerShdw>
              </a:effectLst>
              <a:ea typeface="Calibri"/>
              <a:cs typeface="Calibri"/>
            </a:endParaRPr>
          </a:p>
        </p:txBody>
      </p:sp>
      <p:pic>
        <p:nvPicPr>
          <p:cNvPr id="16" name="Picture 8" descr="mesh"/>
          <p:cNvPicPr>
            <a:picLocks noChangeAspect="1" noChangeArrowheads="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rot="648316">
            <a:off x="5272088" y="2128838"/>
            <a:ext cx="16764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4904361">
            <a:off x="6353969" y="2396331"/>
            <a:ext cx="1085850" cy="998538"/>
          </a:xfrm>
          <a:prstGeom prst="rect">
            <a:avLst/>
          </a:prstGeom>
          <a:noFill/>
          <a:ln>
            <a:noFill/>
          </a:ln>
          <a:effectLst>
            <a:outerShdw dist="107763" dir="81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 name="Footer Placeholder 2"/>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50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nodeType="afterGroup">
                            <p:stCondLst>
                              <p:cond delay="500"/>
                            </p:stCondLst>
                            <p:childTnLst>
                              <p:par>
                                <p:cTn id="11" presetID="2" presetClass="entr" presetSubtype="1" fill="hold" grpId="0" nodeType="afterEffect">
                                  <p:stCondLst>
                                    <p:cond delay="50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childTnLst>
                          </p:cTn>
                        </p:par>
                        <p:par>
                          <p:cTn id="15" fill="hold" nodeType="afterGroup">
                            <p:stCondLst>
                              <p:cond delay="1500"/>
                            </p:stCondLst>
                            <p:childTnLst>
                              <p:par>
                                <p:cTn id="16" presetID="2" presetClass="entr" presetSubtype="9" fill="hold" grpId="0" nodeType="afterEffect">
                                  <p:stCondLst>
                                    <p:cond delay="50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0-#ppt_w/2"/>
                                          </p:val>
                                        </p:tav>
                                        <p:tav tm="100000">
                                          <p:val>
                                            <p:strVal val="#ppt_x"/>
                                          </p:val>
                                        </p:tav>
                                      </p:tavLst>
                                    </p:anim>
                                    <p:anim calcmode="lin" valueType="num">
                                      <p:cBhvr additive="base">
                                        <p:cTn id="19" dur="500" fill="hold"/>
                                        <p:tgtEl>
                                          <p:spTgt spid="9"/>
                                        </p:tgtEl>
                                        <p:attrNameLst>
                                          <p:attrName>ppt_y</p:attrName>
                                        </p:attrNameLst>
                                      </p:cBhvr>
                                      <p:tavLst>
                                        <p:tav tm="0">
                                          <p:val>
                                            <p:strVal val="0-#ppt_h/2"/>
                                          </p:val>
                                        </p:tav>
                                        <p:tav tm="100000">
                                          <p:val>
                                            <p:strVal val="#ppt_y"/>
                                          </p:val>
                                        </p:tav>
                                      </p:tavLst>
                                    </p:anim>
                                  </p:childTnLst>
                                </p:cTn>
                              </p:par>
                            </p:childTnLst>
                          </p:cTn>
                        </p:par>
                        <p:par>
                          <p:cTn id="20" fill="hold" nodeType="afterGroup">
                            <p:stCondLst>
                              <p:cond delay="2500"/>
                            </p:stCondLst>
                            <p:childTnLst>
                              <p:par>
                                <p:cTn id="21" presetID="2" presetClass="entr" presetSubtype="3"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1+#ppt_w/2"/>
                                          </p:val>
                                        </p:tav>
                                        <p:tav tm="100000">
                                          <p:val>
                                            <p:strVal val="#ppt_x"/>
                                          </p:val>
                                        </p:tav>
                                      </p:tavLst>
                                    </p:anim>
                                    <p:anim calcmode="lin" valueType="num">
                                      <p:cBhvr additive="base">
                                        <p:cTn id="24" dur="500" fill="hold"/>
                                        <p:tgtEl>
                                          <p:spTgt spid="10"/>
                                        </p:tgtEl>
                                        <p:attrNameLst>
                                          <p:attrName>ppt_y</p:attrName>
                                        </p:attrNameLst>
                                      </p:cBhvr>
                                      <p:tavLst>
                                        <p:tav tm="0">
                                          <p:val>
                                            <p:strVal val="0-#ppt_h/2"/>
                                          </p:val>
                                        </p:tav>
                                        <p:tav tm="100000">
                                          <p:val>
                                            <p:strVal val="#ppt_y"/>
                                          </p:val>
                                        </p:tav>
                                      </p:tavLst>
                                    </p:anim>
                                  </p:childTnLst>
                                </p:cTn>
                              </p:par>
                            </p:childTnLst>
                          </p:cTn>
                        </p:par>
                        <p:par>
                          <p:cTn id="25" fill="hold" nodeType="afterGroup">
                            <p:stCondLst>
                              <p:cond delay="3000"/>
                            </p:stCondLst>
                            <p:childTnLst>
                              <p:par>
                                <p:cTn id="26" presetID="2" presetClass="entr" presetSubtype="1" fill="hold" nodeType="after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additive="base">
                                        <p:cTn id="28" dur="500" fill="hold"/>
                                        <p:tgtEl>
                                          <p:spTgt spid="2"/>
                                        </p:tgtEl>
                                        <p:attrNameLst>
                                          <p:attrName>ppt_x</p:attrName>
                                        </p:attrNameLst>
                                      </p:cBhvr>
                                      <p:tavLst>
                                        <p:tav tm="0">
                                          <p:val>
                                            <p:strVal val="#ppt_x"/>
                                          </p:val>
                                        </p:tav>
                                        <p:tav tm="100000">
                                          <p:val>
                                            <p:strVal val="#ppt_x"/>
                                          </p:val>
                                        </p:tav>
                                      </p:tavLst>
                                    </p:anim>
                                    <p:anim calcmode="lin" valueType="num">
                                      <p:cBhvr additive="base">
                                        <p:cTn id="29" dur="500" fill="hold"/>
                                        <p:tgtEl>
                                          <p:spTgt spid="2"/>
                                        </p:tgtEl>
                                        <p:attrNameLst>
                                          <p:attrName>ppt_y</p:attrName>
                                        </p:attrNameLst>
                                      </p:cBhvr>
                                      <p:tavLst>
                                        <p:tav tm="0">
                                          <p:val>
                                            <p:strVal val="0-#ppt_h/2"/>
                                          </p:val>
                                        </p:tav>
                                        <p:tav tm="100000">
                                          <p:val>
                                            <p:strVal val="#ppt_y"/>
                                          </p:val>
                                        </p:tav>
                                      </p:tavLst>
                                    </p:anim>
                                  </p:childTnLst>
                                </p:cTn>
                              </p:par>
                            </p:childTnLst>
                          </p:cTn>
                        </p:par>
                        <p:par>
                          <p:cTn id="30" fill="hold" nodeType="afterGroup">
                            <p:stCondLst>
                              <p:cond delay="3500"/>
                            </p:stCondLst>
                            <p:childTnLst>
                              <p:par>
                                <p:cTn id="31" presetID="2" presetClass="entr" presetSubtype="1" fill="hold" grpId="0" nodeType="afterEffect">
                                  <p:stCondLst>
                                    <p:cond delay="50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0-#ppt_h/2"/>
                                          </p:val>
                                        </p:tav>
                                        <p:tav tm="100000">
                                          <p:val>
                                            <p:strVal val="#ppt_y"/>
                                          </p:val>
                                        </p:tav>
                                      </p:tavLst>
                                    </p:anim>
                                  </p:childTnLst>
                                </p:cTn>
                              </p:par>
                            </p:childTnLst>
                          </p:cTn>
                        </p:par>
                        <p:par>
                          <p:cTn id="35" fill="hold" nodeType="afterGroup">
                            <p:stCondLst>
                              <p:cond delay="4500"/>
                            </p:stCondLst>
                            <p:childTnLst>
                              <p:par>
                                <p:cTn id="36" presetID="2" presetClass="entr" presetSubtype="3" fill="hold" nodeType="afterEffect">
                                  <p:stCondLst>
                                    <p:cond delay="500"/>
                                  </p:stCondLst>
                                  <p:childTnLst>
                                    <p:set>
                                      <p:cBhvr>
                                        <p:cTn id="37" dur="1" fill="hold">
                                          <p:stCondLst>
                                            <p:cond delay="0"/>
                                          </p:stCondLst>
                                        </p:cTn>
                                        <p:tgtEl>
                                          <p:spTgt spid="16"/>
                                        </p:tgtEl>
                                        <p:attrNameLst>
                                          <p:attrName>style.visibility</p:attrName>
                                        </p:attrNameLst>
                                      </p:cBhvr>
                                      <p:to>
                                        <p:strVal val="visible"/>
                                      </p:to>
                                    </p:set>
                                    <p:anim calcmode="lin" valueType="num">
                                      <p:cBhvr additive="base">
                                        <p:cTn id="38" dur="500" fill="hold"/>
                                        <p:tgtEl>
                                          <p:spTgt spid="16"/>
                                        </p:tgtEl>
                                        <p:attrNameLst>
                                          <p:attrName>ppt_x</p:attrName>
                                        </p:attrNameLst>
                                      </p:cBhvr>
                                      <p:tavLst>
                                        <p:tav tm="0">
                                          <p:val>
                                            <p:strVal val="1+#ppt_w/2"/>
                                          </p:val>
                                        </p:tav>
                                        <p:tav tm="100000">
                                          <p:val>
                                            <p:strVal val="#ppt_x"/>
                                          </p:val>
                                        </p:tav>
                                      </p:tavLst>
                                    </p:anim>
                                    <p:anim calcmode="lin" valueType="num">
                                      <p:cBhvr additive="base">
                                        <p:cTn id="39" dur="500" fill="hold"/>
                                        <p:tgtEl>
                                          <p:spTgt spid="16"/>
                                        </p:tgtEl>
                                        <p:attrNameLst>
                                          <p:attrName>ppt_y</p:attrName>
                                        </p:attrNameLst>
                                      </p:cBhvr>
                                      <p:tavLst>
                                        <p:tav tm="0">
                                          <p:val>
                                            <p:strVal val="0-#ppt_h/2"/>
                                          </p:val>
                                        </p:tav>
                                        <p:tav tm="100000">
                                          <p:val>
                                            <p:strVal val="#ppt_y"/>
                                          </p:val>
                                        </p:tav>
                                      </p:tavLst>
                                    </p:anim>
                                  </p:childTnLst>
                                </p:cTn>
                              </p:par>
                            </p:childTnLst>
                          </p:cTn>
                        </p:par>
                        <p:par>
                          <p:cTn id="40" fill="hold" nodeType="afterGroup">
                            <p:stCondLst>
                              <p:cond delay="5500"/>
                            </p:stCondLst>
                            <p:childTnLst>
                              <p:par>
                                <p:cTn id="41" presetID="2" presetClass="entr" presetSubtype="9" fill="hold" nodeType="afterEffect">
                                  <p:stCondLst>
                                    <p:cond delay="50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0-#ppt_w/2"/>
                                          </p:val>
                                        </p:tav>
                                        <p:tav tm="100000">
                                          <p:val>
                                            <p:strVal val="#ppt_x"/>
                                          </p:val>
                                        </p:tav>
                                      </p:tavLst>
                                    </p:anim>
                                    <p:anim calcmode="lin" valueType="num">
                                      <p:cBhvr additive="base">
                                        <p:cTn id="44"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r>
              <a:rPr lang="en-US" altLang="en-US">
                <a:latin typeface="Arial" charset="0"/>
                <a:ea typeface="ＭＳ Ｐゴシック" charset="-128"/>
              </a:rPr>
              <a:t>Why HDF5?</a:t>
            </a:r>
          </a:p>
        </p:txBody>
      </p:sp>
      <p:sp>
        <p:nvSpPr>
          <p:cNvPr id="20482" name="Content Placeholder 2"/>
          <p:cNvSpPr>
            <a:spLocks noGrp="1"/>
          </p:cNvSpPr>
          <p:nvPr>
            <p:ph idx="1"/>
          </p:nvPr>
        </p:nvSpPr>
        <p:spPr/>
        <p:txBody>
          <a:bodyPr/>
          <a:lstStyle/>
          <a:p>
            <a:r>
              <a:rPr lang="en-US" altLang="en-US">
                <a:latin typeface="Arial" charset="0"/>
                <a:ea typeface="ＭＳ Ｐゴシック" charset="-128"/>
              </a:rPr>
              <a:t>Have you ever asked yourself:</a:t>
            </a:r>
          </a:p>
          <a:p>
            <a:pPr lvl="1"/>
            <a:r>
              <a:rPr lang="en-US" altLang="en-US">
                <a:latin typeface="Arial" charset="0"/>
                <a:ea typeface="Calibri" charset="0"/>
              </a:rPr>
              <a:t>How will I deal with one-file-per-processor in the petascale era?</a:t>
            </a:r>
          </a:p>
          <a:p>
            <a:pPr lvl="1"/>
            <a:r>
              <a:rPr lang="en-US" altLang="en-US">
                <a:latin typeface="Arial" charset="0"/>
                <a:ea typeface="Calibri" charset="0"/>
              </a:rPr>
              <a:t>Do I need to be an “MPI and Lustre pro” to do my research?</a:t>
            </a:r>
          </a:p>
          <a:p>
            <a:pPr lvl="1"/>
            <a:r>
              <a:rPr lang="en-US" altLang="en-US">
                <a:latin typeface="Arial" charset="0"/>
                <a:ea typeface="Calibri" charset="0"/>
              </a:rPr>
              <a:t>Where is my checkpoint file?</a:t>
            </a:r>
          </a:p>
          <a:p>
            <a:r>
              <a:rPr lang="en-US" altLang="en-US">
                <a:latin typeface="Arial" charset="0"/>
                <a:ea typeface="ＭＳ Ｐゴシック" charset="-128"/>
              </a:rPr>
              <a:t>HDF5 hides all complexity so you can concentrate on Science</a:t>
            </a:r>
          </a:p>
          <a:p>
            <a:pPr lvl="1"/>
            <a:r>
              <a:rPr lang="en-US" altLang="en-US">
                <a:latin typeface="Arial" charset="0"/>
                <a:ea typeface="Calibri" charset="0"/>
              </a:rPr>
              <a:t>Optimized I/O to single shared file</a:t>
            </a:r>
          </a:p>
        </p:txBody>
      </p:sp>
      <p:sp>
        <p:nvSpPr>
          <p:cNvPr id="20484"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3E16D03E-DC7E-2A49-968D-974327082B09}" type="slidenum">
              <a:rPr lang="en-US" altLang="en-US" sz="1200">
                <a:solidFill>
                  <a:schemeClr val="bg1"/>
                </a:solidFill>
                <a:latin typeface="Arial" charset="0"/>
              </a:rPr>
              <a:pPr eaLnBrk="1" hangingPunct="1"/>
              <a:t>2</a:t>
            </a:fld>
            <a:endParaRPr lang="en-US" altLang="en-US" sz="1200">
              <a:solidFill>
                <a:schemeClr val="bg1"/>
              </a:solidFill>
              <a:latin typeface="Arial" charset="0"/>
            </a:endParaRPr>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p:nvPr>
        </p:nvSpPr>
        <p:spPr/>
        <p:txBody>
          <a:bodyPr/>
          <a:lstStyle/>
          <a:p>
            <a:r>
              <a:rPr lang="en-US" altLang="en-US">
                <a:latin typeface="Arial" charset="0"/>
                <a:ea typeface="ＭＳ Ｐゴシック" charset="-128"/>
              </a:rPr>
              <a:t>HDF5 Groups and Links</a:t>
            </a:r>
          </a:p>
        </p:txBody>
      </p:sp>
      <p:sp>
        <p:nvSpPr>
          <p:cNvPr id="54275" name="Slide Number Placeholder 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C686E657-A25A-CC46-BA88-CA03DB021500}" type="slidenum">
              <a:rPr lang="en-US" altLang="en-US" sz="1200">
                <a:solidFill>
                  <a:schemeClr val="bg1"/>
                </a:solidFill>
                <a:latin typeface="Arial" charset="0"/>
              </a:rPr>
              <a:pPr eaLnBrk="1" hangingPunct="1"/>
              <a:t>20</a:t>
            </a:fld>
            <a:endParaRPr lang="en-US" altLang="en-US" sz="1200">
              <a:solidFill>
                <a:schemeClr val="bg1"/>
              </a:solidFill>
              <a:latin typeface="Arial" charset="0"/>
            </a:endParaRPr>
          </a:p>
        </p:txBody>
      </p:sp>
      <p:pic>
        <p:nvPicPr>
          <p:cNvPr id="6" name="Picture 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5257800"/>
            <a:ext cx="1295400" cy="685800"/>
          </a:xfrm>
          <a:prstGeom prst="rect">
            <a:avLst/>
          </a:prstGeom>
          <a:noFill/>
          <a:ln w="12700">
            <a:solidFill>
              <a:srgbClr val="FF6600"/>
            </a:solidFill>
            <a:miter lim="800000"/>
            <a:headEnd/>
            <a:tailEnd/>
          </a:ln>
          <a:effectLst>
            <a:outerShdw dist="107763" dir="8100000" algn="ctr" rotWithShape="0">
              <a:schemeClr val="bg2"/>
            </a:outerShdw>
          </a:effectLst>
          <a:extLst>
            <a:ext uri="{909E8E84-426E-40DD-AFC4-6F175D3DCCD1}">
              <a14:hiddenFill xmlns:a14="http://schemas.microsoft.com/office/drawing/2010/main">
                <a:solidFill>
                  <a:srgbClr val="FFFFFF"/>
                </a:solidFill>
              </a14:hiddenFill>
            </a:ext>
          </a:extLst>
        </p:spPr>
      </p:pic>
      <p:sp>
        <p:nvSpPr>
          <p:cNvPr id="54277" name="Rectangle 12"/>
          <p:cNvSpPr>
            <a:spLocks noChangeArrowheads="1"/>
          </p:cNvSpPr>
          <p:nvPr/>
        </p:nvSpPr>
        <p:spPr bwMode="auto">
          <a:xfrm>
            <a:off x="180975" y="3581400"/>
            <a:ext cx="363538"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indent="455613"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nSpc>
                <a:spcPct val="88000"/>
              </a:lnSpc>
              <a:spcBef>
                <a:spcPct val="42000"/>
              </a:spcBef>
              <a:buClr>
                <a:srgbClr val="712000"/>
              </a:buClr>
              <a:buFontTx/>
              <a:buChar char="•"/>
            </a:pPr>
            <a:endParaRPr lang="en-US" altLang="en-US" sz="2800">
              <a:solidFill>
                <a:srgbClr val="333399"/>
              </a:solidFill>
              <a:latin typeface="Calibri" charset="0"/>
            </a:endParaRPr>
          </a:p>
        </p:txBody>
      </p:sp>
      <p:sp>
        <p:nvSpPr>
          <p:cNvPr id="8" name="Rectangle 15" descr="Small grid"/>
          <p:cNvSpPr>
            <a:spLocks noChangeArrowheads="1"/>
          </p:cNvSpPr>
          <p:nvPr/>
        </p:nvSpPr>
        <p:spPr bwMode="auto">
          <a:xfrm>
            <a:off x="5562600" y="5181600"/>
            <a:ext cx="1219200" cy="739775"/>
          </a:xfrm>
          <a:prstGeom prst="rect">
            <a:avLst/>
          </a:prstGeom>
          <a:pattFill prst="smGrid">
            <a:fgClr>
              <a:srgbClr val="CCCC00"/>
            </a:fgClr>
            <a:bgClr>
              <a:srgbClr val="FFFFFF"/>
            </a:bgClr>
          </a:pattFill>
          <a:ln w="9525">
            <a:miter lim="800000"/>
            <a:headEnd/>
            <a:tailEnd/>
          </a:ln>
          <a:effectLst/>
          <a:scene3d>
            <a:camera prst="legacyPerspectiveBottomLeft"/>
            <a:lightRig rig="legacyFlat3" dir="t"/>
          </a:scene3d>
          <a:sp3d extrusionH="887400" prstMaterial="legacyMatte">
            <a:bevelT w="13500" h="13500" prst="angle"/>
            <a:bevelB w="13500" h="13500" prst="angle"/>
            <a:extrusionClr>
              <a:srgbClr val="CCCC00"/>
            </a:extrusionClr>
          </a:sp3d>
        </p:spPr>
        <p:txBody>
          <a:bodyPr wrap="none" anchor="ctr">
            <a:flatTx/>
          </a:bodyPr>
          <a:lstStyle/>
          <a:p>
            <a:pPr>
              <a:defRPr/>
            </a:pPr>
            <a:endParaRPr lang="en-US" dirty="0">
              <a:effectLst>
                <a:outerShdw blurRad="38100" dist="38100" dir="2700000" algn="tl">
                  <a:srgbClr val="DDDDDD"/>
                </a:outerShdw>
              </a:effectLst>
              <a:latin typeface="Calibri"/>
              <a:ea typeface="Calibri"/>
              <a:cs typeface="Calibri"/>
            </a:endParaRPr>
          </a:p>
        </p:txBody>
      </p:sp>
      <p:sp>
        <p:nvSpPr>
          <p:cNvPr id="9" name="Rectangle 17" descr="Small grid"/>
          <p:cNvSpPr>
            <a:spLocks noChangeArrowheads="1"/>
          </p:cNvSpPr>
          <p:nvPr/>
        </p:nvSpPr>
        <p:spPr bwMode="auto">
          <a:xfrm>
            <a:off x="7086600" y="5181600"/>
            <a:ext cx="914400" cy="838200"/>
          </a:xfrm>
          <a:prstGeom prst="rect">
            <a:avLst/>
          </a:prstGeom>
          <a:pattFill prst="smGrid">
            <a:fgClr>
              <a:srgbClr val="CCCC00"/>
            </a:fgClr>
            <a:bgClr>
              <a:srgbClr val="FFFFFF"/>
            </a:bgClr>
          </a:pattFill>
          <a:ln w="9525">
            <a:solidFill>
              <a:schemeClr val="tx1"/>
            </a:solidFill>
            <a:miter lim="800000"/>
            <a:headEnd/>
            <a:tailEnd/>
          </a:ln>
          <a:effectLst/>
        </p:spPr>
        <p:txBody>
          <a:bodyPr wrap="none" anchor="ctr"/>
          <a:lstStyle/>
          <a:p>
            <a:pPr>
              <a:defRPr/>
            </a:pPr>
            <a:endParaRPr lang="en-US">
              <a:effectLst>
                <a:outerShdw blurRad="38100" dist="38100" dir="2700000" algn="tl">
                  <a:srgbClr val="DDDDDD"/>
                </a:outerShdw>
              </a:effectLst>
              <a:latin typeface="Calibri" charset="0"/>
              <a:ea typeface="ＭＳ Ｐゴシック" charset="0"/>
              <a:cs typeface="Calibri" charset="0"/>
            </a:endParaRPr>
          </a:p>
          <a:p>
            <a:pPr>
              <a:defRPr/>
            </a:pPr>
            <a:endParaRPr lang="en-US">
              <a:effectLst>
                <a:outerShdw blurRad="38100" dist="38100" dir="2700000" algn="tl">
                  <a:srgbClr val="DDDDDD"/>
                </a:outerShdw>
              </a:effectLst>
              <a:latin typeface="Calibri" charset="0"/>
              <a:ea typeface="ＭＳ Ｐゴシック" charset="0"/>
              <a:cs typeface="Calibri" charset="0"/>
            </a:endParaRPr>
          </a:p>
        </p:txBody>
      </p:sp>
      <p:pic>
        <p:nvPicPr>
          <p:cNvPr id="10" name="Picture 20"/>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3352800"/>
            <a:ext cx="868363" cy="914400"/>
          </a:xfrm>
          <a:prstGeom prst="rect">
            <a:avLst/>
          </a:prstGeom>
          <a:noFill/>
          <a:ln>
            <a:noFill/>
          </a:ln>
          <a:effectLst>
            <a:outerShdw dist="107763" dir="81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nvGrpSpPr>
          <p:cNvPr id="2" name="Group 51"/>
          <p:cNvGrpSpPr>
            <a:grpSpLocks/>
          </p:cNvGrpSpPr>
          <p:nvPr/>
        </p:nvGrpSpPr>
        <p:grpSpPr bwMode="auto">
          <a:xfrm>
            <a:off x="4343400" y="3581400"/>
            <a:ext cx="1447800" cy="1090613"/>
            <a:chOff x="5181600" y="5624513"/>
            <a:chExt cx="1752600" cy="1105465"/>
          </a:xfrm>
        </p:grpSpPr>
        <p:sp>
          <p:nvSpPr>
            <p:cNvPr id="54312" name="Rectangle 23"/>
            <p:cNvSpPr>
              <a:spLocks noChangeArrowheads="1"/>
            </p:cNvSpPr>
            <p:nvPr/>
          </p:nvSpPr>
          <p:spPr bwMode="auto">
            <a:xfrm>
              <a:off x="5181600" y="5624513"/>
              <a:ext cx="1752600" cy="1066846"/>
            </a:xfrm>
            <a:prstGeom prst="rect">
              <a:avLst/>
            </a:prstGeom>
            <a:solidFill>
              <a:schemeClr val="accent2"/>
            </a:solidFill>
            <a:ln w="9525">
              <a:solidFill>
                <a:srgbClr val="FFFF00"/>
              </a:solidFill>
              <a:miter lim="800000"/>
              <a:headEnd/>
              <a:tailEnd/>
            </a:ln>
            <a:effectLst>
              <a:outerShdw dist="107763" dir="8100000" algn="ctr" rotWithShape="0">
                <a:schemeClr val="bg2"/>
              </a:outerShdw>
            </a:effec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endParaRPr lang="en-US" altLang="en-US" sz="1800">
                <a:solidFill>
                  <a:srgbClr val="333399"/>
                </a:solidFill>
                <a:latin typeface="Calibri" charset="0"/>
              </a:endParaRPr>
            </a:p>
          </p:txBody>
        </p:sp>
        <p:sp>
          <p:nvSpPr>
            <p:cNvPr id="13" name="Text Box 24"/>
            <p:cNvSpPr txBox="1">
              <a:spLocks noChangeArrowheads="1"/>
            </p:cNvSpPr>
            <p:nvPr/>
          </p:nvSpPr>
          <p:spPr bwMode="auto">
            <a:xfrm>
              <a:off x="5258468" y="5700142"/>
              <a:ext cx="1422066" cy="1029836"/>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en-US" altLang="en-US" sz="1200" b="1">
                  <a:solidFill>
                    <a:srgbClr val="333399"/>
                  </a:solidFill>
                  <a:effectLst>
                    <a:outerShdw blurRad="38100" dist="38100" dir="2700000" algn="tl">
                      <a:srgbClr val="C0C0C0"/>
                    </a:outerShdw>
                  </a:effectLst>
                  <a:latin typeface="Calibri" charset="0"/>
                </a:rPr>
                <a:t>lat | lon | temp</a:t>
              </a:r>
            </a:p>
            <a:p>
              <a:r>
                <a:rPr lang="en-US" altLang="en-US" sz="1200" b="1">
                  <a:solidFill>
                    <a:srgbClr val="333399"/>
                  </a:solidFill>
                  <a:effectLst>
                    <a:outerShdw blurRad="38100" dist="38100" dir="2700000" algn="tl">
                      <a:srgbClr val="C0C0C0"/>
                    </a:outerShdw>
                  </a:effectLst>
                  <a:latin typeface="Calibri" charset="0"/>
                </a:rPr>
                <a:t>----|-----|-----</a:t>
              </a:r>
            </a:p>
            <a:p>
              <a:r>
                <a:rPr lang="en-US" altLang="en-US" sz="1200" b="1">
                  <a:solidFill>
                    <a:srgbClr val="333399"/>
                  </a:solidFill>
                  <a:effectLst>
                    <a:outerShdw blurRad="38100" dist="38100" dir="2700000" algn="tl">
                      <a:srgbClr val="C0C0C0"/>
                    </a:outerShdw>
                  </a:effectLst>
                  <a:latin typeface="Calibri" charset="0"/>
                </a:rPr>
                <a:t> 12 |  23 |  3.1</a:t>
              </a:r>
            </a:p>
            <a:p>
              <a:r>
                <a:rPr lang="en-US" altLang="en-US" sz="1200" b="1">
                  <a:solidFill>
                    <a:srgbClr val="333399"/>
                  </a:solidFill>
                  <a:effectLst>
                    <a:outerShdw blurRad="38100" dist="38100" dir="2700000" algn="tl">
                      <a:srgbClr val="C0C0C0"/>
                    </a:outerShdw>
                  </a:effectLst>
                  <a:latin typeface="Calibri" charset="0"/>
                </a:rPr>
                <a:t> 15 |  24 |  4.2</a:t>
              </a:r>
            </a:p>
            <a:p>
              <a:r>
                <a:rPr lang="en-US" altLang="en-US" sz="1200" b="1">
                  <a:solidFill>
                    <a:srgbClr val="333399"/>
                  </a:solidFill>
                  <a:effectLst>
                    <a:outerShdw blurRad="38100" dist="38100" dir="2700000" algn="tl">
                      <a:srgbClr val="C0C0C0"/>
                    </a:outerShdw>
                  </a:effectLst>
                  <a:latin typeface="Calibri" charset="0"/>
                </a:rPr>
                <a:t> 17 |  21 |  3.6</a:t>
              </a:r>
            </a:p>
          </p:txBody>
        </p:sp>
      </p:grpSp>
      <p:grpSp>
        <p:nvGrpSpPr>
          <p:cNvPr id="3" name="Group 46"/>
          <p:cNvGrpSpPr>
            <a:grpSpLocks/>
          </p:cNvGrpSpPr>
          <p:nvPr/>
        </p:nvGrpSpPr>
        <p:grpSpPr bwMode="auto">
          <a:xfrm>
            <a:off x="2590800" y="1524000"/>
            <a:ext cx="1190625" cy="609600"/>
            <a:chOff x="1993309" y="4800600"/>
            <a:chExt cx="1588091" cy="838200"/>
          </a:xfrm>
        </p:grpSpPr>
        <p:sp>
          <p:nvSpPr>
            <p:cNvPr id="15" name="Flowchart: Card 14"/>
            <p:cNvSpPr/>
            <p:nvPr/>
          </p:nvSpPr>
          <p:spPr bwMode="auto">
            <a:xfrm>
              <a:off x="2056833" y="4800600"/>
              <a:ext cx="1524567" cy="838200"/>
            </a:xfrm>
            <a:prstGeom prst="flowChartPunchedCard">
              <a:avLst/>
            </a:prstGeom>
            <a:solidFill>
              <a:schemeClr val="accent4">
                <a:lumMod val="20000"/>
                <a:lumOff val="80000"/>
              </a:schemeClr>
            </a:solidFill>
            <a:ln w="9525" cap="flat" cmpd="sng" algn="ctr">
              <a:solidFill>
                <a:schemeClr val="tx1"/>
              </a:solidFill>
              <a:prstDash val="solid"/>
              <a:round/>
              <a:headEnd type="none" w="med" len="med"/>
              <a:tailEnd type="none" w="med" len="med"/>
            </a:ln>
            <a:effectLst/>
          </p:spPr>
          <p:txBody>
            <a:bodyPr wrap="none" anchor="ctr"/>
            <a:lstStyle/>
            <a:p>
              <a:pPr>
                <a:defRPr/>
              </a:pPr>
              <a:endParaRPr lang="en-US" dirty="0">
                <a:latin typeface="Calibri"/>
                <a:ea typeface="Calibri"/>
                <a:cs typeface="Calibri"/>
              </a:endParaRPr>
            </a:p>
          </p:txBody>
        </p:sp>
        <p:sp>
          <p:nvSpPr>
            <p:cNvPr id="54311" name="TextBox 15"/>
            <p:cNvSpPr txBox="1">
              <a:spLocks noChangeArrowheads="1"/>
            </p:cNvSpPr>
            <p:nvPr/>
          </p:nvSpPr>
          <p:spPr bwMode="auto">
            <a:xfrm>
              <a:off x="1993309" y="5001196"/>
              <a:ext cx="1524000" cy="634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z="600">
                  <a:latin typeface="Calibri" charset="0"/>
                </a:rPr>
                <a:t>Experiment Notes:</a:t>
              </a:r>
            </a:p>
            <a:p>
              <a:pPr eaLnBrk="1" hangingPunct="1"/>
              <a:r>
                <a:rPr lang="en-US" altLang="en-US" sz="600">
                  <a:latin typeface="Calibri" charset="0"/>
                </a:rPr>
                <a:t>Serial Number: 99378920</a:t>
              </a:r>
            </a:p>
            <a:p>
              <a:pPr eaLnBrk="1" hangingPunct="1"/>
              <a:r>
                <a:rPr lang="en-US" altLang="en-US" sz="600">
                  <a:latin typeface="Calibri" charset="0"/>
                </a:rPr>
                <a:t>Date: 3/13/09</a:t>
              </a:r>
            </a:p>
            <a:p>
              <a:pPr eaLnBrk="1" hangingPunct="1"/>
              <a:r>
                <a:rPr lang="en-US" altLang="en-US" sz="600">
                  <a:latin typeface="Calibri" charset="0"/>
                </a:rPr>
                <a:t>Configuration: Standard 3</a:t>
              </a:r>
            </a:p>
          </p:txBody>
        </p:sp>
      </p:grpSp>
      <p:pic>
        <p:nvPicPr>
          <p:cNvPr id="17" name="Picture 8" descr="mesh"/>
          <p:cNvPicPr>
            <a:picLocks noChangeAspect="1" noChangeArrowheads="1"/>
          </p:cNvPicPr>
          <p:nvPr/>
        </p:nvPicPr>
        <p:blipFill>
          <a:blip r:embed="rId5">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3429000" y="5181600"/>
            <a:ext cx="1557338" cy="10493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nvGrpSpPr>
          <p:cNvPr id="4" name="Group 55"/>
          <p:cNvGrpSpPr>
            <a:grpSpLocks/>
          </p:cNvGrpSpPr>
          <p:nvPr/>
        </p:nvGrpSpPr>
        <p:grpSpPr bwMode="auto">
          <a:xfrm>
            <a:off x="4648200" y="990600"/>
            <a:ext cx="1433513" cy="1133475"/>
            <a:chOff x="3657600" y="1066800"/>
            <a:chExt cx="1434086" cy="1133128"/>
          </a:xfrm>
        </p:grpSpPr>
        <p:pic>
          <p:nvPicPr>
            <p:cNvPr id="54308" name="Picture 18" descr="Folder.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657600" y="1066800"/>
              <a:ext cx="1434086" cy="1133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309" name="TextBox 19"/>
            <p:cNvSpPr txBox="1">
              <a:spLocks noChangeArrowheads="1"/>
            </p:cNvSpPr>
            <p:nvPr/>
          </p:nvSpPr>
          <p:spPr bwMode="auto">
            <a:xfrm>
              <a:off x="4247014" y="1320225"/>
              <a:ext cx="360996"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z="3200" b="1">
                  <a:latin typeface="Calibri" charset="0"/>
                </a:rPr>
                <a:t>/</a:t>
              </a:r>
            </a:p>
          </p:txBody>
        </p:sp>
      </p:grpSp>
      <p:grpSp>
        <p:nvGrpSpPr>
          <p:cNvPr id="5" name="Group 69"/>
          <p:cNvGrpSpPr>
            <a:grpSpLocks/>
          </p:cNvGrpSpPr>
          <p:nvPr/>
        </p:nvGrpSpPr>
        <p:grpSpPr bwMode="auto">
          <a:xfrm>
            <a:off x="6338888" y="2524125"/>
            <a:ext cx="1433512" cy="1133475"/>
            <a:chOff x="5576314" y="1914872"/>
            <a:chExt cx="1434086" cy="1133128"/>
          </a:xfrm>
        </p:grpSpPr>
        <p:pic>
          <p:nvPicPr>
            <p:cNvPr id="54306" name="Picture 21" descr="Folder.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576314" y="1914872"/>
              <a:ext cx="1434086" cy="1133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307" name="TextBox 22"/>
            <p:cNvSpPr txBox="1">
              <a:spLocks noChangeArrowheads="1"/>
            </p:cNvSpPr>
            <p:nvPr/>
          </p:nvSpPr>
          <p:spPr bwMode="auto">
            <a:xfrm>
              <a:off x="5829744" y="2266890"/>
              <a:ext cx="97975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z="2000" b="1">
                  <a:latin typeface="Calibri" charset="0"/>
                </a:rPr>
                <a:t>SimOut</a:t>
              </a:r>
            </a:p>
          </p:txBody>
        </p:sp>
      </p:grpSp>
      <p:grpSp>
        <p:nvGrpSpPr>
          <p:cNvPr id="7" name="Group 62"/>
          <p:cNvGrpSpPr>
            <a:grpSpLocks/>
          </p:cNvGrpSpPr>
          <p:nvPr/>
        </p:nvGrpSpPr>
        <p:grpSpPr bwMode="auto">
          <a:xfrm>
            <a:off x="2590800" y="2514600"/>
            <a:ext cx="1509713" cy="1133475"/>
            <a:chOff x="3505200" y="2667000"/>
            <a:chExt cx="1510286" cy="1133128"/>
          </a:xfrm>
        </p:grpSpPr>
        <p:pic>
          <p:nvPicPr>
            <p:cNvPr id="54304" name="Picture 24" descr="Folder.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505200" y="2667000"/>
              <a:ext cx="1510286" cy="1133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305" name="TextBox 25"/>
            <p:cNvSpPr txBox="1">
              <a:spLocks noChangeArrowheads="1"/>
            </p:cNvSpPr>
            <p:nvPr/>
          </p:nvSpPr>
          <p:spPr bwMode="auto">
            <a:xfrm>
              <a:off x="3962400" y="3044279"/>
              <a:ext cx="485429"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z="1900" b="1">
                  <a:latin typeface="Calibri" charset="0"/>
                </a:rPr>
                <a:t>Viz</a:t>
              </a:r>
            </a:p>
          </p:txBody>
        </p:sp>
      </p:grpSp>
      <p:cxnSp>
        <p:nvCxnSpPr>
          <p:cNvPr id="27" name="Straight Connector 26"/>
          <p:cNvCxnSpPr>
            <a:cxnSpLocks noChangeShapeType="1"/>
            <a:endCxn id="15" idx="3"/>
          </p:cNvCxnSpPr>
          <p:nvPr/>
        </p:nvCxnSpPr>
        <p:spPr bwMode="auto">
          <a:xfrm rot="10800000" flipV="1">
            <a:off x="3781425" y="1447800"/>
            <a:ext cx="1047750" cy="381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8" name="Straight Connector 27"/>
          <p:cNvCxnSpPr>
            <a:cxnSpLocks noChangeShapeType="1"/>
          </p:cNvCxnSpPr>
          <p:nvPr/>
        </p:nvCxnSpPr>
        <p:spPr bwMode="auto">
          <a:xfrm rot="10800000" flipV="1">
            <a:off x="3886200" y="1905000"/>
            <a:ext cx="1192213" cy="762000"/>
          </a:xfrm>
          <a:prstGeom prst="line">
            <a:avLst/>
          </a:prstGeom>
          <a:noFill/>
          <a:ln w="38100" cap="rnd">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9" name="Straight Connector 28"/>
          <p:cNvCxnSpPr>
            <a:cxnSpLocks noChangeShapeType="1"/>
          </p:cNvCxnSpPr>
          <p:nvPr/>
        </p:nvCxnSpPr>
        <p:spPr bwMode="auto">
          <a:xfrm>
            <a:off x="5867400" y="1905000"/>
            <a:ext cx="914400" cy="8382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0" name="Straight Connector 29"/>
          <p:cNvCxnSpPr>
            <a:cxnSpLocks noChangeShapeType="1"/>
          </p:cNvCxnSpPr>
          <p:nvPr/>
        </p:nvCxnSpPr>
        <p:spPr bwMode="auto">
          <a:xfrm rot="5400000">
            <a:off x="5562600" y="3886200"/>
            <a:ext cx="1752600" cy="8382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1" name="Straight Connector 30"/>
          <p:cNvCxnSpPr>
            <a:cxnSpLocks noChangeShapeType="1"/>
          </p:cNvCxnSpPr>
          <p:nvPr/>
        </p:nvCxnSpPr>
        <p:spPr bwMode="auto">
          <a:xfrm rot="16200000" flipH="1">
            <a:off x="2979738" y="3954462"/>
            <a:ext cx="1752600" cy="7016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2" name="Straight Connector 31"/>
          <p:cNvCxnSpPr>
            <a:cxnSpLocks noChangeShapeType="1"/>
          </p:cNvCxnSpPr>
          <p:nvPr/>
        </p:nvCxnSpPr>
        <p:spPr bwMode="auto">
          <a:xfrm rot="5400000">
            <a:off x="1619250" y="3829050"/>
            <a:ext cx="1828800" cy="10287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3" name="Straight Connector 32"/>
          <p:cNvCxnSpPr>
            <a:cxnSpLocks noChangeShapeType="1"/>
          </p:cNvCxnSpPr>
          <p:nvPr/>
        </p:nvCxnSpPr>
        <p:spPr bwMode="auto">
          <a:xfrm>
            <a:off x="3929063" y="3048000"/>
            <a:ext cx="642937" cy="5334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4" name="Straight Connector 33"/>
          <p:cNvCxnSpPr>
            <a:cxnSpLocks noChangeShapeType="1"/>
            <a:endCxn id="9" idx="0"/>
          </p:cNvCxnSpPr>
          <p:nvPr/>
        </p:nvCxnSpPr>
        <p:spPr bwMode="auto">
          <a:xfrm rot="16200000" flipH="1">
            <a:off x="6400800" y="4038600"/>
            <a:ext cx="1752600" cy="5334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5" name="Straight Connector 34"/>
          <p:cNvCxnSpPr>
            <a:cxnSpLocks noChangeShapeType="1"/>
          </p:cNvCxnSpPr>
          <p:nvPr/>
        </p:nvCxnSpPr>
        <p:spPr bwMode="auto">
          <a:xfrm rot="10800000" flipV="1">
            <a:off x="1524000" y="3094038"/>
            <a:ext cx="1260475" cy="5635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54296" name="Rectangle 35"/>
          <p:cNvSpPr>
            <a:spLocks noChangeArrowheads="1"/>
          </p:cNvSpPr>
          <p:nvPr/>
        </p:nvSpPr>
        <p:spPr bwMode="auto">
          <a:xfrm>
            <a:off x="228600" y="990600"/>
            <a:ext cx="25146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sz="2000">
                <a:latin typeface="Arial" charset="0"/>
              </a:rPr>
              <a:t>HDF5 groups </a:t>
            </a:r>
            <a:br>
              <a:rPr lang="en-US" altLang="en-US" sz="2000">
                <a:latin typeface="Arial" charset="0"/>
              </a:rPr>
            </a:br>
            <a:r>
              <a:rPr lang="en-US" altLang="en-US" sz="2000">
                <a:latin typeface="Arial" charset="0"/>
              </a:rPr>
              <a:t>and links </a:t>
            </a:r>
            <a:br>
              <a:rPr lang="en-US" altLang="en-US" sz="2000">
                <a:latin typeface="Arial" charset="0"/>
              </a:rPr>
            </a:br>
            <a:r>
              <a:rPr lang="en-US" altLang="en-US" sz="2000" b="1">
                <a:latin typeface="Arial" charset="0"/>
              </a:rPr>
              <a:t>organize </a:t>
            </a:r>
            <a:r>
              <a:rPr lang="en-US" altLang="en-US" sz="2000">
                <a:latin typeface="Arial" charset="0"/>
              </a:rPr>
              <a:t/>
            </a:r>
            <a:br>
              <a:rPr lang="en-US" altLang="en-US" sz="2000">
                <a:latin typeface="Arial" charset="0"/>
              </a:rPr>
            </a:br>
            <a:r>
              <a:rPr lang="en-US" altLang="en-US" sz="2000">
                <a:latin typeface="Arial" charset="0"/>
              </a:rPr>
              <a:t>data objects.</a:t>
            </a:r>
          </a:p>
        </p:txBody>
      </p:sp>
      <p:cxnSp>
        <p:nvCxnSpPr>
          <p:cNvPr id="37" name="Straight Connector 36"/>
          <p:cNvCxnSpPr>
            <a:cxnSpLocks noChangeShapeType="1"/>
          </p:cNvCxnSpPr>
          <p:nvPr/>
        </p:nvCxnSpPr>
        <p:spPr bwMode="auto">
          <a:xfrm rot="10800000" flipV="1">
            <a:off x="5562600" y="3048000"/>
            <a:ext cx="960438" cy="5334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cxnSp>
      <p:pic>
        <p:nvPicPr>
          <p:cNvPr id="38" name="Picture 37" descr="open_box.png"/>
          <p:cNvPicPr>
            <a:picLocks noChangeAspect="1"/>
          </p:cNvPicPr>
          <p:nvPr/>
        </p:nvPicPr>
        <p:blipFill>
          <a:blip r:embed="rId8">
            <a:lum contrast="-68000"/>
            <a:extLst>
              <a:ext uri="{28A0092B-C50C-407E-A947-70E740481C1C}">
                <a14:useLocalDpi xmlns:a14="http://schemas.microsoft.com/office/drawing/2010/main" val="0"/>
              </a:ext>
            </a:extLst>
          </a:blip>
          <a:srcRect r="9373"/>
          <a:stretch>
            <a:fillRect/>
          </a:stretch>
        </p:blipFill>
        <p:spPr bwMode="auto">
          <a:xfrm>
            <a:off x="7794625" y="3733800"/>
            <a:ext cx="1360488"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9" name="Straight Connector 38"/>
          <p:cNvCxnSpPr>
            <a:cxnSpLocks noChangeShapeType="1"/>
          </p:cNvCxnSpPr>
          <p:nvPr/>
        </p:nvCxnSpPr>
        <p:spPr bwMode="auto">
          <a:xfrm>
            <a:off x="7620000" y="3124200"/>
            <a:ext cx="762000" cy="533400"/>
          </a:xfrm>
          <a:prstGeom prst="line">
            <a:avLst/>
          </a:prstGeom>
          <a:noFill/>
          <a:ln w="38100" cap="sq">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40" name="Rectangle 17" descr="Small grid"/>
          <p:cNvSpPr>
            <a:spLocks noChangeArrowheads="1"/>
          </p:cNvSpPr>
          <p:nvPr/>
        </p:nvSpPr>
        <p:spPr bwMode="auto">
          <a:xfrm>
            <a:off x="8382000" y="3657600"/>
            <a:ext cx="533400" cy="381000"/>
          </a:xfrm>
          <a:prstGeom prst="rect">
            <a:avLst/>
          </a:prstGeom>
          <a:pattFill prst="smGrid">
            <a:fgClr>
              <a:srgbClr val="CCCC00"/>
            </a:fgClr>
            <a:bgClr>
              <a:srgbClr val="FFFFFF"/>
            </a:bgClr>
          </a:pattFill>
          <a:ln w="9525">
            <a:solidFill>
              <a:schemeClr val="tx1"/>
            </a:solidFill>
            <a:miter lim="800000"/>
            <a:headEnd/>
            <a:tailEnd/>
          </a:ln>
          <a:effectLst/>
        </p:spPr>
        <p:txBody>
          <a:bodyPr wrap="none" anchor="ctr"/>
          <a:lstStyle/>
          <a:p>
            <a:pPr>
              <a:defRPr/>
            </a:pPr>
            <a:endParaRPr lang="en-US">
              <a:effectLst>
                <a:outerShdw blurRad="38100" dist="38100" dir="2700000" algn="tl">
                  <a:srgbClr val="DDDDDD"/>
                </a:outerShdw>
              </a:effectLst>
              <a:latin typeface="Calibri" charset="0"/>
              <a:ea typeface="ＭＳ Ｐゴシック" charset="0"/>
              <a:cs typeface="Calibri" charset="0"/>
            </a:endParaRPr>
          </a:p>
          <a:p>
            <a:pPr>
              <a:defRPr/>
            </a:pPr>
            <a:endParaRPr lang="en-US">
              <a:effectLst>
                <a:outerShdw blurRad="38100" dist="38100" dir="2700000" algn="tl">
                  <a:srgbClr val="DDDDDD"/>
                </a:outerShdw>
              </a:effectLst>
              <a:latin typeface="Calibri" charset="0"/>
              <a:ea typeface="ＭＳ Ｐゴシック" charset="0"/>
              <a:cs typeface="Calibri" charset="0"/>
            </a:endParaRPr>
          </a:p>
        </p:txBody>
      </p:sp>
      <p:sp>
        <p:nvSpPr>
          <p:cNvPr id="57" name="Oval 56"/>
          <p:cNvSpPr/>
          <p:nvPr/>
        </p:nvSpPr>
        <p:spPr bwMode="auto">
          <a:xfrm>
            <a:off x="4562475" y="990600"/>
            <a:ext cx="1690688" cy="1143000"/>
          </a:xfrm>
          <a:prstGeom prst="ellipse">
            <a:avLst/>
          </a:prstGeom>
          <a:noFill/>
          <a:ln w="31750" cap="flat" cmpd="sng" algn="ctr">
            <a:solidFill>
              <a:srgbClr val="0033CC"/>
            </a:solidFill>
            <a:prstDash val="solid"/>
            <a:round/>
            <a:headEnd type="none" w="med" len="med"/>
            <a:tailEnd type="none" w="med" len="med"/>
          </a:ln>
          <a:effectLst/>
        </p:spPr>
        <p:txBody>
          <a:bodyPr wrap="none" lIns="914400" anchor="ctr"/>
          <a:lstStyle/>
          <a:p>
            <a:pPr>
              <a:defRPr/>
            </a:pPr>
            <a:r>
              <a:rPr lang="en-US" dirty="0">
                <a:latin typeface="Calibri"/>
                <a:ea typeface="Calibri"/>
                <a:cs typeface="Calibri"/>
              </a:rPr>
              <a:t>        </a:t>
            </a:r>
            <a:r>
              <a:rPr lang="en-US" sz="2000" i="1" dirty="0">
                <a:solidFill>
                  <a:schemeClr val="accent1">
                    <a:lumMod val="75000"/>
                  </a:schemeClr>
                </a:solidFill>
                <a:latin typeface="Arial"/>
                <a:ea typeface="Calibri"/>
                <a:cs typeface="Arial"/>
              </a:rPr>
              <a:t>Every HDF5 file </a:t>
            </a:r>
          </a:p>
          <a:p>
            <a:pPr>
              <a:defRPr/>
            </a:pPr>
            <a:r>
              <a:rPr lang="en-US" sz="2000" i="1" dirty="0">
                <a:solidFill>
                  <a:schemeClr val="accent1">
                    <a:lumMod val="75000"/>
                  </a:schemeClr>
                </a:solidFill>
                <a:latin typeface="Arial"/>
                <a:ea typeface="Calibri"/>
                <a:cs typeface="Arial"/>
              </a:rPr>
              <a:t>         has a root gro</a:t>
            </a:r>
            <a:r>
              <a:rPr lang="en-US" sz="2000" i="1" dirty="0">
                <a:solidFill>
                  <a:schemeClr val="accent1">
                    <a:lumMod val="75000"/>
                  </a:schemeClr>
                </a:solidFill>
                <a:latin typeface="Calibri"/>
                <a:ea typeface="Calibri"/>
                <a:cs typeface="Calibri"/>
              </a:rPr>
              <a:t>up</a:t>
            </a:r>
          </a:p>
        </p:txBody>
      </p:sp>
      <p:sp>
        <p:nvSpPr>
          <p:cNvPr id="41" name="Rectangular Callout 40"/>
          <p:cNvSpPr/>
          <p:nvPr/>
        </p:nvSpPr>
        <p:spPr bwMode="auto">
          <a:xfrm>
            <a:off x="7810500" y="2484438"/>
            <a:ext cx="1104900" cy="563562"/>
          </a:xfrm>
          <a:prstGeom prst="wedgeRectCallout">
            <a:avLst>
              <a:gd name="adj1" fmla="val -73609"/>
              <a:gd name="adj2" fmla="val 19782"/>
            </a:avLst>
          </a:prstGeom>
          <a:solidFill>
            <a:schemeClr val="bg2">
              <a:lumMod val="90000"/>
            </a:schemeClr>
          </a:solidFill>
          <a:ln w="12700">
            <a:solidFill>
              <a:schemeClr val="bg2">
                <a:lumMod val="1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wrap="none" lIns="45720" rIns="45720" anchor="ctr"/>
          <a:lstStyle/>
          <a:p>
            <a:pPr>
              <a:defRPr/>
            </a:pPr>
            <a:r>
              <a:rPr lang="en-US" sz="1400" dirty="0">
                <a:solidFill>
                  <a:schemeClr val="tx1"/>
                </a:solidFill>
                <a:latin typeface="Calibri"/>
                <a:cs typeface="Calibri"/>
              </a:rPr>
              <a:t>Parameters</a:t>
            </a:r>
          </a:p>
          <a:p>
            <a:pPr>
              <a:defRPr/>
            </a:pPr>
            <a:r>
              <a:rPr lang="en-US" sz="1400" dirty="0">
                <a:solidFill>
                  <a:schemeClr val="tx1"/>
                </a:solidFill>
                <a:latin typeface="Calibri"/>
                <a:cs typeface="Calibri"/>
              </a:rPr>
              <a:t>10;100;1000</a:t>
            </a:r>
          </a:p>
        </p:txBody>
      </p:sp>
      <p:sp>
        <p:nvSpPr>
          <p:cNvPr id="42" name="Rectangular Callout 41"/>
          <p:cNvSpPr/>
          <p:nvPr/>
        </p:nvSpPr>
        <p:spPr bwMode="auto">
          <a:xfrm>
            <a:off x="419100" y="4648200"/>
            <a:ext cx="952500" cy="446088"/>
          </a:xfrm>
          <a:prstGeom prst="wedgeRectCallout">
            <a:avLst>
              <a:gd name="adj1" fmla="val 64672"/>
              <a:gd name="adj2" fmla="val 73167"/>
            </a:avLst>
          </a:prstGeom>
          <a:solidFill>
            <a:schemeClr val="bg2">
              <a:lumMod val="90000"/>
            </a:schemeClr>
          </a:solidFill>
          <a:ln w="12700">
            <a:solidFill>
              <a:schemeClr val="bg2">
                <a:lumMod val="25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wrap="none" lIns="45720" rIns="45720" anchor="ctr"/>
          <a:lstStyle/>
          <a:p>
            <a:pPr algn="ctr">
              <a:defRPr/>
            </a:pPr>
            <a:r>
              <a:rPr lang="en-US" sz="1400" dirty="0" err="1">
                <a:solidFill>
                  <a:schemeClr val="tx1"/>
                </a:solidFill>
                <a:latin typeface="Calibri"/>
                <a:cs typeface="Calibri"/>
              </a:rPr>
              <a:t>Timestep</a:t>
            </a:r>
            <a:endParaRPr lang="en-US" sz="1400" dirty="0">
              <a:solidFill>
                <a:schemeClr val="tx1"/>
              </a:solidFill>
              <a:latin typeface="Calibri"/>
              <a:cs typeface="Calibri"/>
            </a:endParaRPr>
          </a:p>
          <a:p>
            <a:pPr algn="ctr">
              <a:defRPr/>
            </a:pPr>
            <a:r>
              <a:rPr lang="en-US" sz="1400" dirty="0">
                <a:solidFill>
                  <a:schemeClr val="tx1"/>
                </a:solidFill>
                <a:latin typeface="Calibri"/>
                <a:cs typeface="Calibri"/>
              </a:rPr>
              <a:t>36,000</a:t>
            </a:r>
          </a:p>
        </p:txBody>
      </p:sp>
      <p:sp>
        <p:nvSpPr>
          <p:cNvPr id="11" name="Footer Placeholder 10"/>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2"/>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2000"/>
                                        <p:tgtEl>
                                          <p:spTgt spid="4"/>
                                        </p:tgtEl>
                                      </p:cBhvr>
                                    </p:animEffect>
                                  </p:childTnLst>
                                </p:cTn>
                              </p:par>
                              <p:par>
                                <p:cTn id="30" presetID="10" presetClass="entr" presetSubtype="0" fill="hold" nodeType="withEffect">
                                  <p:stCondLst>
                                    <p:cond delay="50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2000"/>
                                        <p:tgtEl>
                                          <p:spTgt spid="7"/>
                                        </p:tgtEl>
                                      </p:cBhvr>
                                    </p:animEffect>
                                  </p:childTnLst>
                                </p:cTn>
                              </p:par>
                              <p:par>
                                <p:cTn id="33" presetID="10" presetClass="entr" presetSubtype="0" fill="hold" nodeType="withEffect">
                                  <p:stCondLst>
                                    <p:cond delay="50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2000"/>
                                        <p:tgtEl>
                                          <p:spTgt spid="5"/>
                                        </p:tgtEl>
                                      </p:cBhvr>
                                    </p:animEffect>
                                  </p:childTnLst>
                                </p:cTn>
                              </p:par>
                              <p:par>
                                <p:cTn id="36" presetID="10" presetClass="entr" presetSubtype="0" fill="hold" grpId="0" nodeType="withEffect">
                                  <p:stCondLst>
                                    <p:cond delay="500"/>
                                  </p:stCondLst>
                                  <p:childTnLst>
                                    <p:set>
                                      <p:cBhvr>
                                        <p:cTn id="37" dur="1" fill="hold">
                                          <p:stCondLst>
                                            <p:cond delay="0"/>
                                          </p:stCondLst>
                                        </p:cTn>
                                        <p:tgtEl>
                                          <p:spTgt spid="41"/>
                                        </p:tgtEl>
                                        <p:attrNameLst>
                                          <p:attrName>style.visibility</p:attrName>
                                        </p:attrNameLst>
                                      </p:cBhvr>
                                      <p:to>
                                        <p:strVal val="visible"/>
                                      </p:to>
                                    </p:set>
                                    <p:animEffect transition="in" filter="fade">
                                      <p:cBhvr>
                                        <p:cTn id="38" dur="2000"/>
                                        <p:tgtEl>
                                          <p:spTgt spid="41"/>
                                        </p:tgtEl>
                                      </p:cBhvr>
                                    </p:animEffect>
                                  </p:childTnLst>
                                </p:cTn>
                              </p:par>
                            </p:childTnLst>
                          </p:cTn>
                        </p:par>
                        <p:par>
                          <p:cTn id="39" fill="hold" nodeType="afterGroup">
                            <p:stCondLst>
                              <p:cond delay="2500"/>
                            </p:stCondLst>
                            <p:childTnLst>
                              <p:par>
                                <p:cTn id="40" presetID="10" presetClass="entr" presetSubtype="0" fill="hold" nodeType="after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fade">
                                      <p:cBhvr>
                                        <p:cTn id="42" dur="2000"/>
                                        <p:tgtEl>
                                          <p:spTgt spid="27"/>
                                        </p:tgtEl>
                                      </p:cBhvr>
                                    </p:animEffect>
                                  </p:childTnLst>
                                </p:cTn>
                              </p:par>
                              <p:par>
                                <p:cTn id="43" presetID="10" presetClass="entr" presetSubtype="0" fill="hold" nodeType="withEffect">
                                  <p:stCondLst>
                                    <p:cond delay="0"/>
                                  </p:stCondLst>
                                  <p:childTnLst>
                                    <p:set>
                                      <p:cBhvr>
                                        <p:cTn id="44" dur="1" fill="hold">
                                          <p:stCondLst>
                                            <p:cond delay="0"/>
                                          </p:stCondLst>
                                        </p:cTn>
                                        <p:tgtEl>
                                          <p:spTgt spid="28"/>
                                        </p:tgtEl>
                                        <p:attrNameLst>
                                          <p:attrName>style.visibility</p:attrName>
                                        </p:attrNameLst>
                                      </p:cBhvr>
                                      <p:to>
                                        <p:strVal val="visible"/>
                                      </p:to>
                                    </p:set>
                                    <p:animEffect transition="in" filter="fade">
                                      <p:cBhvr>
                                        <p:cTn id="45" dur="2000"/>
                                        <p:tgtEl>
                                          <p:spTgt spid="28"/>
                                        </p:tgtEl>
                                      </p:cBhvr>
                                    </p:animEffect>
                                  </p:childTnLst>
                                </p:cTn>
                              </p:par>
                              <p:par>
                                <p:cTn id="46" presetID="10" presetClass="entr" presetSubtype="0" fill="hold" nodeType="withEffect">
                                  <p:stCondLst>
                                    <p:cond delay="0"/>
                                  </p:stCondLst>
                                  <p:childTnLst>
                                    <p:set>
                                      <p:cBhvr>
                                        <p:cTn id="47" dur="1" fill="hold">
                                          <p:stCondLst>
                                            <p:cond delay="0"/>
                                          </p:stCondLst>
                                        </p:cTn>
                                        <p:tgtEl>
                                          <p:spTgt spid="29"/>
                                        </p:tgtEl>
                                        <p:attrNameLst>
                                          <p:attrName>style.visibility</p:attrName>
                                        </p:attrNameLst>
                                      </p:cBhvr>
                                      <p:to>
                                        <p:strVal val="visible"/>
                                      </p:to>
                                    </p:set>
                                    <p:animEffect transition="in" filter="fade">
                                      <p:cBhvr>
                                        <p:cTn id="48" dur="2000"/>
                                        <p:tgtEl>
                                          <p:spTgt spid="29"/>
                                        </p:tgtEl>
                                      </p:cBhvr>
                                    </p:animEffect>
                                  </p:childTnLst>
                                </p:cTn>
                              </p:par>
                              <p:par>
                                <p:cTn id="49" presetID="10" presetClass="entr" presetSubtype="0" fill="hold" nodeType="withEffect">
                                  <p:stCondLst>
                                    <p:cond delay="0"/>
                                  </p:stCondLst>
                                  <p:childTnLst>
                                    <p:set>
                                      <p:cBhvr>
                                        <p:cTn id="50" dur="1" fill="hold">
                                          <p:stCondLst>
                                            <p:cond delay="0"/>
                                          </p:stCondLst>
                                        </p:cTn>
                                        <p:tgtEl>
                                          <p:spTgt spid="35"/>
                                        </p:tgtEl>
                                        <p:attrNameLst>
                                          <p:attrName>style.visibility</p:attrName>
                                        </p:attrNameLst>
                                      </p:cBhvr>
                                      <p:to>
                                        <p:strVal val="visible"/>
                                      </p:to>
                                    </p:set>
                                    <p:animEffect transition="in" filter="fade">
                                      <p:cBhvr>
                                        <p:cTn id="51" dur="2000"/>
                                        <p:tgtEl>
                                          <p:spTgt spid="35"/>
                                        </p:tgtEl>
                                      </p:cBhvr>
                                    </p:animEffect>
                                  </p:childTnLst>
                                </p:cTn>
                              </p:par>
                              <p:par>
                                <p:cTn id="52" presetID="10" presetClass="entr" presetSubtype="0" fill="hold" nodeType="withEffect">
                                  <p:stCondLst>
                                    <p:cond delay="0"/>
                                  </p:stCondLst>
                                  <p:childTnLst>
                                    <p:set>
                                      <p:cBhvr>
                                        <p:cTn id="53" dur="1" fill="hold">
                                          <p:stCondLst>
                                            <p:cond delay="0"/>
                                          </p:stCondLst>
                                        </p:cTn>
                                        <p:tgtEl>
                                          <p:spTgt spid="30"/>
                                        </p:tgtEl>
                                        <p:attrNameLst>
                                          <p:attrName>style.visibility</p:attrName>
                                        </p:attrNameLst>
                                      </p:cBhvr>
                                      <p:to>
                                        <p:strVal val="visible"/>
                                      </p:to>
                                    </p:set>
                                    <p:animEffect transition="in" filter="fade">
                                      <p:cBhvr>
                                        <p:cTn id="54" dur="2000"/>
                                        <p:tgtEl>
                                          <p:spTgt spid="30"/>
                                        </p:tgtEl>
                                      </p:cBhvr>
                                    </p:animEffect>
                                  </p:childTnLst>
                                </p:cTn>
                              </p:par>
                              <p:par>
                                <p:cTn id="55" presetID="10" presetClass="entr" presetSubtype="0" fill="hold" nodeType="withEffect">
                                  <p:stCondLst>
                                    <p:cond delay="0"/>
                                  </p:stCondLst>
                                  <p:childTnLst>
                                    <p:set>
                                      <p:cBhvr>
                                        <p:cTn id="56" dur="1" fill="hold">
                                          <p:stCondLst>
                                            <p:cond delay="0"/>
                                          </p:stCondLst>
                                        </p:cTn>
                                        <p:tgtEl>
                                          <p:spTgt spid="31"/>
                                        </p:tgtEl>
                                        <p:attrNameLst>
                                          <p:attrName>style.visibility</p:attrName>
                                        </p:attrNameLst>
                                      </p:cBhvr>
                                      <p:to>
                                        <p:strVal val="visible"/>
                                      </p:to>
                                    </p:set>
                                    <p:animEffect transition="in" filter="fade">
                                      <p:cBhvr>
                                        <p:cTn id="57" dur="2000"/>
                                        <p:tgtEl>
                                          <p:spTgt spid="31"/>
                                        </p:tgtEl>
                                      </p:cBhvr>
                                    </p:animEffect>
                                  </p:childTnLst>
                                </p:cTn>
                              </p:par>
                              <p:par>
                                <p:cTn id="58" presetID="10" presetClass="entr" presetSubtype="0" fill="hold" nodeType="withEffect">
                                  <p:stCondLst>
                                    <p:cond delay="0"/>
                                  </p:stCondLst>
                                  <p:childTnLst>
                                    <p:set>
                                      <p:cBhvr>
                                        <p:cTn id="59" dur="1" fill="hold">
                                          <p:stCondLst>
                                            <p:cond delay="0"/>
                                          </p:stCondLst>
                                        </p:cTn>
                                        <p:tgtEl>
                                          <p:spTgt spid="32"/>
                                        </p:tgtEl>
                                        <p:attrNameLst>
                                          <p:attrName>style.visibility</p:attrName>
                                        </p:attrNameLst>
                                      </p:cBhvr>
                                      <p:to>
                                        <p:strVal val="visible"/>
                                      </p:to>
                                    </p:set>
                                    <p:animEffect transition="in" filter="fade">
                                      <p:cBhvr>
                                        <p:cTn id="60" dur="2000"/>
                                        <p:tgtEl>
                                          <p:spTgt spid="32"/>
                                        </p:tgtEl>
                                      </p:cBhvr>
                                    </p:animEffect>
                                  </p:childTnLst>
                                </p:cTn>
                              </p:par>
                              <p:par>
                                <p:cTn id="61" presetID="10" presetClass="entr" presetSubtype="0" fill="hold" nodeType="withEffect">
                                  <p:stCondLst>
                                    <p:cond delay="0"/>
                                  </p:stCondLst>
                                  <p:childTnLst>
                                    <p:set>
                                      <p:cBhvr>
                                        <p:cTn id="62" dur="1" fill="hold">
                                          <p:stCondLst>
                                            <p:cond delay="0"/>
                                          </p:stCondLst>
                                        </p:cTn>
                                        <p:tgtEl>
                                          <p:spTgt spid="33"/>
                                        </p:tgtEl>
                                        <p:attrNameLst>
                                          <p:attrName>style.visibility</p:attrName>
                                        </p:attrNameLst>
                                      </p:cBhvr>
                                      <p:to>
                                        <p:strVal val="visible"/>
                                      </p:to>
                                    </p:set>
                                    <p:animEffect transition="in" filter="fade">
                                      <p:cBhvr>
                                        <p:cTn id="63" dur="2000"/>
                                        <p:tgtEl>
                                          <p:spTgt spid="33"/>
                                        </p:tgtEl>
                                      </p:cBhvr>
                                    </p:animEffect>
                                  </p:childTnLst>
                                </p:cTn>
                              </p:par>
                              <p:par>
                                <p:cTn id="64" presetID="10" presetClass="entr" presetSubtype="0" fill="hold" nodeType="withEffect">
                                  <p:stCondLst>
                                    <p:cond delay="0"/>
                                  </p:stCondLst>
                                  <p:childTnLst>
                                    <p:set>
                                      <p:cBhvr>
                                        <p:cTn id="65" dur="1" fill="hold">
                                          <p:stCondLst>
                                            <p:cond delay="0"/>
                                          </p:stCondLst>
                                        </p:cTn>
                                        <p:tgtEl>
                                          <p:spTgt spid="34"/>
                                        </p:tgtEl>
                                        <p:attrNameLst>
                                          <p:attrName>style.visibility</p:attrName>
                                        </p:attrNameLst>
                                      </p:cBhvr>
                                      <p:to>
                                        <p:strVal val="visible"/>
                                      </p:to>
                                    </p:set>
                                    <p:animEffect transition="in" filter="fade">
                                      <p:cBhvr>
                                        <p:cTn id="66" dur="2000"/>
                                        <p:tgtEl>
                                          <p:spTgt spid="34"/>
                                        </p:tgtEl>
                                      </p:cBhvr>
                                    </p:animEffect>
                                  </p:childTnLst>
                                </p:cTn>
                              </p:par>
                              <p:par>
                                <p:cTn id="67" presetID="10" presetClass="entr" presetSubtype="0" fill="hold" nodeType="withEffect">
                                  <p:stCondLst>
                                    <p:cond delay="0"/>
                                  </p:stCondLst>
                                  <p:childTnLst>
                                    <p:set>
                                      <p:cBhvr>
                                        <p:cTn id="68" dur="1" fill="hold">
                                          <p:stCondLst>
                                            <p:cond delay="0"/>
                                          </p:stCondLst>
                                        </p:cTn>
                                        <p:tgtEl>
                                          <p:spTgt spid="37"/>
                                        </p:tgtEl>
                                        <p:attrNameLst>
                                          <p:attrName>style.visibility</p:attrName>
                                        </p:attrNameLst>
                                      </p:cBhvr>
                                      <p:to>
                                        <p:strVal val="visible"/>
                                      </p:to>
                                    </p:set>
                                    <p:animEffect transition="in" filter="fade">
                                      <p:cBhvr>
                                        <p:cTn id="69" dur="2000"/>
                                        <p:tgtEl>
                                          <p:spTgt spid="37"/>
                                        </p:tgtEl>
                                      </p:cBhvr>
                                    </p:animEffect>
                                  </p:childTnLst>
                                </p:cTn>
                              </p:par>
                              <p:par>
                                <p:cTn id="70" presetID="10" presetClass="entr" presetSubtype="0" fill="hold" nodeType="withEffect">
                                  <p:stCondLst>
                                    <p:cond delay="0"/>
                                  </p:stCondLst>
                                  <p:childTnLst>
                                    <p:set>
                                      <p:cBhvr>
                                        <p:cTn id="71" dur="1" fill="hold">
                                          <p:stCondLst>
                                            <p:cond delay="0"/>
                                          </p:stCondLst>
                                        </p:cTn>
                                        <p:tgtEl>
                                          <p:spTgt spid="39"/>
                                        </p:tgtEl>
                                        <p:attrNameLst>
                                          <p:attrName>style.visibility</p:attrName>
                                        </p:attrNameLst>
                                      </p:cBhvr>
                                      <p:to>
                                        <p:strVal val="visible"/>
                                      </p:to>
                                    </p:set>
                                    <p:animEffect transition="in" filter="fade">
                                      <p:cBhvr>
                                        <p:cTn id="72" dur="2000"/>
                                        <p:tgtEl>
                                          <p:spTgt spid="39"/>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40" grpId="0" animBg="1"/>
      <p:bldP spid="57" grpId="0" animBg="1"/>
      <p:bldP spid="41" grpId="0" animBg="1"/>
      <p:bldP spid="4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defRPr/>
            </a:pPr>
            <a:r>
              <a:rPr lang="en-US" dirty="0" smtClean="0"/>
              <a:t>HDF5 software</a:t>
            </a:r>
            <a:endParaRPr lang="en-US" dirty="0"/>
          </a:p>
        </p:txBody>
      </p:sp>
      <p:sp>
        <p:nvSpPr>
          <p:cNvPr id="56322" name="Text Placeholder 9"/>
          <p:cNvSpPr>
            <a:spLocks noGrp="1"/>
          </p:cNvSpPr>
          <p:nvPr>
            <p:ph type="body" idx="1"/>
          </p:nvPr>
        </p:nvSpPr>
        <p:spPr/>
        <p:txBody>
          <a:bodyPr/>
          <a:lstStyle/>
          <a:p>
            <a:endParaRPr lang="en-US" altLang="en-US">
              <a:latin typeface="Arial" charset="0"/>
              <a:ea typeface="ＭＳ Ｐゴシック" charset="-128"/>
            </a:endParaRPr>
          </a:p>
        </p:txBody>
      </p:sp>
      <p:sp>
        <p:nvSpPr>
          <p:cNvPr id="56324"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373AC26F-4D9F-484F-A938-C1D718CD5D2F}" type="slidenum">
              <a:rPr lang="en-US" altLang="en-US" sz="1200">
                <a:solidFill>
                  <a:schemeClr val="bg1"/>
                </a:solidFill>
                <a:latin typeface="Arial" charset="0"/>
              </a:rPr>
              <a:pPr eaLnBrk="1" hangingPunct="1"/>
              <a:t>21</a:t>
            </a:fld>
            <a:endParaRPr lang="en-US" altLang="en-US" sz="1200">
              <a:solidFill>
                <a:schemeClr val="bg1"/>
              </a:solidFill>
              <a:latin typeface="Arial" charset="0"/>
            </a:endParaRPr>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title"/>
          </p:nvPr>
        </p:nvSpPr>
        <p:spPr>
          <a:xfrm>
            <a:off x="1371600" y="152400"/>
            <a:ext cx="7543800" cy="609600"/>
          </a:xfrm>
        </p:spPr>
        <p:txBody>
          <a:bodyPr/>
          <a:lstStyle/>
          <a:p>
            <a:r>
              <a:rPr lang="en-US" altLang="en-US">
                <a:latin typeface="Arial" charset="0"/>
                <a:ea typeface="ＭＳ Ｐゴシック" charset="-128"/>
              </a:rPr>
              <a:t>HDF5 Home Page</a:t>
            </a:r>
          </a:p>
        </p:txBody>
      </p:sp>
      <p:sp>
        <p:nvSpPr>
          <p:cNvPr id="6" name="Content Placeholder 5"/>
          <p:cNvSpPr>
            <a:spLocks noGrp="1"/>
          </p:cNvSpPr>
          <p:nvPr>
            <p:ph idx="1"/>
          </p:nvPr>
        </p:nvSpPr>
        <p:spPr>
          <a:xfrm>
            <a:off x="304800" y="914400"/>
            <a:ext cx="8686800" cy="5257800"/>
          </a:xfrm>
        </p:spPr>
        <p:txBody>
          <a:bodyPr/>
          <a:lstStyle/>
          <a:p>
            <a:pPr>
              <a:buFontTx/>
              <a:buNone/>
              <a:defRPr/>
            </a:pPr>
            <a:r>
              <a:rPr lang="en-US" dirty="0" smtClean="0">
                <a:ea typeface="Calibri"/>
              </a:rPr>
              <a:t>HDF5 home page:  </a:t>
            </a:r>
            <a:r>
              <a:rPr lang="en-US" dirty="0" smtClean="0">
                <a:ea typeface="Calibri"/>
                <a:hlinkClick r:id="rId3"/>
              </a:rPr>
              <a:t>http://hdfgroup.org/HDF5/</a:t>
            </a:r>
            <a:endParaRPr lang="en-US" dirty="0" smtClean="0">
              <a:ea typeface="Calibri"/>
            </a:endParaRPr>
          </a:p>
          <a:p>
            <a:pPr lvl="1">
              <a:defRPr/>
            </a:pPr>
            <a:r>
              <a:rPr lang="en-US" sz="2000" dirty="0" smtClean="0"/>
              <a:t> </a:t>
            </a:r>
            <a:r>
              <a:rPr lang="en-US" sz="2400" dirty="0" smtClean="0"/>
              <a:t>Latest release: HDF5 </a:t>
            </a:r>
            <a:r>
              <a:rPr lang="en-US" sz="2400" dirty="0" smtClean="0"/>
              <a:t>1.10.0 </a:t>
            </a:r>
            <a:r>
              <a:rPr lang="en-US" sz="2400" dirty="0" smtClean="0"/>
              <a:t>(</a:t>
            </a:r>
            <a:r>
              <a:rPr lang="en-US" sz="2400" dirty="0" smtClean="0"/>
              <a:t>1.10.1 </a:t>
            </a:r>
            <a:r>
              <a:rPr lang="en-US" sz="2400" dirty="0" smtClean="0"/>
              <a:t>coming </a:t>
            </a:r>
            <a:r>
              <a:rPr lang="en-US" sz="2400" dirty="0" smtClean="0"/>
              <a:t>May 2017)</a:t>
            </a:r>
            <a:endParaRPr lang="en-US" dirty="0" smtClean="0"/>
          </a:p>
          <a:p>
            <a:pPr>
              <a:buFontTx/>
              <a:buNone/>
              <a:defRPr/>
            </a:pPr>
            <a:r>
              <a:rPr lang="en-US" dirty="0" smtClean="0">
                <a:ea typeface="Calibri"/>
              </a:rPr>
              <a:t>HDF5 source code:</a:t>
            </a:r>
          </a:p>
          <a:p>
            <a:pPr marL="914400" lvl="1" indent="-514350">
              <a:defRPr/>
            </a:pPr>
            <a:r>
              <a:rPr lang="en-US" sz="2400" dirty="0" smtClean="0"/>
              <a:t>Written in C, and includes optional C++, Fortran APIs, and High Level APIs</a:t>
            </a:r>
          </a:p>
          <a:p>
            <a:pPr marL="914400" lvl="1" indent="-514350">
              <a:defRPr/>
            </a:pPr>
            <a:r>
              <a:rPr lang="en-US" sz="2400" dirty="0" smtClean="0"/>
              <a:t>Contains command-line utilities (h5dump, h5repack, h5diff, ..) and compile scripts</a:t>
            </a:r>
            <a:endParaRPr lang="en-US" dirty="0" smtClean="0"/>
          </a:p>
          <a:p>
            <a:pPr>
              <a:buFontTx/>
              <a:buNone/>
              <a:defRPr/>
            </a:pPr>
            <a:r>
              <a:rPr lang="en-US" dirty="0" smtClean="0">
                <a:ea typeface="Calibri"/>
              </a:rPr>
              <a:t>HDF5 pre-built binaries:</a:t>
            </a:r>
          </a:p>
          <a:p>
            <a:pPr lvl="1">
              <a:defRPr/>
            </a:pPr>
            <a:r>
              <a:rPr lang="en-US" sz="2400" dirty="0" smtClean="0"/>
              <a:t>When possible, include C, C++, Fortran, and High Level libraries.  Check ./lib/libhdf5.settings file.</a:t>
            </a:r>
          </a:p>
          <a:p>
            <a:pPr lvl="1">
              <a:defRPr/>
            </a:pPr>
            <a:r>
              <a:rPr lang="en-US" sz="2400" dirty="0" smtClean="0"/>
              <a:t>Built with and require the SZIP and ZLIB external libraries	</a:t>
            </a:r>
          </a:p>
          <a:p>
            <a:pPr lvl="1">
              <a:buFontTx/>
              <a:buNone/>
              <a:defRPr/>
            </a:pPr>
            <a:endParaRPr lang="en-US" dirty="0" smtClean="0"/>
          </a:p>
          <a:p>
            <a:pPr>
              <a:buFontTx/>
              <a:buNone/>
              <a:defRPr/>
            </a:pPr>
            <a:r>
              <a:rPr lang="en-US" dirty="0" smtClean="0">
                <a:ea typeface="Calibri"/>
              </a:rPr>
              <a:t>	</a:t>
            </a:r>
            <a:endParaRPr lang="en-US" sz="1800" dirty="0" smtClean="0">
              <a:ea typeface="Calibri"/>
            </a:endParaRPr>
          </a:p>
          <a:p>
            <a:pPr>
              <a:buFontTx/>
              <a:buNone/>
              <a:defRPr/>
            </a:pPr>
            <a:r>
              <a:rPr lang="en-US" dirty="0" smtClean="0">
                <a:ea typeface="Calibri"/>
              </a:rPr>
              <a:t> </a:t>
            </a:r>
          </a:p>
        </p:txBody>
      </p:sp>
      <p:sp>
        <p:nvSpPr>
          <p:cNvPr id="57347" name="Date Placeholder 3"/>
          <p:cNvSpPr>
            <a:spLocks noGrp="1"/>
          </p:cNvSpPr>
          <p:nvPr>
            <p:ph type="dt" sz="quarter" idx="4294967295"/>
          </p:nvPr>
        </p:nvSpPr>
        <p:spPr bwMode="auto">
          <a:xfrm>
            <a:off x="304800" y="6629400"/>
            <a:ext cx="1905000" cy="228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z="1200" smtClean="0">
                <a:solidFill>
                  <a:schemeClr val="bg1"/>
                </a:solidFill>
                <a:latin typeface="Arial" charset="0"/>
              </a:rPr>
              <a:t>April 26, 2017</a:t>
            </a:r>
            <a:endParaRPr lang="en-US" altLang="en-US" sz="1200">
              <a:solidFill>
                <a:schemeClr val="bg1"/>
              </a:solidFill>
              <a:latin typeface="Arial" charset="0"/>
            </a:endParaRPr>
          </a:p>
        </p:txBody>
      </p:sp>
      <p:sp>
        <p:nvSpPr>
          <p:cNvPr id="57349" name="Slide Number Placeholder 7"/>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1F10CE20-A94B-264A-B81F-4F4F12C1E785}" type="slidenum">
              <a:rPr lang="en-US" altLang="en-US" sz="1200">
                <a:solidFill>
                  <a:schemeClr val="bg1"/>
                </a:solidFill>
                <a:latin typeface="Arial" charset="0"/>
              </a:rPr>
              <a:pPr eaLnBrk="1" hangingPunct="1"/>
              <a:t>22</a:t>
            </a:fld>
            <a:endParaRPr lang="en-US" altLang="en-US" sz="1200">
              <a:solidFill>
                <a:schemeClr val="bg1"/>
              </a:solidFill>
              <a:latin typeface="Arial" charset="0"/>
            </a:endParaRPr>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5"/>
          <p:cNvSpPr>
            <a:spLocks noGrp="1" noChangeArrowheads="1"/>
          </p:cNvSpPr>
          <p:nvPr>
            <p:ph type="title"/>
          </p:nvPr>
        </p:nvSpPr>
        <p:spPr/>
        <p:txBody>
          <a:bodyPr/>
          <a:lstStyle/>
          <a:p>
            <a:r>
              <a:rPr lang="en-US" altLang="en-US">
                <a:latin typeface="Arial" charset="0"/>
                <a:ea typeface="ＭＳ Ｐゴシック" charset="-128"/>
              </a:rPr>
              <a:t>Useful Tools For New Users</a:t>
            </a:r>
          </a:p>
        </p:txBody>
      </p:sp>
      <p:sp>
        <p:nvSpPr>
          <p:cNvPr id="59394" name="Date Placeholder 3"/>
          <p:cNvSpPr>
            <a:spLocks noGrp="1"/>
          </p:cNvSpPr>
          <p:nvPr>
            <p:ph type="dt" sz="quarter" idx="4294967295"/>
          </p:nvPr>
        </p:nvSpPr>
        <p:spPr bwMode="auto">
          <a:xfrm>
            <a:off x="304800" y="6629400"/>
            <a:ext cx="1905000" cy="228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z="1200" smtClean="0">
                <a:solidFill>
                  <a:schemeClr val="bg1"/>
                </a:solidFill>
                <a:latin typeface="Arial" charset="0"/>
              </a:rPr>
              <a:t>April 26, 2017</a:t>
            </a:r>
            <a:endParaRPr lang="en-US" altLang="en-US" sz="1200">
              <a:solidFill>
                <a:schemeClr val="bg1"/>
              </a:solidFill>
              <a:latin typeface="Arial" charset="0"/>
            </a:endParaRPr>
          </a:p>
        </p:txBody>
      </p:sp>
      <p:sp>
        <p:nvSpPr>
          <p:cNvPr id="59396" name="Slide Number Placeholder 7"/>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834ECB71-64FF-0F4B-8531-DF59E67AA136}" type="slidenum">
              <a:rPr lang="en-US" altLang="en-US" sz="1200">
                <a:solidFill>
                  <a:schemeClr val="bg1"/>
                </a:solidFill>
                <a:latin typeface="Arial" charset="0"/>
              </a:rPr>
              <a:pPr eaLnBrk="1" hangingPunct="1"/>
              <a:t>23</a:t>
            </a:fld>
            <a:endParaRPr lang="en-US" altLang="en-US" sz="1200">
              <a:solidFill>
                <a:schemeClr val="bg1"/>
              </a:solidFill>
              <a:latin typeface="Arial" charset="0"/>
            </a:endParaRPr>
          </a:p>
        </p:txBody>
      </p:sp>
      <p:sp>
        <p:nvSpPr>
          <p:cNvPr id="279559" name="Text Box 7"/>
          <p:cNvSpPr txBox="1">
            <a:spLocks noChangeArrowheads="1"/>
          </p:cNvSpPr>
          <p:nvPr/>
        </p:nvSpPr>
        <p:spPr bwMode="auto">
          <a:xfrm>
            <a:off x="152400" y="838200"/>
            <a:ext cx="8867775" cy="7416800"/>
          </a:xfrm>
          <a:prstGeom prst="rect">
            <a:avLst/>
          </a:prstGeom>
          <a:noFill/>
          <a:ln>
            <a:noFill/>
          </a:ln>
          <a:effectLst>
            <a:prstShdw prst="shdw17" dist="17961" dir="2700000">
              <a:srgbClr val="7A5C00"/>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z="2800" b="1" dirty="0">
                <a:latin typeface="Courier New" charset="0"/>
              </a:rPr>
              <a:t>h5dump</a:t>
            </a:r>
            <a:r>
              <a:rPr lang="en-US" altLang="en-US" sz="2800" dirty="0">
                <a:latin typeface="Arial" charset="0"/>
              </a:rPr>
              <a:t>:	</a:t>
            </a:r>
          </a:p>
          <a:p>
            <a:pPr eaLnBrk="1" hangingPunct="1"/>
            <a:r>
              <a:rPr lang="en-US" altLang="en-US" sz="2800" dirty="0">
                <a:latin typeface="Arial" charset="0"/>
              </a:rPr>
              <a:t>	Tool to </a:t>
            </a:r>
            <a:r>
              <a:rPr lang="ja-JP" altLang="en-US" sz="2800" dirty="0">
                <a:latin typeface="Arial" charset="0"/>
              </a:rPr>
              <a:t>“</a:t>
            </a:r>
            <a:r>
              <a:rPr lang="en-US" altLang="ja-JP" sz="2800" dirty="0">
                <a:latin typeface="Arial" charset="0"/>
              </a:rPr>
              <a:t>dump</a:t>
            </a:r>
            <a:r>
              <a:rPr lang="ja-JP" altLang="en-US" sz="2800" dirty="0">
                <a:latin typeface="Arial" charset="0"/>
              </a:rPr>
              <a:t>”</a:t>
            </a:r>
            <a:r>
              <a:rPr lang="en-US" altLang="ja-JP" sz="2800" dirty="0">
                <a:latin typeface="Arial" charset="0"/>
              </a:rPr>
              <a:t> or display contents of HDF5 files</a:t>
            </a:r>
          </a:p>
          <a:p>
            <a:pPr eaLnBrk="1" hangingPunct="1"/>
            <a:endParaRPr lang="en-US" altLang="en-US" sz="2800" dirty="0">
              <a:latin typeface="Arial" charset="0"/>
            </a:endParaRPr>
          </a:p>
          <a:p>
            <a:pPr eaLnBrk="1" hangingPunct="1"/>
            <a:r>
              <a:rPr lang="en-US" altLang="en-US" sz="2800" b="1" dirty="0">
                <a:latin typeface="Courier New" charset="0"/>
              </a:rPr>
              <a:t>h5cc, h5c++, h5fc</a:t>
            </a:r>
            <a:r>
              <a:rPr lang="en-US" altLang="en-US" sz="2800" dirty="0">
                <a:latin typeface="Arial" charset="0"/>
              </a:rPr>
              <a:t>:</a:t>
            </a:r>
          </a:p>
          <a:p>
            <a:pPr eaLnBrk="1" hangingPunct="1"/>
            <a:r>
              <a:rPr lang="en-US" altLang="en-US" sz="2800" dirty="0">
                <a:latin typeface="Arial" charset="0"/>
              </a:rPr>
              <a:t>	Scripts to compile applications</a:t>
            </a:r>
          </a:p>
          <a:p>
            <a:pPr eaLnBrk="1" hangingPunct="1"/>
            <a:endParaRPr lang="en-US" altLang="en-US" sz="2800" dirty="0">
              <a:latin typeface="Arial" charset="0"/>
            </a:endParaRPr>
          </a:p>
          <a:p>
            <a:pPr eaLnBrk="1" hangingPunct="1"/>
            <a:r>
              <a:rPr lang="en-US" altLang="en-US" sz="2800" dirty="0" err="1">
                <a:latin typeface="Arial" charset="0"/>
                <a:ea typeface="Arial" charset="0"/>
                <a:cs typeface="Arial" charset="0"/>
              </a:rPr>
              <a:t>HDFView</a:t>
            </a:r>
            <a:r>
              <a:rPr lang="en-US" altLang="en-US" sz="2800" dirty="0">
                <a:latin typeface="Arial" charset="0"/>
                <a:ea typeface="Arial" charset="0"/>
                <a:cs typeface="Arial" charset="0"/>
              </a:rPr>
              <a:t>:</a:t>
            </a:r>
          </a:p>
          <a:p>
            <a:pPr eaLnBrk="1" hangingPunct="1"/>
            <a:r>
              <a:rPr lang="en-US" altLang="en-US" sz="2800" dirty="0">
                <a:latin typeface="Arial" charset="0"/>
              </a:rPr>
              <a:t> 	Java browser to view HDF5 files</a:t>
            </a:r>
          </a:p>
          <a:p>
            <a:pPr eaLnBrk="1" hangingPunct="1"/>
            <a:r>
              <a:rPr lang="en-US" altLang="en-US" sz="2800" dirty="0">
                <a:latin typeface="Arial" charset="0"/>
              </a:rPr>
              <a:t>  	 </a:t>
            </a:r>
            <a:r>
              <a:rPr lang="en-US" altLang="en-US" sz="2800" dirty="0">
                <a:latin typeface="Arial" charset="0"/>
                <a:hlinkClick r:id="rId3"/>
              </a:rPr>
              <a:t>http://www.hdfgroup.org/hdf-java-html/hdfview/</a:t>
            </a:r>
            <a:endParaRPr lang="en-US" altLang="en-US" sz="2800" dirty="0">
              <a:latin typeface="Arial" charset="0"/>
            </a:endParaRPr>
          </a:p>
          <a:p>
            <a:pPr eaLnBrk="1" hangingPunct="1"/>
            <a:endParaRPr lang="en-US" altLang="en-US" sz="2800" dirty="0">
              <a:latin typeface="Arial" charset="0"/>
            </a:endParaRPr>
          </a:p>
          <a:p>
            <a:pPr eaLnBrk="1" hangingPunct="1"/>
            <a:r>
              <a:rPr lang="en-US" altLang="en-US" sz="2800" dirty="0">
                <a:latin typeface="Arial" charset="0"/>
              </a:rPr>
              <a:t>HDF5 Examples (C, Fortran, Java, Python, </a:t>
            </a:r>
            <a:r>
              <a:rPr lang="en-US" altLang="en-US" sz="2800" dirty="0" err="1" smtClean="0">
                <a:latin typeface="Arial" charset="0"/>
              </a:rPr>
              <a:t>Matlab</a:t>
            </a:r>
            <a:r>
              <a:rPr lang="en-US" altLang="en-US" sz="2800" dirty="0" smtClean="0">
                <a:latin typeface="Arial" charset="0"/>
              </a:rPr>
              <a:t>, </a:t>
            </a:r>
            <a:r>
              <a:rPr lang="mr-IN" altLang="en-US" sz="2800" dirty="0" smtClean="0">
                <a:latin typeface="Arial" charset="0"/>
              </a:rPr>
              <a:t>…</a:t>
            </a:r>
            <a:r>
              <a:rPr lang="en-US" altLang="en-US" sz="2800" dirty="0" smtClean="0">
                <a:latin typeface="Arial" charset="0"/>
              </a:rPr>
              <a:t>)</a:t>
            </a:r>
            <a:endParaRPr lang="en-US" altLang="en-US" sz="2800" dirty="0">
              <a:latin typeface="Arial" charset="0"/>
            </a:endParaRPr>
          </a:p>
          <a:p>
            <a:pPr eaLnBrk="1" hangingPunct="1"/>
            <a:r>
              <a:rPr lang="en-US" altLang="en-US" sz="2800" dirty="0">
                <a:latin typeface="Arial" charset="0"/>
              </a:rPr>
              <a:t>	</a:t>
            </a:r>
            <a:r>
              <a:rPr lang="en-US" altLang="en-US" sz="2800" dirty="0">
                <a:latin typeface="Arial" charset="0"/>
              </a:rPr>
              <a:t> </a:t>
            </a:r>
            <a:r>
              <a:rPr lang="en-US" altLang="en-US" sz="2800" dirty="0">
                <a:latin typeface="Arial" charset="0"/>
                <a:hlinkClick r:id="rId4"/>
              </a:rPr>
              <a:t>https</a:t>
            </a:r>
            <a:r>
              <a:rPr lang="en-US" altLang="en-US" sz="2800" dirty="0" smtClean="0">
                <a:latin typeface="Arial" charset="0"/>
                <a:hlinkClick r:id="rId4"/>
              </a:rPr>
              <a:t>://www.hdfgroup.org/HDF5/examples/</a:t>
            </a:r>
            <a:r>
              <a:rPr lang="en-US" altLang="en-US" sz="2800" dirty="0" smtClean="0">
                <a:latin typeface="Arial" charset="0"/>
              </a:rPr>
              <a:t>  </a:t>
            </a:r>
            <a:endParaRPr lang="en-US" altLang="en-US" sz="2800" dirty="0">
              <a:latin typeface="Arial" charset="0"/>
            </a:endParaRPr>
          </a:p>
          <a:p>
            <a:pPr eaLnBrk="1" hangingPunct="1"/>
            <a:r>
              <a:rPr lang="en-US" altLang="en-US" sz="2800" dirty="0">
                <a:latin typeface="Arial" charset="0"/>
              </a:rPr>
              <a:t>	</a:t>
            </a:r>
          </a:p>
          <a:p>
            <a:pPr eaLnBrk="1" hangingPunct="1"/>
            <a:endParaRPr lang="en-US" altLang="en-US" sz="2800" dirty="0">
              <a:latin typeface="Calibri" charset="0"/>
            </a:endParaRPr>
          </a:p>
          <a:p>
            <a:pPr eaLnBrk="1" hangingPunct="1"/>
            <a:endParaRPr lang="en-US" altLang="en-US" sz="2800" dirty="0">
              <a:latin typeface="Calibri" charset="0"/>
            </a:endParaRPr>
          </a:p>
          <a:p>
            <a:pPr eaLnBrk="1" hangingPunct="1"/>
            <a:endParaRPr lang="en-US" altLang="en-US" sz="3200" dirty="0">
              <a:latin typeface="Calibri" charset="0"/>
            </a:endParaRPr>
          </a:p>
          <a:p>
            <a:pPr eaLnBrk="1" hangingPunct="1"/>
            <a:endParaRPr lang="en-US" altLang="en-US" dirty="0">
              <a:latin typeface="Calibri" charset="0"/>
            </a:endParaRPr>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defRPr/>
            </a:pPr>
            <a:r>
              <a:rPr lang="en-US" dirty="0" smtClean="0"/>
              <a:t>HDF5 Programming model and </a:t>
            </a:r>
            <a:r>
              <a:rPr lang="en-US" dirty="0" err="1" smtClean="0"/>
              <a:t>Api</a:t>
            </a:r>
            <a:endParaRPr lang="en-US" dirty="0"/>
          </a:p>
        </p:txBody>
      </p:sp>
      <p:sp>
        <p:nvSpPr>
          <p:cNvPr id="61442" name="Text Placeholder 9"/>
          <p:cNvSpPr>
            <a:spLocks noGrp="1"/>
          </p:cNvSpPr>
          <p:nvPr>
            <p:ph type="body" idx="1"/>
          </p:nvPr>
        </p:nvSpPr>
        <p:spPr/>
        <p:txBody>
          <a:bodyPr/>
          <a:lstStyle/>
          <a:p>
            <a:endParaRPr lang="en-US" altLang="en-US">
              <a:latin typeface="Arial" charset="0"/>
              <a:ea typeface="ＭＳ Ｐゴシック" charset="-128"/>
            </a:endParaRPr>
          </a:p>
        </p:txBody>
      </p:sp>
      <p:sp>
        <p:nvSpPr>
          <p:cNvPr id="61444"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F350FE7B-3443-594A-82D5-CD02C239E22A}" type="slidenum">
              <a:rPr lang="en-US" altLang="en-US" sz="1200">
                <a:solidFill>
                  <a:schemeClr val="bg1"/>
                </a:solidFill>
                <a:latin typeface="Arial" charset="0"/>
              </a:rPr>
              <a:pPr eaLnBrk="1" hangingPunct="1"/>
              <a:t>24</a:t>
            </a:fld>
            <a:endParaRPr lang="en-US" altLang="en-US" sz="1200">
              <a:solidFill>
                <a:schemeClr val="bg1"/>
              </a:solidFill>
              <a:latin typeface="Arial" charset="0"/>
            </a:endParaRPr>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98"/>
          <p:cNvSpPr>
            <a:spLocks noChangeArrowheads="1"/>
          </p:cNvSpPr>
          <p:nvPr/>
        </p:nvSpPr>
        <p:spPr bwMode="auto">
          <a:xfrm>
            <a:off x="228600" y="5334000"/>
            <a:ext cx="8686800" cy="76200"/>
          </a:xfrm>
          <a:prstGeom prst="rect">
            <a:avLst/>
          </a:prstGeom>
          <a:solidFill>
            <a:srgbClr val="00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62466" name="Rectangle 77"/>
          <p:cNvSpPr>
            <a:spLocks noChangeArrowheads="1"/>
          </p:cNvSpPr>
          <p:nvPr/>
        </p:nvSpPr>
        <p:spPr bwMode="auto">
          <a:xfrm>
            <a:off x="228600" y="1905000"/>
            <a:ext cx="8686800" cy="1143000"/>
          </a:xfrm>
          <a:prstGeom prst="rect">
            <a:avLst/>
          </a:prstGeom>
          <a:solidFill>
            <a:srgbClr val="0000FF">
              <a:alpha val="54901"/>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62467" name="Rectangle 12"/>
          <p:cNvSpPr>
            <a:spLocks noChangeArrowheads="1"/>
          </p:cNvSpPr>
          <p:nvPr/>
        </p:nvSpPr>
        <p:spPr bwMode="auto">
          <a:xfrm>
            <a:off x="228600" y="5410200"/>
            <a:ext cx="8686800" cy="1143000"/>
          </a:xfrm>
          <a:prstGeom prst="rect">
            <a:avLst/>
          </a:prstGeom>
          <a:solidFill>
            <a:srgbClr val="92D050">
              <a:alpha val="41176"/>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62468" name="Title 1"/>
          <p:cNvSpPr>
            <a:spLocks noGrp="1"/>
          </p:cNvSpPr>
          <p:nvPr>
            <p:ph type="title"/>
          </p:nvPr>
        </p:nvSpPr>
        <p:spPr>
          <a:xfrm>
            <a:off x="1295400" y="152400"/>
            <a:ext cx="7010400" cy="533400"/>
          </a:xfrm>
        </p:spPr>
        <p:txBody>
          <a:bodyPr/>
          <a:lstStyle/>
          <a:p>
            <a:r>
              <a:rPr lang="en-US" altLang="en-US">
                <a:latin typeface="Arial" charset="0"/>
                <a:ea typeface="ＭＳ Ｐゴシック" charset="-128"/>
              </a:rPr>
              <a:t>HDF5 Software Layers &amp; Storage</a:t>
            </a:r>
          </a:p>
        </p:txBody>
      </p:sp>
      <p:sp>
        <p:nvSpPr>
          <p:cNvPr id="62470" name="Slide Number Placeholder 7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84CF8F86-0436-3140-BE8B-64689A1C2085}" type="slidenum">
              <a:rPr lang="en-US" altLang="en-US" sz="1200">
                <a:solidFill>
                  <a:schemeClr val="bg1"/>
                </a:solidFill>
                <a:latin typeface="Arial" charset="0"/>
              </a:rPr>
              <a:pPr eaLnBrk="1" hangingPunct="1"/>
              <a:t>25</a:t>
            </a:fld>
            <a:endParaRPr lang="en-US" altLang="en-US" sz="1200">
              <a:solidFill>
                <a:schemeClr val="bg1"/>
              </a:solidFill>
              <a:latin typeface="Arial" charset="0"/>
            </a:endParaRPr>
          </a:p>
        </p:txBody>
      </p:sp>
      <p:sp>
        <p:nvSpPr>
          <p:cNvPr id="62471" name="Rectangle 13"/>
          <p:cNvSpPr>
            <a:spLocks noChangeArrowheads="1"/>
          </p:cNvSpPr>
          <p:nvPr/>
        </p:nvSpPr>
        <p:spPr bwMode="auto">
          <a:xfrm>
            <a:off x="762000" y="5464175"/>
            <a:ext cx="1371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lnSpc>
                <a:spcPct val="90000"/>
              </a:lnSpc>
            </a:pPr>
            <a:r>
              <a:rPr lang="en-US" altLang="en-US" sz="2000">
                <a:latin typeface="Calibri" charset="0"/>
              </a:rPr>
              <a:t>HDF5 File Format</a:t>
            </a:r>
          </a:p>
        </p:txBody>
      </p:sp>
      <p:sp>
        <p:nvSpPr>
          <p:cNvPr id="62472" name="Flowchart: Document 8"/>
          <p:cNvSpPr>
            <a:spLocks noChangeArrowheads="1"/>
          </p:cNvSpPr>
          <p:nvPr/>
        </p:nvSpPr>
        <p:spPr bwMode="auto">
          <a:xfrm>
            <a:off x="2438400" y="5791200"/>
            <a:ext cx="533400" cy="457200"/>
          </a:xfrm>
          <a:prstGeom prst="flowChartDocument">
            <a:avLst/>
          </a:prstGeom>
          <a:solidFill>
            <a:srgbClr val="DD9191"/>
          </a:solidFill>
          <a:ln w="9525">
            <a:solidFill>
              <a:schemeClr val="tx1"/>
            </a:solidFill>
            <a:round/>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62473" name="Rectangle 15"/>
          <p:cNvSpPr>
            <a:spLocks noChangeArrowheads="1"/>
          </p:cNvSpPr>
          <p:nvPr/>
        </p:nvSpPr>
        <p:spPr bwMode="auto">
          <a:xfrm>
            <a:off x="2971800" y="5791200"/>
            <a:ext cx="60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z="1800">
                <a:latin typeface="Calibri" charset="0"/>
              </a:rPr>
              <a:t>File</a:t>
            </a:r>
          </a:p>
        </p:txBody>
      </p:sp>
      <p:sp>
        <p:nvSpPr>
          <p:cNvPr id="62474" name="Flowchart: Document 9"/>
          <p:cNvSpPr>
            <a:spLocks noChangeArrowheads="1"/>
          </p:cNvSpPr>
          <p:nvPr/>
        </p:nvSpPr>
        <p:spPr bwMode="auto">
          <a:xfrm>
            <a:off x="4114800" y="5943600"/>
            <a:ext cx="533400" cy="457200"/>
          </a:xfrm>
          <a:prstGeom prst="flowChartDocument">
            <a:avLst/>
          </a:prstGeom>
          <a:solidFill>
            <a:srgbClr val="DD9191"/>
          </a:solidFill>
          <a:ln w="9525">
            <a:solidFill>
              <a:schemeClr val="tx1"/>
            </a:solidFill>
            <a:round/>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62475" name="Flowchart: Document 10"/>
          <p:cNvSpPr>
            <a:spLocks noChangeArrowheads="1"/>
          </p:cNvSpPr>
          <p:nvPr/>
        </p:nvSpPr>
        <p:spPr bwMode="auto">
          <a:xfrm>
            <a:off x="3962400" y="5791200"/>
            <a:ext cx="533400" cy="457200"/>
          </a:xfrm>
          <a:prstGeom prst="flowChartDocument">
            <a:avLst/>
          </a:prstGeom>
          <a:solidFill>
            <a:srgbClr val="DD9191"/>
          </a:solidFill>
          <a:ln w="9525">
            <a:solidFill>
              <a:schemeClr val="tx1"/>
            </a:solidFill>
            <a:round/>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62476" name="Rectangle 16"/>
          <p:cNvSpPr>
            <a:spLocks noChangeArrowheads="1"/>
          </p:cNvSpPr>
          <p:nvPr/>
        </p:nvSpPr>
        <p:spPr bwMode="auto">
          <a:xfrm>
            <a:off x="4648200" y="5715000"/>
            <a:ext cx="838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z="1800">
                <a:latin typeface="Calibri" charset="0"/>
              </a:rPr>
              <a:t>Split </a:t>
            </a:r>
            <a:br>
              <a:rPr lang="en-US" altLang="en-US" sz="1800">
                <a:latin typeface="Calibri" charset="0"/>
              </a:rPr>
            </a:br>
            <a:r>
              <a:rPr lang="en-US" altLang="en-US" sz="1800">
                <a:latin typeface="Calibri" charset="0"/>
              </a:rPr>
              <a:t>Files</a:t>
            </a:r>
          </a:p>
        </p:txBody>
      </p:sp>
      <p:sp>
        <p:nvSpPr>
          <p:cNvPr id="62477" name="Rectangle 17"/>
          <p:cNvSpPr>
            <a:spLocks noChangeArrowheads="1"/>
          </p:cNvSpPr>
          <p:nvPr/>
        </p:nvSpPr>
        <p:spPr bwMode="auto">
          <a:xfrm>
            <a:off x="6400800" y="5562600"/>
            <a:ext cx="1295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z="1800">
                <a:latin typeface="Calibri" charset="0"/>
              </a:rPr>
              <a:t>File on Parallel Filesystem</a:t>
            </a:r>
          </a:p>
        </p:txBody>
      </p:sp>
      <p:sp>
        <p:nvSpPr>
          <p:cNvPr id="62478" name="Flowchart: Magnetic Disk 5"/>
          <p:cNvSpPr>
            <a:spLocks noChangeArrowheads="1"/>
          </p:cNvSpPr>
          <p:nvPr/>
        </p:nvSpPr>
        <p:spPr bwMode="auto">
          <a:xfrm>
            <a:off x="5562600" y="5562600"/>
            <a:ext cx="533400" cy="609600"/>
          </a:xfrm>
          <a:prstGeom prst="flowChartMagneticDisk">
            <a:avLst/>
          </a:prstGeom>
          <a:solidFill>
            <a:srgbClr val="C06262"/>
          </a:solidFill>
          <a:ln w="9525">
            <a:solidFill>
              <a:schemeClr val="tx1"/>
            </a:solidFill>
            <a:round/>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62479" name="Flowchart: Magnetic Disk 6"/>
          <p:cNvSpPr>
            <a:spLocks noChangeArrowheads="1"/>
          </p:cNvSpPr>
          <p:nvPr/>
        </p:nvSpPr>
        <p:spPr bwMode="auto">
          <a:xfrm>
            <a:off x="5715000" y="5715000"/>
            <a:ext cx="533400" cy="609600"/>
          </a:xfrm>
          <a:prstGeom prst="flowChartMagneticDisk">
            <a:avLst/>
          </a:prstGeom>
          <a:solidFill>
            <a:srgbClr val="C06262"/>
          </a:solidFill>
          <a:ln w="9525">
            <a:solidFill>
              <a:schemeClr val="tx1"/>
            </a:solidFill>
            <a:round/>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62480" name="Flowchart: Magnetic Disk 7"/>
          <p:cNvSpPr>
            <a:spLocks noChangeArrowheads="1"/>
          </p:cNvSpPr>
          <p:nvPr/>
        </p:nvSpPr>
        <p:spPr bwMode="auto">
          <a:xfrm>
            <a:off x="5867400" y="5867400"/>
            <a:ext cx="533400" cy="609600"/>
          </a:xfrm>
          <a:prstGeom prst="flowChartMagneticDisk">
            <a:avLst/>
          </a:prstGeom>
          <a:solidFill>
            <a:srgbClr val="C06262"/>
          </a:solidFill>
          <a:ln w="9525">
            <a:solidFill>
              <a:schemeClr val="tx1"/>
            </a:solidFill>
            <a:round/>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62481" name="Flowchart: Document 18"/>
          <p:cNvSpPr>
            <a:spLocks noChangeArrowheads="1"/>
          </p:cNvSpPr>
          <p:nvPr/>
        </p:nvSpPr>
        <p:spPr bwMode="auto">
          <a:xfrm>
            <a:off x="5638800" y="5791200"/>
            <a:ext cx="533400" cy="457200"/>
          </a:xfrm>
          <a:prstGeom prst="flowChartDocument">
            <a:avLst/>
          </a:prstGeom>
          <a:solidFill>
            <a:srgbClr val="DD9191"/>
          </a:solidFill>
          <a:ln w="9525">
            <a:solidFill>
              <a:schemeClr val="tx1"/>
            </a:solidFill>
            <a:round/>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62482" name="Rectangle 25"/>
          <p:cNvSpPr>
            <a:spLocks noChangeArrowheads="1"/>
          </p:cNvSpPr>
          <p:nvPr/>
        </p:nvSpPr>
        <p:spPr bwMode="auto">
          <a:xfrm>
            <a:off x="8077200" y="5807075"/>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z="1800">
                <a:latin typeface="Calibri" charset="0"/>
              </a:rPr>
              <a:t>Other</a:t>
            </a:r>
          </a:p>
        </p:txBody>
      </p:sp>
      <p:sp>
        <p:nvSpPr>
          <p:cNvPr id="27" name="Rectangle 26"/>
          <p:cNvSpPr/>
          <p:nvPr/>
        </p:nvSpPr>
        <p:spPr>
          <a:xfrm>
            <a:off x="7672022" y="5553670"/>
            <a:ext cx="505555" cy="923330"/>
          </a:xfrm>
          <a:prstGeom prst="rect">
            <a:avLst/>
          </a:prstGeom>
          <a:noFill/>
        </p:spPr>
        <p:txBody>
          <a:bodyPr wrap="none">
            <a:spAutoFit/>
          </a:bodyPr>
          <a:lstStyle/>
          <a:p>
            <a:pPr algn="ctr">
              <a:defRPr/>
            </a:pPr>
            <a:r>
              <a:rPr lang="en-US" sz="5400" b="1" dirty="0">
                <a:ln w="12700">
                  <a:solidFill>
                    <a:schemeClr val="tx2">
                      <a:satMod val="155000"/>
                    </a:schemeClr>
                  </a:solidFill>
                  <a:prstDash val="solid"/>
                </a:ln>
                <a:solidFill>
                  <a:srgbClr val="DD9191"/>
                </a:solidFill>
                <a:effectLst>
                  <a:outerShdw blurRad="41275" dist="20320" dir="1800000" algn="tl" rotWithShape="0">
                    <a:srgbClr val="000000">
                      <a:alpha val="40000"/>
                    </a:srgbClr>
                  </a:outerShdw>
                </a:effectLst>
                <a:latin typeface="Calibri"/>
                <a:ea typeface="Calibri"/>
                <a:cs typeface="Calibri"/>
              </a:rPr>
              <a:t>?</a:t>
            </a:r>
          </a:p>
        </p:txBody>
      </p:sp>
      <p:sp>
        <p:nvSpPr>
          <p:cNvPr id="62484" name="Rectangle 28"/>
          <p:cNvSpPr>
            <a:spLocks noChangeArrowheads="1"/>
          </p:cNvSpPr>
          <p:nvPr/>
        </p:nvSpPr>
        <p:spPr bwMode="auto">
          <a:xfrm>
            <a:off x="228600" y="4191000"/>
            <a:ext cx="8686800" cy="1143000"/>
          </a:xfrm>
          <a:prstGeom prst="rect">
            <a:avLst/>
          </a:prstGeom>
          <a:solidFill>
            <a:srgbClr val="0000FF">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62485" name="Rectangle 29"/>
          <p:cNvSpPr>
            <a:spLocks noChangeArrowheads="1"/>
          </p:cNvSpPr>
          <p:nvPr/>
        </p:nvSpPr>
        <p:spPr bwMode="auto">
          <a:xfrm>
            <a:off x="609600" y="4964113"/>
            <a:ext cx="1676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r>
              <a:rPr lang="en-US" altLang="en-US" sz="2000">
                <a:latin typeface="Calibri" charset="0"/>
              </a:rPr>
              <a:t>I/O Drivers</a:t>
            </a:r>
          </a:p>
        </p:txBody>
      </p:sp>
      <p:sp>
        <p:nvSpPr>
          <p:cNvPr id="62486" name="Rectangle 30"/>
          <p:cNvSpPr>
            <a:spLocks noChangeArrowheads="1"/>
          </p:cNvSpPr>
          <p:nvPr/>
        </p:nvSpPr>
        <p:spPr bwMode="auto">
          <a:xfrm>
            <a:off x="685800" y="4271963"/>
            <a:ext cx="1524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lnSpc>
                <a:spcPct val="90000"/>
              </a:lnSpc>
            </a:pPr>
            <a:r>
              <a:rPr lang="en-US" altLang="en-US" sz="2000">
                <a:latin typeface="Calibri" charset="0"/>
              </a:rPr>
              <a:t>Virtual File Layer</a:t>
            </a:r>
          </a:p>
        </p:txBody>
      </p:sp>
      <p:sp>
        <p:nvSpPr>
          <p:cNvPr id="62487" name="Oval 31"/>
          <p:cNvSpPr>
            <a:spLocks noChangeArrowheads="1"/>
          </p:cNvSpPr>
          <p:nvPr/>
        </p:nvSpPr>
        <p:spPr bwMode="auto">
          <a:xfrm>
            <a:off x="2286000" y="4495800"/>
            <a:ext cx="838200" cy="609600"/>
          </a:xfrm>
          <a:prstGeom prst="ellipse">
            <a:avLst/>
          </a:prstGeom>
          <a:solidFill>
            <a:srgbClr val="DD9191"/>
          </a:solidFill>
          <a:ln w="9525">
            <a:solidFill>
              <a:schemeClr val="tx1"/>
            </a:solidFill>
            <a:round/>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62488" name="Rectangle 33"/>
          <p:cNvSpPr>
            <a:spLocks noChangeArrowheads="1"/>
          </p:cNvSpPr>
          <p:nvPr/>
        </p:nvSpPr>
        <p:spPr bwMode="auto">
          <a:xfrm>
            <a:off x="2286000" y="4495800"/>
            <a:ext cx="838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r>
              <a:rPr lang="en-US" altLang="en-US" sz="1600">
                <a:latin typeface="Calibri" charset="0"/>
              </a:rPr>
              <a:t>Posix I/O</a:t>
            </a:r>
          </a:p>
        </p:txBody>
      </p:sp>
      <p:sp>
        <p:nvSpPr>
          <p:cNvPr id="62489" name="Oval 37"/>
          <p:cNvSpPr>
            <a:spLocks noChangeArrowheads="1"/>
          </p:cNvSpPr>
          <p:nvPr/>
        </p:nvSpPr>
        <p:spPr bwMode="auto">
          <a:xfrm>
            <a:off x="3886200" y="4495800"/>
            <a:ext cx="838200" cy="609600"/>
          </a:xfrm>
          <a:prstGeom prst="ellipse">
            <a:avLst/>
          </a:prstGeom>
          <a:solidFill>
            <a:srgbClr val="DD9191"/>
          </a:solidFill>
          <a:ln w="9525">
            <a:solidFill>
              <a:schemeClr val="tx1"/>
            </a:solidFill>
            <a:round/>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62490" name="Rectangle 38"/>
          <p:cNvSpPr>
            <a:spLocks noChangeArrowheads="1"/>
          </p:cNvSpPr>
          <p:nvPr/>
        </p:nvSpPr>
        <p:spPr bwMode="auto">
          <a:xfrm>
            <a:off x="3886200" y="4459288"/>
            <a:ext cx="838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r>
              <a:rPr lang="en-US" altLang="en-US" sz="1600">
                <a:latin typeface="Calibri" charset="0"/>
              </a:rPr>
              <a:t>Split Files</a:t>
            </a:r>
          </a:p>
        </p:txBody>
      </p:sp>
      <p:sp>
        <p:nvSpPr>
          <p:cNvPr id="62491" name="Oval 40"/>
          <p:cNvSpPr>
            <a:spLocks noChangeArrowheads="1"/>
          </p:cNvSpPr>
          <p:nvPr/>
        </p:nvSpPr>
        <p:spPr bwMode="auto">
          <a:xfrm>
            <a:off x="5486400" y="4495800"/>
            <a:ext cx="838200" cy="609600"/>
          </a:xfrm>
          <a:prstGeom prst="ellipse">
            <a:avLst/>
          </a:prstGeom>
          <a:solidFill>
            <a:srgbClr val="DD9191"/>
          </a:solidFill>
          <a:ln w="9525">
            <a:solidFill>
              <a:schemeClr val="tx1"/>
            </a:solidFill>
            <a:round/>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62492" name="Rectangle 41"/>
          <p:cNvSpPr>
            <a:spLocks noChangeArrowheads="1"/>
          </p:cNvSpPr>
          <p:nvPr/>
        </p:nvSpPr>
        <p:spPr bwMode="auto">
          <a:xfrm>
            <a:off x="5486400" y="4614863"/>
            <a:ext cx="8382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r>
              <a:rPr lang="en-US" altLang="en-US" sz="1600">
                <a:latin typeface="Calibri" charset="0"/>
              </a:rPr>
              <a:t>MPI I/O</a:t>
            </a:r>
          </a:p>
        </p:txBody>
      </p:sp>
      <p:sp>
        <p:nvSpPr>
          <p:cNvPr id="62493" name="Oval 43"/>
          <p:cNvSpPr>
            <a:spLocks noChangeArrowheads="1"/>
          </p:cNvSpPr>
          <p:nvPr/>
        </p:nvSpPr>
        <p:spPr bwMode="auto">
          <a:xfrm>
            <a:off x="7505700" y="4495800"/>
            <a:ext cx="838200" cy="609600"/>
          </a:xfrm>
          <a:prstGeom prst="ellipse">
            <a:avLst/>
          </a:prstGeom>
          <a:solidFill>
            <a:srgbClr val="DD9191"/>
          </a:solidFill>
          <a:ln w="9525">
            <a:solidFill>
              <a:schemeClr val="tx1"/>
            </a:solidFill>
            <a:round/>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62494" name="Rectangle 44"/>
          <p:cNvSpPr>
            <a:spLocks noChangeArrowheads="1"/>
          </p:cNvSpPr>
          <p:nvPr/>
        </p:nvSpPr>
        <p:spPr bwMode="auto">
          <a:xfrm>
            <a:off x="7467600" y="4572000"/>
            <a:ext cx="9144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r>
              <a:rPr lang="en-US" altLang="en-US" sz="1600">
                <a:latin typeface="Calibri" charset="0"/>
              </a:rPr>
              <a:t>Custom</a:t>
            </a:r>
          </a:p>
        </p:txBody>
      </p:sp>
      <p:sp>
        <p:nvSpPr>
          <p:cNvPr id="52" name="Down Arrow 51"/>
          <p:cNvSpPr/>
          <p:nvPr/>
        </p:nvSpPr>
        <p:spPr bwMode="auto">
          <a:xfrm>
            <a:off x="4191000" y="5105400"/>
            <a:ext cx="152400" cy="685800"/>
          </a:xfrm>
          <a:prstGeom prst="downArrow">
            <a:avLst/>
          </a:prstGeom>
          <a:gradFill flip="none" rotWithShape="1">
            <a:gsLst>
              <a:gs pos="0">
                <a:srgbClr val="C06262"/>
              </a:gs>
              <a:gs pos="50000">
                <a:srgbClr val="F28380"/>
              </a:gs>
              <a:gs pos="100000">
                <a:schemeClr val="accent1">
                  <a:tint val="23500"/>
                  <a:satMod val="160000"/>
                </a:schemeClr>
              </a:gs>
            </a:gsLst>
            <a:lin ang="16200000" scaled="1"/>
            <a:tileRect/>
          </a:gradFill>
          <a:ln w="9525" cap="flat" cmpd="sng" algn="ctr">
            <a:solidFill>
              <a:schemeClr val="tx1"/>
            </a:solidFill>
            <a:prstDash val="solid"/>
            <a:round/>
            <a:headEnd type="none" w="med" len="med"/>
            <a:tailEnd type="none" w="med" len="med"/>
          </a:ln>
          <a:effectLst/>
        </p:spPr>
        <p:txBody>
          <a:bodyPr wrap="none" anchor="ctr"/>
          <a:lstStyle/>
          <a:p>
            <a:pPr>
              <a:defRPr/>
            </a:pPr>
            <a:endParaRPr lang="en-US" dirty="0">
              <a:latin typeface="Calibri"/>
              <a:ea typeface="Calibri"/>
              <a:cs typeface="Calibri"/>
            </a:endParaRPr>
          </a:p>
        </p:txBody>
      </p:sp>
      <p:sp>
        <p:nvSpPr>
          <p:cNvPr id="53" name="Down Arrow 52"/>
          <p:cNvSpPr/>
          <p:nvPr/>
        </p:nvSpPr>
        <p:spPr bwMode="auto">
          <a:xfrm>
            <a:off x="5791200" y="5105400"/>
            <a:ext cx="152400" cy="685800"/>
          </a:xfrm>
          <a:prstGeom prst="downArrow">
            <a:avLst/>
          </a:prstGeom>
          <a:gradFill flip="none" rotWithShape="1">
            <a:gsLst>
              <a:gs pos="0">
                <a:srgbClr val="C06262"/>
              </a:gs>
              <a:gs pos="50000">
                <a:srgbClr val="F28380"/>
              </a:gs>
              <a:gs pos="100000">
                <a:schemeClr val="accent1">
                  <a:tint val="23500"/>
                  <a:satMod val="160000"/>
                </a:schemeClr>
              </a:gs>
            </a:gsLst>
            <a:lin ang="16200000" scaled="1"/>
            <a:tileRect/>
          </a:gradFill>
          <a:ln w="9525" cap="flat" cmpd="sng" algn="ctr">
            <a:solidFill>
              <a:schemeClr val="tx1"/>
            </a:solidFill>
            <a:prstDash val="solid"/>
            <a:round/>
            <a:headEnd type="none" w="med" len="med"/>
            <a:tailEnd type="none" w="med" len="med"/>
          </a:ln>
          <a:effectLst/>
        </p:spPr>
        <p:txBody>
          <a:bodyPr wrap="none" anchor="ctr"/>
          <a:lstStyle/>
          <a:p>
            <a:pPr>
              <a:defRPr/>
            </a:pPr>
            <a:endParaRPr lang="en-US" dirty="0">
              <a:latin typeface="Calibri"/>
              <a:ea typeface="Calibri"/>
              <a:cs typeface="Calibri"/>
            </a:endParaRPr>
          </a:p>
        </p:txBody>
      </p:sp>
      <p:sp>
        <p:nvSpPr>
          <p:cNvPr id="54" name="Down Arrow 53"/>
          <p:cNvSpPr/>
          <p:nvPr/>
        </p:nvSpPr>
        <p:spPr bwMode="auto">
          <a:xfrm>
            <a:off x="7848600" y="5105400"/>
            <a:ext cx="152400" cy="685800"/>
          </a:xfrm>
          <a:prstGeom prst="downArrow">
            <a:avLst/>
          </a:prstGeom>
          <a:gradFill flip="none" rotWithShape="1">
            <a:gsLst>
              <a:gs pos="0">
                <a:srgbClr val="C06262"/>
              </a:gs>
              <a:gs pos="50000">
                <a:srgbClr val="F28380"/>
              </a:gs>
              <a:gs pos="100000">
                <a:schemeClr val="accent1">
                  <a:tint val="23500"/>
                  <a:satMod val="160000"/>
                </a:schemeClr>
              </a:gs>
            </a:gsLst>
            <a:lin ang="16200000" scaled="1"/>
            <a:tileRect/>
          </a:gradFill>
          <a:ln w="9525" cap="flat" cmpd="sng" algn="ctr">
            <a:solidFill>
              <a:schemeClr val="tx1"/>
            </a:solidFill>
            <a:prstDash val="solid"/>
            <a:round/>
            <a:headEnd type="none" w="med" len="med"/>
            <a:tailEnd type="none" w="med" len="med"/>
          </a:ln>
          <a:effectLst/>
        </p:spPr>
        <p:txBody>
          <a:bodyPr wrap="none" anchor="ctr"/>
          <a:lstStyle/>
          <a:p>
            <a:pPr>
              <a:defRPr/>
            </a:pPr>
            <a:endParaRPr lang="en-US" dirty="0">
              <a:latin typeface="Calibri"/>
              <a:ea typeface="Calibri"/>
              <a:cs typeface="Calibri"/>
            </a:endParaRPr>
          </a:p>
        </p:txBody>
      </p:sp>
      <p:sp>
        <p:nvSpPr>
          <p:cNvPr id="62498" name="Rectangle 54"/>
          <p:cNvSpPr>
            <a:spLocks noChangeArrowheads="1"/>
          </p:cNvSpPr>
          <p:nvPr/>
        </p:nvSpPr>
        <p:spPr bwMode="auto">
          <a:xfrm>
            <a:off x="228600" y="3048000"/>
            <a:ext cx="8686800" cy="1143000"/>
          </a:xfrm>
          <a:prstGeom prst="rect">
            <a:avLst/>
          </a:prstGeom>
          <a:solidFill>
            <a:srgbClr val="0000FF">
              <a:alpha val="3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62499" name="Rectangle 55"/>
          <p:cNvSpPr>
            <a:spLocks noChangeArrowheads="1"/>
          </p:cNvSpPr>
          <p:nvPr/>
        </p:nvSpPr>
        <p:spPr bwMode="auto">
          <a:xfrm>
            <a:off x="609600" y="3429000"/>
            <a:ext cx="1676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r>
              <a:rPr lang="en-US" altLang="en-US" sz="2000">
                <a:latin typeface="Calibri" charset="0"/>
              </a:rPr>
              <a:t>Internals</a:t>
            </a:r>
          </a:p>
        </p:txBody>
      </p:sp>
      <p:sp>
        <p:nvSpPr>
          <p:cNvPr id="62500" name="Flowchart: Punched Tape 56"/>
          <p:cNvSpPr>
            <a:spLocks noChangeArrowheads="1"/>
          </p:cNvSpPr>
          <p:nvPr/>
        </p:nvSpPr>
        <p:spPr bwMode="auto">
          <a:xfrm>
            <a:off x="2334491" y="3276600"/>
            <a:ext cx="969818" cy="762000"/>
          </a:xfrm>
          <a:prstGeom prst="flowChartPunchedTape">
            <a:avLst/>
          </a:prstGeom>
          <a:solidFill>
            <a:srgbClr val="DD9191"/>
          </a:solidFill>
          <a:ln w="9525">
            <a:solidFill>
              <a:schemeClr val="tx1"/>
            </a:solidFill>
            <a:round/>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62501" name="Rectangle 57"/>
          <p:cNvSpPr>
            <a:spLocks noChangeArrowheads="1"/>
          </p:cNvSpPr>
          <p:nvPr/>
        </p:nvSpPr>
        <p:spPr bwMode="auto">
          <a:xfrm>
            <a:off x="2286000" y="3352800"/>
            <a:ext cx="990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r>
              <a:rPr lang="en-US" altLang="en-US" sz="1600" dirty="0">
                <a:latin typeface="Calibri" charset="0"/>
              </a:rPr>
              <a:t>Memory </a:t>
            </a:r>
            <a:r>
              <a:rPr lang="en-US" altLang="en-US" sz="1600" dirty="0" err="1">
                <a:latin typeface="Calibri" charset="0"/>
              </a:rPr>
              <a:t>Mgmt</a:t>
            </a:r>
            <a:endParaRPr lang="en-US" altLang="en-US" sz="1600" dirty="0">
              <a:latin typeface="Calibri" charset="0"/>
            </a:endParaRPr>
          </a:p>
        </p:txBody>
      </p:sp>
      <p:sp>
        <p:nvSpPr>
          <p:cNvPr id="62502" name="Flowchart: Punched Tape 60"/>
          <p:cNvSpPr>
            <a:spLocks noChangeArrowheads="1"/>
          </p:cNvSpPr>
          <p:nvPr/>
        </p:nvSpPr>
        <p:spPr bwMode="auto">
          <a:xfrm>
            <a:off x="3314700" y="3276600"/>
            <a:ext cx="1104900" cy="762000"/>
          </a:xfrm>
          <a:prstGeom prst="flowChartPunchedTape">
            <a:avLst/>
          </a:prstGeom>
          <a:solidFill>
            <a:srgbClr val="DD9191"/>
          </a:solidFill>
          <a:ln w="9525">
            <a:solidFill>
              <a:schemeClr val="tx1"/>
            </a:solidFill>
            <a:round/>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62503" name="Rectangle 61"/>
          <p:cNvSpPr>
            <a:spLocks noChangeArrowheads="1"/>
          </p:cNvSpPr>
          <p:nvPr/>
        </p:nvSpPr>
        <p:spPr bwMode="auto">
          <a:xfrm>
            <a:off x="3276600" y="3352800"/>
            <a:ext cx="1219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r>
              <a:rPr lang="en-US" altLang="en-US" sz="1600">
                <a:latin typeface="Calibri" charset="0"/>
              </a:rPr>
              <a:t>Datatype Conversion</a:t>
            </a:r>
          </a:p>
        </p:txBody>
      </p:sp>
      <p:sp>
        <p:nvSpPr>
          <p:cNvPr id="62504" name="Flowchart: Punched Tape 64"/>
          <p:cNvSpPr>
            <a:spLocks noChangeArrowheads="1"/>
          </p:cNvSpPr>
          <p:nvPr/>
        </p:nvSpPr>
        <p:spPr bwMode="auto">
          <a:xfrm>
            <a:off x="4419600" y="3276600"/>
            <a:ext cx="1066800" cy="762000"/>
          </a:xfrm>
          <a:prstGeom prst="flowChartPunchedTape">
            <a:avLst/>
          </a:prstGeom>
          <a:solidFill>
            <a:srgbClr val="DD9191"/>
          </a:solidFill>
          <a:ln w="9525">
            <a:solidFill>
              <a:schemeClr val="tx1"/>
            </a:solidFill>
            <a:round/>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62505" name="Rectangle 65"/>
          <p:cNvSpPr>
            <a:spLocks noChangeArrowheads="1"/>
          </p:cNvSpPr>
          <p:nvPr/>
        </p:nvSpPr>
        <p:spPr bwMode="auto">
          <a:xfrm>
            <a:off x="4495800" y="3473450"/>
            <a:ext cx="9906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r>
              <a:rPr lang="en-US" altLang="en-US" sz="1600" dirty="0">
                <a:latin typeface="Calibri" charset="0"/>
              </a:rPr>
              <a:t>Filters</a:t>
            </a:r>
          </a:p>
        </p:txBody>
      </p:sp>
      <p:sp>
        <p:nvSpPr>
          <p:cNvPr id="62506" name="Flowchart: Punched Tape 63"/>
          <p:cNvSpPr>
            <a:spLocks noChangeArrowheads="1"/>
          </p:cNvSpPr>
          <p:nvPr/>
        </p:nvSpPr>
        <p:spPr bwMode="auto">
          <a:xfrm>
            <a:off x="5486400" y="3276600"/>
            <a:ext cx="1066800" cy="762000"/>
          </a:xfrm>
          <a:prstGeom prst="flowChartPunchedTape">
            <a:avLst/>
          </a:prstGeom>
          <a:solidFill>
            <a:srgbClr val="DD9191"/>
          </a:solidFill>
          <a:ln w="9525">
            <a:solidFill>
              <a:schemeClr val="tx1"/>
            </a:solidFill>
            <a:round/>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62507" name="Rectangle 66"/>
          <p:cNvSpPr>
            <a:spLocks noChangeArrowheads="1"/>
          </p:cNvSpPr>
          <p:nvPr/>
        </p:nvSpPr>
        <p:spPr bwMode="auto">
          <a:xfrm>
            <a:off x="5486400" y="3352800"/>
            <a:ext cx="990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r>
              <a:rPr lang="en-US" altLang="en-US" sz="1600">
                <a:latin typeface="Calibri" charset="0"/>
              </a:rPr>
              <a:t>Chunked Storage</a:t>
            </a:r>
          </a:p>
        </p:txBody>
      </p:sp>
      <p:sp>
        <p:nvSpPr>
          <p:cNvPr id="62508" name="Flowchart: Punched Tape 68"/>
          <p:cNvSpPr>
            <a:spLocks noChangeArrowheads="1"/>
          </p:cNvSpPr>
          <p:nvPr/>
        </p:nvSpPr>
        <p:spPr bwMode="auto">
          <a:xfrm>
            <a:off x="6553200" y="3276600"/>
            <a:ext cx="1295400" cy="762000"/>
          </a:xfrm>
          <a:prstGeom prst="flowChartPunchedTape">
            <a:avLst/>
          </a:prstGeom>
          <a:solidFill>
            <a:srgbClr val="DD9191"/>
          </a:solidFill>
          <a:ln w="9525">
            <a:solidFill>
              <a:schemeClr val="tx1"/>
            </a:solidFill>
            <a:round/>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62509" name="Rectangle 69"/>
          <p:cNvSpPr>
            <a:spLocks noChangeArrowheads="1"/>
          </p:cNvSpPr>
          <p:nvPr/>
        </p:nvSpPr>
        <p:spPr bwMode="auto">
          <a:xfrm>
            <a:off x="6599238" y="3352800"/>
            <a:ext cx="12033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r>
              <a:rPr lang="en-US" altLang="en-US" sz="1600">
                <a:latin typeface="Calibri" charset="0"/>
              </a:rPr>
              <a:t>Version Compatibility</a:t>
            </a:r>
          </a:p>
        </p:txBody>
      </p:sp>
      <p:sp>
        <p:nvSpPr>
          <p:cNvPr id="62510" name="Flowchart: Punched Tape 72"/>
          <p:cNvSpPr>
            <a:spLocks noChangeArrowheads="1"/>
          </p:cNvSpPr>
          <p:nvPr/>
        </p:nvSpPr>
        <p:spPr bwMode="auto">
          <a:xfrm>
            <a:off x="7848600" y="3276600"/>
            <a:ext cx="1066800" cy="762000"/>
          </a:xfrm>
          <a:prstGeom prst="flowChartPunchedTape">
            <a:avLst/>
          </a:prstGeom>
          <a:solidFill>
            <a:srgbClr val="DD9191"/>
          </a:solidFill>
          <a:ln w="9525">
            <a:solidFill>
              <a:schemeClr val="tx1"/>
            </a:solidFill>
            <a:round/>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62511" name="Rectangle 73"/>
          <p:cNvSpPr>
            <a:spLocks noChangeArrowheads="1"/>
          </p:cNvSpPr>
          <p:nvPr/>
        </p:nvSpPr>
        <p:spPr bwMode="auto">
          <a:xfrm>
            <a:off x="7886700" y="3352800"/>
            <a:ext cx="9906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r>
              <a:rPr lang="en-US" altLang="en-US" sz="1600">
                <a:latin typeface="Calibri" charset="0"/>
              </a:rPr>
              <a:t>and so on…</a:t>
            </a:r>
          </a:p>
        </p:txBody>
      </p:sp>
      <p:sp>
        <p:nvSpPr>
          <p:cNvPr id="62512" name="Rectangle 78"/>
          <p:cNvSpPr>
            <a:spLocks noChangeArrowheads="1"/>
          </p:cNvSpPr>
          <p:nvPr/>
        </p:nvSpPr>
        <p:spPr bwMode="auto">
          <a:xfrm>
            <a:off x="685800" y="1905000"/>
            <a:ext cx="1905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r>
              <a:rPr lang="en-US" altLang="en-US" sz="2000">
                <a:latin typeface="Calibri" charset="0"/>
              </a:rPr>
              <a:t>Language</a:t>
            </a:r>
          </a:p>
          <a:p>
            <a:pPr algn="ctr" eaLnBrk="1" hangingPunct="1"/>
            <a:r>
              <a:rPr lang="en-US" altLang="en-US" sz="2000">
                <a:latin typeface="Calibri" charset="0"/>
              </a:rPr>
              <a:t>Interfaces</a:t>
            </a:r>
          </a:p>
        </p:txBody>
      </p:sp>
      <p:sp>
        <p:nvSpPr>
          <p:cNvPr id="62513" name="Rectangle 79"/>
          <p:cNvSpPr>
            <a:spLocks noChangeArrowheads="1"/>
          </p:cNvSpPr>
          <p:nvPr/>
        </p:nvSpPr>
        <p:spPr bwMode="auto">
          <a:xfrm>
            <a:off x="533400" y="2590800"/>
            <a:ext cx="2209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r>
              <a:rPr lang="en-US" altLang="en-US" sz="2000">
                <a:latin typeface="Calibri" charset="0"/>
              </a:rPr>
              <a:t>C, Fortran, C++</a:t>
            </a:r>
          </a:p>
        </p:txBody>
      </p:sp>
      <p:sp>
        <p:nvSpPr>
          <p:cNvPr id="88" name="Round Diagonal Corner Rectangle 87"/>
          <p:cNvSpPr/>
          <p:nvPr/>
        </p:nvSpPr>
        <p:spPr bwMode="auto">
          <a:xfrm>
            <a:off x="2646363" y="1905000"/>
            <a:ext cx="2992437" cy="1143000"/>
          </a:xfrm>
          <a:prstGeom prst="round2DiagRect">
            <a:avLst/>
          </a:prstGeom>
          <a:solidFill>
            <a:srgbClr val="DD9191"/>
          </a:solidFill>
          <a:ln w="9525" cap="flat" cmpd="sng" algn="ctr">
            <a:solidFill>
              <a:schemeClr val="tx1"/>
            </a:solidFill>
            <a:prstDash val="solid"/>
            <a:round/>
            <a:headEnd type="none" w="med" len="med"/>
            <a:tailEnd type="none" w="med" len="med"/>
          </a:ln>
          <a:effectLst/>
        </p:spPr>
        <p:txBody>
          <a:bodyPr wrap="none" anchor="ctr"/>
          <a:lstStyle/>
          <a:p>
            <a:pPr>
              <a:defRPr/>
            </a:pPr>
            <a:endParaRPr lang="en-US" dirty="0">
              <a:latin typeface="Calibri"/>
              <a:ea typeface="Calibri"/>
              <a:cs typeface="Calibri"/>
            </a:endParaRPr>
          </a:p>
        </p:txBody>
      </p:sp>
      <p:sp>
        <p:nvSpPr>
          <p:cNvPr id="62515" name="Rectangle 81"/>
          <p:cNvSpPr>
            <a:spLocks noChangeArrowheads="1"/>
          </p:cNvSpPr>
          <p:nvPr/>
        </p:nvSpPr>
        <p:spPr bwMode="auto">
          <a:xfrm>
            <a:off x="2438400" y="2090738"/>
            <a:ext cx="33956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r>
              <a:rPr lang="en-US" altLang="en-US" sz="2200">
                <a:latin typeface="Calibri" charset="0"/>
              </a:rPr>
              <a:t>HDF5 Data Model Objects</a:t>
            </a:r>
            <a:r>
              <a:rPr lang="en-US" altLang="en-US">
                <a:latin typeface="Calibri" charset="0"/>
              </a:rPr>
              <a:t/>
            </a:r>
            <a:br>
              <a:rPr lang="en-US" altLang="en-US">
                <a:latin typeface="Calibri" charset="0"/>
              </a:rPr>
            </a:br>
            <a:r>
              <a:rPr lang="en-US" altLang="en-US" sz="1600">
                <a:latin typeface="Calibri" charset="0"/>
              </a:rPr>
              <a:t>Groups, Datasets, Attributes, …</a:t>
            </a:r>
            <a:endParaRPr lang="en-US" altLang="en-US">
              <a:latin typeface="Calibri" charset="0"/>
            </a:endParaRPr>
          </a:p>
        </p:txBody>
      </p:sp>
      <p:sp>
        <p:nvSpPr>
          <p:cNvPr id="91" name="Round Diagonal Corner Rectangle 90"/>
          <p:cNvSpPr/>
          <p:nvPr/>
        </p:nvSpPr>
        <p:spPr bwMode="auto">
          <a:xfrm>
            <a:off x="5692775" y="1905000"/>
            <a:ext cx="2895600" cy="1143000"/>
          </a:xfrm>
          <a:prstGeom prst="round2DiagRect">
            <a:avLst/>
          </a:prstGeom>
          <a:solidFill>
            <a:srgbClr val="DD9191"/>
          </a:solidFill>
          <a:ln w="9525" cap="flat" cmpd="sng" algn="ctr">
            <a:solidFill>
              <a:schemeClr val="tx1"/>
            </a:solidFill>
            <a:prstDash val="solid"/>
            <a:round/>
            <a:headEnd type="none" w="med" len="med"/>
            <a:tailEnd type="none" w="med" len="med"/>
          </a:ln>
          <a:effectLst/>
        </p:spPr>
        <p:txBody>
          <a:bodyPr wrap="none" anchor="ctr"/>
          <a:lstStyle/>
          <a:p>
            <a:pPr algn="ctr">
              <a:defRPr/>
            </a:pPr>
            <a:endParaRPr lang="en-US" dirty="0">
              <a:latin typeface="Calibri"/>
              <a:ea typeface="Calibri"/>
              <a:cs typeface="Calibri"/>
            </a:endParaRPr>
          </a:p>
        </p:txBody>
      </p:sp>
      <p:sp>
        <p:nvSpPr>
          <p:cNvPr id="62517" name="Rectangle 91"/>
          <p:cNvSpPr>
            <a:spLocks noChangeArrowheads="1"/>
          </p:cNvSpPr>
          <p:nvPr/>
        </p:nvSpPr>
        <p:spPr bwMode="auto">
          <a:xfrm>
            <a:off x="5443538" y="2057400"/>
            <a:ext cx="3395662"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r>
              <a:rPr lang="en-US" altLang="en-US">
                <a:latin typeface="Calibri" charset="0"/>
              </a:rPr>
              <a:t>Tunable Properties</a:t>
            </a:r>
            <a:br>
              <a:rPr lang="en-US" altLang="en-US">
                <a:latin typeface="Calibri" charset="0"/>
              </a:rPr>
            </a:br>
            <a:r>
              <a:rPr lang="en-US" altLang="en-US" sz="1600">
                <a:latin typeface="Calibri" charset="0"/>
              </a:rPr>
              <a:t>Chunk Size, I/O Driver, … </a:t>
            </a:r>
            <a:endParaRPr lang="en-US" altLang="en-US">
              <a:latin typeface="Calibri" charset="0"/>
            </a:endParaRPr>
          </a:p>
        </p:txBody>
      </p:sp>
      <p:sp>
        <p:nvSpPr>
          <p:cNvPr id="96" name="Rectangle 95"/>
          <p:cNvSpPr/>
          <p:nvPr/>
        </p:nvSpPr>
        <p:spPr bwMode="auto">
          <a:xfrm>
            <a:off x="228600" y="1905000"/>
            <a:ext cx="381000" cy="3429000"/>
          </a:xfrm>
          <a:prstGeom prst="rect">
            <a:avLst/>
          </a:prstGeom>
          <a:solidFill>
            <a:srgbClr val="0000FF"/>
          </a:solidFill>
          <a:ln w="9525" cap="flat" cmpd="sng" algn="ctr">
            <a:noFill/>
            <a:prstDash val="solid"/>
            <a:round/>
            <a:headEnd type="none" w="med" len="med"/>
            <a:tailEnd type="none" w="med" len="med"/>
          </a:ln>
          <a:effectLst/>
        </p:spPr>
        <p:txBody>
          <a:bodyPr vert="vert270" wrap="none" lIns="0" rIns="0" anchor="ctr"/>
          <a:lstStyle/>
          <a:p>
            <a:pPr algn="ctr">
              <a:defRPr/>
            </a:pPr>
            <a:r>
              <a:rPr lang="en-US" dirty="0">
                <a:solidFill>
                  <a:schemeClr val="bg1"/>
                </a:solidFill>
                <a:latin typeface="Calibri"/>
                <a:ea typeface="Calibri"/>
                <a:cs typeface="Calibri"/>
              </a:rPr>
              <a:t>HDF5 Library</a:t>
            </a:r>
          </a:p>
        </p:txBody>
      </p:sp>
      <p:sp>
        <p:nvSpPr>
          <p:cNvPr id="97" name="Rectangle 96"/>
          <p:cNvSpPr/>
          <p:nvPr/>
        </p:nvSpPr>
        <p:spPr bwMode="auto">
          <a:xfrm>
            <a:off x="228600" y="5410200"/>
            <a:ext cx="381000" cy="1143000"/>
          </a:xfrm>
          <a:prstGeom prst="rect">
            <a:avLst/>
          </a:prstGeom>
          <a:solidFill>
            <a:srgbClr val="009900"/>
          </a:solidFill>
          <a:ln w="9525" cap="flat" cmpd="sng" algn="ctr">
            <a:noFill/>
            <a:prstDash val="solid"/>
            <a:round/>
            <a:headEnd type="none" w="med" len="med"/>
            <a:tailEnd type="none" w="med" len="med"/>
          </a:ln>
          <a:effectLst/>
        </p:spPr>
        <p:txBody>
          <a:bodyPr vert="vert270" wrap="none" lIns="0" rIns="0" anchor="ctr"/>
          <a:lstStyle/>
          <a:p>
            <a:pPr algn="ctr">
              <a:defRPr/>
            </a:pPr>
            <a:r>
              <a:rPr lang="en-US" dirty="0">
                <a:solidFill>
                  <a:schemeClr val="bg1"/>
                </a:solidFill>
                <a:latin typeface="Calibri"/>
                <a:ea typeface="Calibri"/>
                <a:cs typeface="Calibri"/>
              </a:rPr>
              <a:t>Storage</a:t>
            </a:r>
          </a:p>
        </p:txBody>
      </p:sp>
      <p:sp>
        <p:nvSpPr>
          <p:cNvPr id="62520" name="Rectangle 97"/>
          <p:cNvSpPr>
            <a:spLocks noChangeArrowheads="1"/>
          </p:cNvSpPr>
          <p:nvPr/>
        </p:nvSpPr>
        <p:spPr bwMode="auto">
          <a:xfrm>
            <a:off x="228600" y="1828800"/>
            <a:ext cx="8686800" cy="76200"/>
          </a:xfrm>
          <a:prstGeom prst="rect">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latin typeface="Calibri" charset="0"/>
            </a:endParaRPr>
          </a:p>
        </p:txBody>
      </p:sp>
      <p:sp>
        <p:nvSpPr>
          <p:cNvPr id="101" name="Flowchart: Data 100"/>
          <p:cNvSpPr/>
          <p:nvPr/>
        </p:nvSpPr>
        <p:spPr bwMode="auto">
          <a:xfrm>
            <a:off x="3581400" y="914400"/>
            <a:ext cx="1143000" cy="914400"/>
          </a:xfrm>
          <a:prstGeom prst="flowChartInputOutput">
            <a:avLst/>
          </a:prstGeom>
          <a:solidFill>
            <a:schemeClr val="tx2">
              <a:lumMod val="40000"/>
              <a:lumOff val="60000"/>
            </a:schemeClr>
          </a:solidFill>
          <a:ln w="9525" cap="flat" cmpd="sng" algn="ctr">
            <a:solidFill>
              <a:schemeClr val="tx1"/>
            </a:solidFill>
            <a:prstDash val="solid"/>
            <a:round/>
            <a:headEnd type="none" w="med" len="med"/>
            <a:tailEnd type="none" w="med" len="med"/>
          </a:ln>
          <a:effectLst/>
        </p:spPr>
        <p:txBody>
          <a:bodyPr wrap="none" lIns="0" tIns="0" rIns="0" bIns="0" anchor="ctr"/>
          <a:lstStyle/>
          <a:p>
            <a:pPr algn="ctr">
              <a:defRPr/>
            </a:pPr>
            <a:r>
              <a:rPr lang="en-US" sz="1600" i="1" dirty="0">
                <a:latin typeface="Calibri"/>
                <a:ea typeface="Calibri"/>
                <a:cs typeface="Calibri"/>
              </a:rPr>
              <a:t> </a:t>
            </a:r>
            <a:r>
              <a:rPr lang="en-US" sz="1600" dirty="0">
                <a:latin typeface="Calibri"/>
                <a:ea typeface="Calibri"/>
                <a:cs typeface="Calibri"/>
              </a:rPr>
              <a:t>netCDF-4</a:t>
            </a:r>
            <a:endParaRPr lang="en-US" sz="1600" i="1" dirty="0">
              <a:latin typeface="Calibri"/>
              <a:ea typeface="Calibri"/>
              <a:cs typeface="Calibri"/>
            </a:endParaRPr>
          </a:p>
        </p:txBody>
      </p:sp>
      <p:sp>
        <p:nvSpPr>
          <p:cNvPr id="103" name="Flowchart: Data 102"/>
          <p:cNvSpPr/>
          <p:nvPr/>
        </p:nvSpPr>
        <p:spPr bwMode="auto">
          <a:xfrm>
            <a:off x="2438400" y="914400"/>
            <a:ext cx="1143000" cy="914400"/>
          </a:xfrm>
          <a:prstGeom prst="flowChartInputOutput">
            <a:avLst/>
          </a:prstGeom>
          <a:solidFill>
            <a:schemeClr val="tx2">
              <a:lumMod val="40000"/>
              <a:lumOff val="60000"/>
            </a:schemeClr>
          </a:solidFill>
          <a:ln w="9525" cap="flat" cmpd="sng" algn="ctr">
            <a:solidFill>
              <a:schemeClr val="tx1"/>
            </a:solidFill>
            <a:prstDash val="solid"/>
            <a:round/>
            <a:headEnd type="none" w="med" len="med"/>
            <a:tailEnd type="none" w="med" len="med"/>
          </a:ln>
          <a:effectLst/>
        </p:spPr>
        <p:txBody>
          <a:bodyPr wrap="none" lIns="0" tIns="91440" rIns="0" bIns="0" anchor="ctr"/>
          <a:lstStyle/>
          <a:p>
            <a:pPr>
              <a:defRPr/>
            </a:pPr>
            <a:endParaRPr lang="en-US" sz="1600" dirty="0">
              <a:latin typeface="Calibri" charset="0"/>
              <a:ea typeface="ＭＳ Ｐゴシック" charset="0"/>
              <a:cs typeface="Calibri" charset="0"/>
            </a:endParaRPr>
          </a:p>
          <a:p>
            <a:pPr>
              <a:defRPr/>
            </a:pPr>
            <a:endParaRPr lang="en-US" sz="1600" dirty="0">
              <a:latin typeface="Calibri" charset="0"/>
              <a:ea typeface="ＭＳ Ｐゴシック" charset="0"/>
              <a:cs typeface="Calibri" charset="0"/>
            </a:endParaRPr>
          </a:p>
          <a:p>
            <a:pPr>
              <a:defRPr/>
            </a:pPr>
            <a:r>
              <a:rPr lang="en-US" sz="1600" dirty="0">
                <a:latin typeface="Calibri" charset="0"/>
                <a:ea typeface="ＭＳ Ｐゴシック" charset="0"/>
                <a:cs typeface="Calibri" charset="0"/>
              </a:rPr>
              <a:t>High Level</a:t>
            </a:r>
          </a:p>
          <a:p>
            <a:pPr>
              <a:defRPr/>
            </a:pPr>
            <a:r>
              <a:rPr lang="en-US" sz="1600" dirty="0">
                <a:latin typeface="Calibri" charset="0"/>
                <a:ea typeface="ＭＳ Ｐゴシック" charset="0"/>
                <a:cs typeface="Calibri" charset="0"/>
              </a:rPr>
              <a:t>APIs</a:t>
            </a:r>
            <a:endParaRPr lang="en-US" sz="1600" i="1" dirty="0">
              <a:latin typeface="Calibri" charset="0"/>
              <a:ea typeface="ＭＳ Ｐゴシック" charset="0"/>
              <a:cs typeface="Calibri" charset="0"/>
            </a:endParaRPr>
          </a:p>
          <a:p>
            <a:pPr>
              <a:defRPr/>
            </a:pPr>
            <a:endParaRPr lang="en-US" dirty="0">
              <a:latin typeface="Calibri" charset="0"/>
              <a:ea typeface="ＭＳ Ｐゴシック" charset="0"/>
              <a:cs typeface="Calibri" charset="0"/>
            </a:endParaRPr>
          </a:p>
        </p:txBody>
      </p:sp>
      <p:sp>
        <p:nvSpPr>
          <p:cNvPr id="108" name="Flowchart: Data 107"/>
          <p:cNvSpPr/>
          <p:nvPr/>
        </p:nvSpPr>
        <p:spPr bwMode="auto">
          <a:xfrm>
            <a:off x="5943600" y="914400"/>
            <a:ext cx="1143000" cy="914400"/>
          </a:xfrm>
          <a:prstGeom prst="flowChartInputOutput">
            <a:avLst/>
          </a:prstGeom>
          <a:solidFill>
            <a:schemeClr val="tx2">
              <a:lumMod val="40000"/>
              <a:lumOff val="60000"/>
            </a:schemeClr>
          </a:solidFill>
          <a:ln w="9525" cap="flat" cmpd="sng" algn="ctr">
            <a:solidFill>
              <a:schemeClr val="tx1"/>
            </a:solidFill>
            <a:prstDash val="solid"/>
            <a:round/>
            <a:headEnd type="none" w="med" len="med"/>
            <a:tailEnd type="none" w="med" len="med"/>
          </a:ln>
          <a:effectLst/>
        </p:spPr>
        <p:txBody>
          <a:bodyPr wrap="none" lIns="0" rIns="0" anchor="ctr" anchorCtr="1"/>
          <a:lstStyle/>
          <a:p>
            <a:pPr>
              <a:defRPr/>
            </a:pPr>
            <a:r>
              <a:rPr lang="en-US" sz="1600" dirty="0" err="1">
                <a:latin typeface="Calibri"/>
                <a:ea typeface="Calibri"/>
                <a:cs typeface="Calibri"/>
              </a:rPr>
              <a:t>HDFview</a:t>
            </a:r>
            <a:endParaRPr lang="en-US" sz="1600" dirty="0">
              <a:latin typeface="Calibri"/>
              <a:ea typeface="Calibri"/>
              <a:cs typeface="Calibri"/>
            </a:endParaRPr>
          </a:p>
        </p:txBody>
      </p:sp>
      <p:sp>
        <p:nvSpPr>
          <p:cNvPr id="109" name="Rectangle 108"/>
          <p:cNvSpPr/>
          <p:nvPr/>
        </p:nvSpPr>
        <p:spPr bwMode="auto">
          <a:xfrm>
            <a:off x="228600" y="914400"/>
            <a:ext cx="381000" cy="914400"/>
          </a:xfrm>
          <a:prstGeom prst="rect">
            <a:avLst/>
          </a:prstGeom>
          <a:solidFill>
            <a:schemeClr val="tx2">
              <a:lumMod val="75000"/>
            </a:schemeClr>
          </a:solidFill>
          <a:ln w="9525" cap="flat" cmpd="sng" algn="ctr">
            <a:solidFill>
              <a:schemeClr val="tx1"/>
            </a:solidFill>
            <a:prstDash val="solid"/>
            <a:round/>
            <a:headEnd type="none" w="med" len="med"/>
            <a:tailEnd type="none" w="med" len="med"/>
          </a:ln>
          <a:effectLst/>
        </p:spPr>
        <p:txBody>
          <a:bodyPr vert="vert270" wrap="none" lIns="0" rIns="0" anchor="ctr"/>
          <a:lstStyle/>
          <a:p>
            <a:pPr algn="ctr">
              <a:defRPr/>
            </a:pPr>
            <a:r>
              <a:rPr lang="en-US" dirty="0">
                <a:solidFill>
                  <a:schemeClr val="bg1"/>
                </a:solidFill>
                <a:latin typeface="Calibri"/>
                <a:ea typeface="Calibri"/>
                <a:cs typeface="Calibri"/>
              </a:rPr>
              <a:t>Apps</a:t>
            </a:r>
          </a:p>
        </p:txBody>
      </p:sp>
      <p:sp>
        <p:nvSpPr>
          <p:cNvPr id="110" name="Flowchart: Data 109"/>
          <p:cNvSpPr/>
          <p:nvPr/>
        </p:nvSpPr>
        <p:spPr bwMode="auto">
          <a:xfrm>
            <a:off x="4800600" y="914400"/>
            <a:ext cx="1143000" cy="914400"/>
          </a:xfrm>
          <a:prstGeom prst="flowChartInputOutput">
            <a:avLst/>
          </a:prstGeom>
          <a:solidFill>
            <a:schemeClr val="tx2">
              <a:lumMod val="40000"/>
              <a:lumOff val="60000"/>
            </a:schemeClr>
          </a:solidFill>
          <a:ln w="9525" cap="flat" cmpd="sng" algn="ctr">
            <a:solidFill>
              <a:schemeClr val="tx1"/>
            </a:solidFill>
            <a:prstDash val="solid"/>
            <a:round/>
            <a:headEnd type="none" w="med" len="med"/>
            <a:tailEnd type="none" w="med" len="med"/>
          </a:ln>
          <a:effectLst/>
        </p:spPr>
        <p:txBody>
          <a:bodyPr wrap="none" lIns="0" tIns="0" rIns="0" bIns="0" anchor="ctr"/>
          <a:lstStyle/>
          <a:p>
            <a:pPr>
              <a:defRPr/>
            </a:pPr>
            <a:r>
              <a:rPr lang="en-US" sz="1600" dirty="0">
                <a:latin typeface="Calibri" charset="0"/>
                <a:ea typeface="ＭＳ Ｐゴシック" charset="0"/>
                <a:cs typeface="Calibri" charset="0"/>
              </a:rPr>
              <a:t>h5dump</a:t>
            </a:r>
            <a:endParaRPr lang="en-US" dirty="0">
              <a:latin typeface="Calibri" charset="0"/>
              <a:ea typeface="ＭＳ Ｐゴシック" charset="0"/>
              <a:cs typeface="Calibri" charset="0"/>
            </a:endParaRPr>
          </a:p>
        </p:txBody>
      </p:sp>
      <p:sp>
        <p:nvSpPr>
          <p:cNvPr id="111" name="Rectangle 110"/>
          <p:cNvSpPr/>
          <p:nvPr/>
        </p:nvSpPr>
        <p:spPr bwMode="auto">
          <a:xfrm>
            <a:off x="6705600" y="1600200"/>
            <a:ext cx="1524000" cy="228600"/>
          </a:xfrm>
          <a:prstGeom prst="rect">
            <a:avLst/>
          </a:prstGeom>
          <a:solidFill>
            <a:schemeClr val="bg2">
              <a:lumMod val="50000"/>
            </a:schemeClr>
          </a:solidFill>
          <a:ln w="9525" cap="flat" cmpd="sng" algn="ctr">
            <a:solidFill>
              <a:schemeClr val="tx1"/>
            </a:solidFill>
            <a:prstDash val="solid"/>
            <a:round/>
            <a:headEnd type="none" w="med" len="med"/>
            <a:tailEnd type="none" w="med" len="med"/>
          </a:ln>
          <a:effectLst/>
        </p:spPr>
        <p:txBody>
          <a:bodyPr wrap="none" anchor="ctr"/>
          <a:lstStyle/>
          <a:p>
            <a:pPr algn="ctr">
              <a:defRPr/>
            </a:pPr>
            <a:r>
              <a:rPr lang="en-US" sz="2000" dirty="0">
                <a:solidFill>
                  <a:schemeClr val="bg1"/>
                </a:solidFill>
                <a:latin typeface="Calibri"/>
                <a:ea typeface="Calibri"/>
                <a:cs typeface="Calibri"/>
              </a:rPr>
              <a:t>Java Interface</a:t>
            </a:r>
          </a:p>
        </p:txBody>
      </p:sp>
      <p:sp>
        <p:nvSpPr>
          <p:cNvPr id="115" name="Down Arrow 114"/>
          <p:cNvSpPr/>
          <p:nvPr/>
        </p:nvSpPr>
        <p:spPr bwMode="auto">
          <a:xfrm>
            <a:off x="2590800" y="5105400"/>
            <a:ext cx="152400" cy="685800"/>
          </a:xfrm>
          <a:prstGeom prst="downArrow">
            <a:avLst/>
          </a:prstGeom>
          <a:gradFill flip="none" rotWithShape="1">
            <a:gsLst>
              <a:gs pos="0">
                <a:srgbClr val="C06262"/>
              </a:gs>
              <a:gs pos="50000">
                <a:srgbClr val="F28380"/>
              </a:gs>
              <a:gs pos="100000">
                <a:schemeClr val="accent1">
                  <a:tint val="23500"/>
                  <a:satMod val="160000"/>
                </a:schemeClr>
              </a:gs>
            </a:gsLst>
            <a:lin ang="16200000" scaled="1"/>
            <a:tileRect/>
          </a:gradFill>
          <a:ln w="9525" cap="flat" cmpd="sng" algn="ctr">
            <a:solidFill>
              <a:schemeClr val="tx1"/>
            </a:solidFill>
            <a:prstDash val="solid"/>
            <a:round/>
            <a:headEnd type="none" w="med" len="med"/>
            <a:tailEnd type="none" w="med" len="med"/>
          </a:ln>
          <a:effectLst/>
        </p:spPr>
        <p:txBody>
          <a:bodyPr wrap="none" anchor="ctr"/>
          <a:lstStyle/>
          <a:p>
            <a:pPr>
              <a:defRPr/>
            </a:pPr>
            <a:endParaRPr lang="en-US" dirty="0">
              <a:latin typeface="Calibri"/>
              <a:ea typeface="Calibri"/>
              <a:cs typeface="Calibri"/>
            </a:endParaRPr>
          </a:p>
        </p:txBody>
      </p:sp>
      <p:sp>
        <p:nvSpPr>
          <p:cNvPr id="71" name="Flowchart: Data 102"/>
          <p:cNvSpPr/>
          <p:nvPr/>
        </p:nvSpPr>
        <p:spPr bwMode="auto">
          <a:xfrm>
            <a:off x="1295400" y="914400"/>
            <a:ext cx="1143000" cy="914400"/>
          </a:xfrm>
          <a:prstGeom prst="flowChartInputOutput">
            <a:avLst/>
          </a:prstGeom>
          <a:solidFill>
            <a:schemeClr val="tx2">
              <a:lumMod val="40000"/>
              <a:lumOff val="60000"/>
            </a:schemeClr>
          </a:solidFill>
          <a:ln w="9525" cap="flat" cmpd="sng" algn="ctr">
            <a:solidFill>
              <a:schemeClr val="tx1"/>
            </a:solidFill>
            <a:prstDash val="solid"/>
            <a:round/>
            <a:headEnd type="none" w="med" len="med"/>
            <a:tailEnd type="none" w="med" len="med"/>
          </a:ln>
          <a:effectLst/>
        </p:spPr>
        <p:txBody>
          <a:bodyPr wrap="none" lIns="0" tIns="91440" rIns="0" bIns="0" anchor="ctr"/>
          <a:lstStyle/>
          <a:p>
            <a:pPr>
              <a:defRPr/>
            </a:pPr>
            <a:endParaRPr lang="en-US" sz="1600" dirty="0">
              <a:latin typeface="Calibri" charset="0"/>
              <a:ea typeface="ＭＳ Ｐゴシック" charset="0"/>
              <a:cs typeface="Calibri" charset="0"/>
            </a:endParaRPr>
          </a:p>
          <a:p>
            <a:pPr>
              <a:defRPr/>
            </a:pPr>
            <a:r>
              <a:rPr lang="en-US" sz="1600" dirty="0">
                <a:latin typeface="Calibri" charset="0"/>
                <a:ea typeface="ＭＳ Ｐゴシック" charset="0"/>
                <a:cs typeface="Calibri" charset="0"/>
              </a:rPr>
              <a:t>H5Part</a:t>
            </a:r>
            <a:endParaRPr lang="en-US" sz="1600" i="1" dirty="0">
              <a:latin typeface="Calibri" charset="0"/>
              <a:ea typeface="ＭＳ Ｐゴシック" charset="0"/>
              <a:cs typeface="Calibri" charset="0"/>
            </a:endParaRPr>
          </a:p>
          <a:p>
            <a:pPr>
              <a:defRPr/>
            </a:pPr>
            <a:endParaRPr lang="en-US" dirty="0">
              <a:latin typeface="Calibri" charset="0"/>
              <a:ea typeface="ＭＳ Ｐゴシック" charset="0"/>
              <a:cs typeface="Calibri" charset="0"/>
            </a:endParaRPr>
          </a:p>
        </p:txBody>
      </p:sp>
      <p:sp>
        <p:nvSpPr>
          <p:cNvPr id="68" name="Rectangle 67"/>
          <p:cNvSpPr/>
          <p:nvPr/>
        </p:nvSpPr>
        <p:spPr bwMode="auto">
          <a:xfrm>
            <a:off x="2819400" y="914400"/>
            <a:ext cx="566738" cy="228600"/>
          </a:xfrm>
          <a:prstGeom prst="rect">
            <a:avLst/>
          </a:prstGeom>
          <a:solidFill>
            <a:schemeClr val="bg2">
              <a:lumMod val="50000"/>
            </a:schemeClr>
          </a:solidFill>
          <a:ln w="9525" cap="flat" cmpd="sng" algn="ctr">
            <a:solidFill>
              <a:schemeClr val="tx1"/>
            </a:solidFill>
            <a:prstDash val="solid"/>
            <a:round/>
            <a:headEnd type="none" w="med" len="med"/>
            <a:tailEnd type="none" w="med" len="med"/>
          </a:ln>
          <a:effectLst/>
        </p:spPr>
        <p:txBody>
          <a:bodyPr wrap="none" anchor="ctr"/>
          <a:lstStyle/>
          <a:p>
            <a:pPr algn="ctr">
              <a:defRPr/>
            </a:pPr>
            <a:r>
              <a:rPr lang="en-US" sz="1600" dirty="0">
                <a:solidFill>
                  <a:schemeClr val="bg1"/>
                </a:solidFill>
                <a:latin typeface="Calibri"/>
                <a:ea typeface="Calibri"/>
                <a:cs typeface="Calibri"/>
              </a:rPr>
              <a:t>API</a:t>
            </a:r>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p:cNvSpPr>
            <a:spLocks noGrp="1" noChangeArrowheads="1"/>
          </p:cNvSpPr>
          <p:nvPr>
            <p:ph type="title"/>
          </p:nvPr>
        </p:nvSpPr>
        <p:spPr/>
        <p:txBody>
          <a:bodyPr/>
          <a:lstStyle/>
          <a:p>
            <a:pPr eaLnBrk="1" hangingPunct="1"/>
            <a:r>
              <a:rPr lang="en-US" altLang="en-US">
                <a:latin typeface="Arial" charset="0"/>
                <a:ea typeface="ＭＳ Ｐゴシック" charset="-128"/>
              </a:rPr>
              <a:t>The General HDF5 API</a:t>
            </a:r>
          </a:p>
        </p:txBody>
      </p:sp>
      <p:sp>
        <p:nvSpPr>
          <p:cNvPr id="64514" name="Rectangle 3"/>
          <p:cNvSpPr>
            <a:spLocks noGrp="1" noChangeArrowheads="1"/>
          </p:cNvSpPr>
          <p:nvPr>
            <p:ph idx="1"/>
          </p:nvPr>
        </p:nvSpPr>
        <p:spPr/>
        <p:txBody>
          <a:bodyPr/>
          <a:lstStyle/>
          <a:p>
            <a:pPr eaLnBrk="1" hangingPunct="1"/>
            <a:r>
              <a:rPr lang="en-US" altLang="en-US" dirty="0">
                <a:latin typeface="Arial" charset="0"/>
                <a:ea typeface="ＭＳ Ｐゴシック" charset="-128"/>
              </a:rPr>
              <a:t>C</a:t>
            </a:r>
            <a:r>
              <a:rPr lang="en-US" altLang="en-US" b="1" dirty="0">
                <a:latin typeface="Arial" charset="0"/>
                <a:ea typeface="ＭＳ Ｐゴシック" charset="-128"/>
              </a:rPr>
              <a:t>, </a:t>
            </a:r>
            <a:r>
              <a:rPr lang="en-US" altLang="en-US" dirty="0">
                <a:latin typeface="Arial" charset="0"/>
                <a:ea typeface="ＭＳ Ｐゴシック" charset="-128"/>
              </a:rPr>
              <a:t>Fortran, Java, C++, and .NET bindings </a:t>
            </a:r>
          </a:p>
          <a:p>
            <a:pPr eaLnBrk="1" hangingPunct="1"/>
            <a:r>
              <a:rPr lang="en-US" altLang="en-US" dirty="0">
                <a:latin typeface="Arial" charset="0"/>
                <a:ea typeface="ＭＳ Ｐゴシック" charset="-128"/>
              </a:rPr>
              <a:t>IDL, MATLAB, Python (H5Py, </a:t>
            </a:r>
            <a:r>
              <a:rPr lang="en-US" altLang="en-US" dirty="0" err="1">
                <a:latin typeface="Arial" charset="0"/>
                <a:ea typeface="ＭＳ Ｐゴシック" charset="-128"/>
              </a:rPr>
              <a:t>PyTables</a:t>
            </a:r>
            <a:r>
              <a:rPr lang="en-US" altLang="en-US" dirty="0">
                <a:latin typeface="Arial" charset="0"/>
                <a:ea typeface="ＭＳ Ｐゴシック" charset="-128"/>
              </a:rPr>
              <a:t>)</a:t>
            </a:r>
          </a:p>
          <a:p>
            <a:pPr eaLnBrk="1" hangingPunct="1"/>
            <a:r>
              <a:rPr lang="en-US" altLang="en-US" dirty="0">
                <a:latin typeface="Arial" charset="0"/>
                <a:ea typeface="ＭＳ Ｐゴシック" charset="-128"/>
              </a:rPr>
              <a:t>C routines begin with </a:t>
            </a:r>
            <a:r>
              <a:rPr lang="en-US" altLang="en-US" dirty="0" smtClean="0">
                <a:latin typeface="Arial" charset="0"/>
                <a:ea typeface="ＭＳ Ｐゴシック" charset="-128"/>
              </a:rPr>
              <a:t>prefix: </a:t>
            </a:r>
            <a:r>
              <a:rPr lang="en-US" altLang="en-US" dirty="0">
                <a:latin typeface="Arial" charset="0"/>
                <a:ea typeface="ＭＳ Ｐゴシック" charset="-128"/>
              </a:rPr>
              <a:t>H5</a:t>
            </a:r>
            <a:r>
              <a:rPr lang="en-US" altLang="en-US" i="1" dirty="0">
                <a:latin typeface="Arial" charset="0"/>
                <a:ea typeface="ＭＳ Ｐゴシック" charset="-128"/>
              </a:rPr>
              <a:t>?</a:t>
            </a:r>
          </a:p>
          <a:p>
            <a:pPr lvl="1" eaLnBrk="1" hangingPunct="1">
              <a:buFontTx/>
              <a:buNone/>
            </a:pPr>
            <a:r>
              <a:rPr lang="en-US" altLang="en-US" dirty="0">
                <a:latin typeface="Arial" charset="0"/>
                <a:ea typeface="Calibri" charset="0"/>
              </a:rPr>
              <a:t>	</a:t>
            </a:r>
            <a:r>
              <a:rPr lang="en-US" altLang="en-US" sz="2400" i="1" dirty="0">
                <a:latin typeface="Arial" charset="0"/>
                <a:ea typeface="Calibri" charset="0"/>
              </a:rPr>
              <a:t>?</a:t>
            </a:r>
            <a:r>
              <a:rPr lang="en-US" altLang="en-US" sz="2400" dirty="0">
                <a:latin typeface="Arial" charset="0"/>
                <a:ea typeface="Calibri" charset="0"/>
              </a:rPr>
              <a:t> is a character corresponding to the type of object the function acts on</a:t>
            </a:r>
          </a:p>
          <a:p>
            <a:pPr lvl="1" eaLnBrk="1" hangingPunct="1">
              <a:buFontTx/>
              <a:buNone/>
            </a:pPr>
            <a:endParaRPr lang="en-US" altLang="en-US" dirty="0">
              <a:latin typeface="Calibri" charset="0"/>
              <a:ea typeface="Calibri" charset="0"/>
            </a:endParaRPr>
          </a:p>
          <a:p>
            <a:pPr eaLnBrk="1" hangingPunct="1">
              <a:buFontTx/>
              <a:buNone/>
            </a:pPr>
            <a:r>
              <a:rPr lang="en-US" altLang="en-US" dirty="0">
                <a:latin typeface="Calibri" charset="0"/>
                <a:ea typeface="ＭＳ Ｐゴシック" charset="-128"/>
              </a:rPr>
              <a:t>                            </a:t>
            </a:r>
          </a:p>
        </p:txBody>
      </p:sp>
      <p:sp>
        <p:nvSpPr>
          <p:cNvPr id="64516" name="Slide Number Placeholder 10"/>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0F9F0693-32C9-3B4F-861A-C082499502AC}" type="slidenum">
              <a:rPr lang="en-US" altLang="en-US" sz="1200">
                <a:solidFill>
                  <a:schemeClr val="bg1"/>
                </a:solidFill>
                <a:latin typeface="Arial" charset="0"/>
              </a:rPr>
              <a:pPr eaLnBrk="1" hangingPunct="1"/>
              <a:t>26</a:t>
            </a:fld>
            <a:endParaRPr lang="en-US" altLang="en-US" sz="1200">
              <a:solidFill>
                <a:schemeClr val="bg1"/>
              </a:solidFill>
              <a:latin typeface="Arial" charset="0"/>
            </a:endParaRPr>
          </a:p>
        </p:txBody>
      </p:sp>
      <p:sp>
        <p:nvSpPr>
          <p:cNvPr id="64517" name="Text Box 4"/>
          <p:cNvSpPr txBox="1">
            <a:spLocks noChangeArrowheads="1"/>
          </p:cNvSpPr>
          <p:nvPr/>
        </p:nvSpPr>
        <p:spPr bwMode="auto">
          <a:xfrm>
            <a:off x="0" y="3886200"/>
            <a:ext cx="8915400"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nSpc>
                <a:spcPct val="70000"/>
              </a:lnSpc>
            </a:pPr>
            <a:r>
              <a:rPr lang="en-US" altLang="en-US" sz="2800" b="1">
                <a:solidFill>
                  <a:schemeClr val="bg1"/>
                </a:solidFill>
                <a:latin typeface="Calibri" charset="0"/>
              </a:rPr>
              <a:t>      </a:t>
            </a:r>
            <a:r>
              <a:rPr lang="en-US" altLang="en-US" sz="2800">
                <a:solidFill>
                  <a:srgbClr val="0000FF"/>
                </a:solidFill>
                <a:latin typeface="Arial" charset="0"/>
              </a:rPr>
              <a:t>Example Functions:</a:t>
            </a:r>
          </a:p>
          <a:p>
            <a:pPr>
              <a:lnSpc>
                <a:spcPct val="70000"/>
              </a:lnSpc>
            </a:pPr>
            <a:endParaRPr lang="en-US" altLang="en-US" sz="2800">
              <a:solidFill>
                <a:srgbClr val="0000FF"/>
              </a:solidFill>
              <a:latin typeface="Arial" charset="0"/>
            </a:endParaRPr>
          </a:p>
          <a:p>
            <a:r>
              <a:rPr lang="en-US" altLang="en-US" b="1">
                <a:solidFill>
                  <a:srgbClr val="0000FF"/>
                </a:solidFill>
                <a:latin typeface="Arial" charset="0"/>
              </a:rPr>
              <a:t>  	H5D :</a:t>
            </a:r>
            <a:r>
              <a:rPr lang="en-US" altLang="en-US">
                <a:solidFill>
                  <a:srgbClr val="0000FF"/>
                </a:solidFill>
                <a:latin typeface="Arial" charset="0"/>
              </a:rPr>
              <a:t>	</a:t>
            </a:r>
            <a:r>
              <a:rPr lang="en-US" altLang="en-US" b="1">
                <a:solidFill>
                  <a:srgbClr val="0000FF"/>
                </a:solidFill>
                <a:latin typeface="Arial" charset="0"/>
              </a:rPr>
              <a:t>D</a:t>
            </a:r>
            <a:r>
              <a:rPr lang="en-US" altLang="en-US">
                <a:solidFill>
                  <a:srgbClr val="0000FF"/>
                </a:solidFill>
                <a:latin typeface="Arial" charset="0"/>
              </a:rPr>
              <a:t>ataset interface    	  </a:t>
            </a:r>
            <a:r>
              <a:rPr lang="en-US" altLang="en-US" i="1">
                <a:solidFill>
                  <a:srgbClr val="0000FF"/>
                </a:solidFill>
                <a:latin typeface="Arial" charset="0"/>
              </a:rPr>
              <a:t>e.g.,</a:t>
            </a:r>
            <a:r>
              <a:rPr lang="en-US" altLang="en-US">
                <a:solidFill>
                  <a:srgbClr val="0000FF"/>
                </a:solidFill>
                <a:latin typeface="Arial" charset="0"/>
              </a:rPr>
              <a:t> </a:t>
            </a:r>
            <a:r>
              <a:rPr lang="en-US" altLang="en-US" b="1">
                <a:solidFill>
                  <a:srgbClr val="0000FF"/>
                </a:solidFill>
                <a:latin typeface="Arial" charset="0"/>
              </a:rPr>
              <a:t>H5Dread </a:t>
            </a:r>
            <a:r>
              <a:rPr lang="en-US" altLang="en-US" sz="2800">
                <a:solidFill>
                  <a:srgbClr val="0000FF"/>
                </a:solidFill>
                <a:latin typeface="Arial" charset="0"/>
              </a:rPr>
              <a:t>             </a:t>
            </a:r>
          </a:p>
          <a:p>
            <a:r>
              <a:rPr lang="en-US" altLang="en-US" sz="2800" b="1">
                <a:solidFill>
                  <a:srgbClr val="0000FF"/>
                </a:solidFill>
                <a:latin typeface="Arial" charset="0"/>
              </a:rPr>
              <a:t>	</a:t>
            </a:r>
            <a:r>
              <a:rPr lang="en-US" altLang="en-US" b="1">
                <a:solidFill>
                  <a:srgbClr val="0000FF"/>
                </a:solidFill>
                <a:latin typeface="Arial" charset="0"/>
              </a:rPr>
              <a:t>H5F :</a:t>
            </a:r>
            <a:r>
              <a:rPr lang="en-US" altLang="en-US">
                <a:solidFill>
                  <a:srgbClr val="0000FF"/>
                </a:solidFill>
                <a:latin typeface="Arial" charset="0"/>
              </a:rPr>
              <a:t> 	</a:t>
            </a:r>
            <a:r>
              <a:rPr lang="en-US" altLang="en-US" b="1">
                <a:solidFill>
                  <a:srgbClr val="0000FF"/>
                </a:solidFill>
                <a:latin typeface="Arial" charset="0"/>
              </a:rPr>
              <a:t>F</a:t>
            </a:r>
            <a:r>
              <a:rPr lang="en-US" altLang="en-US">
                <a:solidFill>
                  <a:srgbClr val="0000FF"/>
                </a:solidFill>
                <a:latin typeface="Arial" charset="0"/>
              </a:rPr>
              <a:t>ile interface 	  </a:t>
            </a:r>
            <a:r>
              <a:rPr lang="en-US" altLang="en-US" i="1">
                <a:solidFill>
                  <a:srgbClr val="0000FF"/>
                </a:solidFill>
                <a:latin typeface="Arial" charset="0"/>
              </a:rPr>
              <a:t>e.g.,</a:t>
            </a:r>
            <a:r>
              <a:rPr lang="en-US" altLang="en-US">
                <a:solidFill>
                  <a:srgbClr val="0000FF"/>
                </a:solidFill>
                <a:latin typeface="Arial" charset="0"/>
              </a:rPr>
              <a:t> </a:t>
            </a:r>
            <a:r>
              <a:rPr lang="en-US" altLang="en-US" b="1">
                <a:solidFill>
                  <a:srgbClr val="0000FF"/>
                </a:solidFill>
                <a:latin typeface="Arial" charset="0"/>
              </a:rPr>
              <a:t>H5Fopen</a:t>
            </a:r>
            <a:r>
              <a:rPr lang="en-US" altLang="en-US">
                <a:solidFill>
                  <a:srgbClr val="0000FF"/>
                </a:solidFill>
                <a:latin typeface="Arial" charset="0"/>
              </a:rPr>
              <a:t>                         </a:t>
            </a:r>
          </a:p>
          <a:p>
            <a:r>
              <a:rPr lang="en-US" altLang="en-US" b="1">
                <a:solidFill>
                  <a:srgbClr val="0000FF"/>
                </a:solidFill>
                <a:latin typeface="Arial" charset="0"/>
              </a:rPr>
              <a:t>	H5S :</a:t>
            </a:r>
            <a:r>
              <a:rPr lang="en-US" altLang="en-US">
                <a:solidFill>
                  <a:srgbClr val="0000FF"/>
                </a:solidFill>
                <a:latin typeface="Arial" charset="0"/>
              </a:rPr>
              <a:t> 	data</a:t>
            </a:r>
            <a:r>
              <a:rPr lang="en-US" altLang="en-US" b="1">
                <a:solidFill>
                  <a:srgbClr val="0000FF"/>
                </a:solidFill>
                <a:latin typeface="Arial" charset="0"/>
              </a:rPr>
              <a:t>S</a:t>
            </a:r>
            <a:r>
              <a:rPr lang="en-US" altLang="en-US">
                <a:solidFill>
                  <a:srgbClr val="0000FF"/>
                </a:solidFill>
                <a:latin typeface="Arial" charset="0"/>
              </a:rPr>
              <a:t>pace interface	  </a:t>
            </a:r>
            <a:r>
              <a:rPr lang="en-US" altLang="en-US" i="1">
                <a:solidFill>
                  <a:srgbClr val="0000FF"/>
                </a:solidFill>
                <a:latin typeface="Arial" charset="0"/>
              </a:rPr>
              <a:t>e.g.,</a:t>
            </a:r>
            <a:r>
              <a:rPr lang="en-US" altLang="en-US">
                <a:solidFill>
                  <a:srgbClr val="0000FF"/>
                </a:solidFill>
                <a:latin typeface="Arial" charset="0"/>
              </a:rPr>
              <a:t> </a:t>
            </a:r>
            <a:r>
              <a:rPr lang="en-US" altLang="en-US" b="1">
                <a:solidFill>
                  <a:srgbClr val="0000FF"/>
                </a:solidFill>
                <a:latin typeface="Arial" charset="0"/>
              </a:rPr>
              <a:t>H5Sclose</a:t>
            </a:r>
            <a:r>
              <a:rPr lang="en-US" altLang="en-US">
                <a:solidFill>
                  <a:srgbClr val="0000FF"/>
                </a:solidFill>
                <a:latin typeface="Arial" charset="0"/>
              </a:rPr>
              <a:t> </a:t>
            </a:r>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ransition spd="med">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p:cNvSpPr>
            <a:spLocks noGrp="1" noChangeArrowheads="1"/>
          </p:cNvSpPr>
          <p:nvPr>
            <p:ph type="title"/>
          </p:nvPr>
        </p:nvSpPr>
        <p:spPr/>
        <p:txBody>
          <a:bodyPr/>
          <a:lstStyle/>
          <a:p>
            <a:pPr eaLnBrk="1" hangingPunct="1"/>
            <a:r>
              <a:rPr lang="en-US" altLang="en-US">
                <a:latin typeface="Arial" charset="0"/>
                <a:ea typeface="ＭＳ Ｐゴシック" charset="-128"/>
              </a:rPr>
              <a:t>The HDF5 API</a:t>
            </a:r>
          </a:p>
        </p:txBody>
      </p:sp>
      <p:sp>
        <p:nvSpPr>
          <p:cNvPr id="66562" name="Rectangle 3"/>
          <p:cNvSpPr>
            <a:spLocks noGrp="1" noChangeArrowheads="1"/>
          </p:cNvSpPr>
          <p:nvPr>
            <p:ph idx="1"/>
          </p:nvPr>
        </p:nvSpPr>
        <p:spPr>
          <a:xfrm>
            <a:off x="304800" y="1295400"/>
            <a:ext cx="8153400" cy="4267200"/>
          </a:xfrm>
        </p:spPr>
        <p:txBody>
          <a:bodyPr/>
          <a:lstStyle/>
          <a:p>
            <a:pPr eaLnBrk="1" hangingPunct="1">
              <a:lnSpc>
                <a:spcPct val="90000"/>
              </a:lnSpc>
            </a:pPr>
            <a:r>
              <a:rPr lang="en-US" altLang="en-US">
                <a:latin typeface="Arial" charset="0"/>
                <a:ea typeface="ＭＳ Ｐゴシック" charset="-128"/>
              </a:rPr>
              <a:t>For flexibility, the API is extensive </a:t>
            </a:r>
          </a:p>
          <a:p>
            <a:pPr lvl="1" eaLnBrk="1" hangingPunct="1">
              <a:lnSpc>
                <a:spcPct val="90000"/>
              </a:lnSpc>
              <a:buFont typeface="Wingdings" charset="2"/>
              <a:buChar char="ü"/>
            </a:pPr>
            <a:r>
              <a:rPr lang="en-US" altLang="en-US">
                <a:latin typeface="Arial" charset="0"/>
                <a:ea typeface="Calibri" charset="0"/>
              </a:rPr>
              <a:t> </a:t>
            </a:r>
            <a:r>
              <a:rPr lang="en-US" altLang="en-US" sz="2400">
                <a:latin typeface="Arial" charset="0"/>
                <a:ea typeface="Calibri" charset="0"/>
              </a:rPr>
              <a:t>300+ functions</a:t>
            </a:r>
          </a:p>
          <a:p>
            <a:pPr lvl="1" eaLnBrk="1" hangingPunct="1">
              <a:lnSpc>
                <a:spcPct val="90000"/>
              </a:lnSpc>
              <a:buFont typeface="Wingdings" charset="2"/>
              <a:buChar char="ü"/>
            </a:pPr>
            <a:endParaRPr lang="en-US" altLang="en-US">
              <a:latin typeface="Arial" charset="0"/>
              <a:ea typeface="Calibri" charset="0"/>
            </a:endParaRPr>
          </a:p>
          <a:p>
            <a:pPr eaLnBrk="1" hangingPunct="1">
              <a:lnSpc>
                <a:spcPct val="90000"/>
              </a:lnSpc>
            </a:pPr>
            <a:r>
              <a:rPr lang="en-US" altLang="en-US">
                <a:latin typeface="Arial" charset="0"/>
                <a:ea typeface="ＭＳ Ｐゴシック" charset="-128"/>
              </a:rPr>
              <a:t>This can be daunting… but there is hope</a:t>
            </a:r>
          </a:p>
          <a:p>
            <a:pPr lvl="1" eaLnBrk="1" hangingPunct="1">
              <a:lnSpc>
                <a:spcPct val="90000"/>
              </a:lnSpc>
              <a:buFont typeface="Wingdings" charset="2"/>
              <a:buChar char="ü"/>
            </a:pPr>
            <a:r>
              <a:rPr lang="en-US" altLang="en-US" sz="2400">
                <a:latin typeface="Arial" charset="0"/>
                <a:ea typeface="Calibri" charset="0"/>
              </a:rPr>
              <a:t>A few functions can do a lot</a:t>
            </a:r>
          </a:p>
          <a:p>
            <a:pPr lvl="1" eaLnBrk="1" hangingPunct="1">
              <a:lnSpc>
                <a:spcPct val="90000"/>
              </a:lnSpc>
              <a:buFont typeface="Wingdings" charset="2"/>
              <a:buChar char="ü"/>
            </a:pPr>
            <a:r>
              <a:rPr lang="en-US" altLang="en-US" sz="2400">
                <a:latin typeface="Arial" charset="0"/>
                <a:ea typeface="Calibri" charset="0"/>
              </a:rPr>
              <a:t>Start simple  </a:t>
            </a:r>
          </a:p>
          <a:p>
            <a:pPr lvl="1" eaLnBrk="1" hangingPunct="1">
              <a:lnSpc>
                <a:spcPct val="90000"/>
              </a:lnSpc>
              <a:buFont typeface="Wingdings" charset="2"/>
              <a:buChar char="ü"/>
            </a:pPr>
            <a:r>
              <a:rPr lang="en-US" altLang="en-US" sz="2400">
                <a:latin typeface="Arial" charset="0"/>
                <a:ea typeface="Calibri" charset="0"/>
              </a:rPr>
              <a:t>Build up knowledge as more features are needed</a:t>
            </a:r>
          </a:p>
          <a:p>
            <a:pPr lvl="1" eaLnBrk="1" hangingPunct="1">
              <a:lnSpc>
                <a:spcPct val="90000"/>
              </a:lnSpc>
              <a:buFont typeface="Wingdings" charset="2"/>
              <a:buChar char="ü"/>
            </a:pPr>
            <a:endParaRPr lang="en-US" altLang="en-US">
              <a:latin typeface="Calibri" charset="0"/>
              <a:ea typeface="Calibri" charset="0"/>
            </a:endParaRPr>
          </a:p>
          <a:p>
            <a:pPr eaLnBrk="1" hangingPunct="1">
              <a:lnSpc>
                <a:spcPct val="90000"/>
              </a:lnSpc>
            </a:pPr>
            <a:endParaRPr lang="en-US" altLang="en-US">
              <a:latin typeface="Calibri" charset="0"/>
              <a:ea typeface="ＭＳ Ｐゴシック" charset="-128"/>
            </a:endParaRPr>
          </a:p>
        </p:txBody>
      </p:sp>
      <p:sp>
        <p:nvSpPr>
          <p:cNvPr id="66564" name="Slide Number Placeholder 19"/>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9FC626BD-8AD4-264B-A248-3563B3BF869F}" type="slidenum">
              <a:rPr lang="en-US" altLang="en-US" sz="1200">
                <a:solidFill>
                  <a:schemeClr val="bg1"/>
                </a:solidFill>
                <a:latin typeface="Arial" charset="0"/>
              </a:rPr>
              <a:pPr eaLnBrk="1" hangingPunct="1"/>
              <a:t>27</a:t>
            </a:fld>
            <a:endParaRPr lang="en-US" altLang="en-US" sz="1200">
              <a:solidFill>
                <a:schemeClr val="bg1"/>
              </a:solidFill>
              <a:latin typeface="Arial" charset="0"/>
            </a:endParaRPr>
          </a:p>
        </p:txBody>
      </p:sp>
      <p:pic>
        <p:nvPicPr>
          <p:cNvPr id="66565" name="Picture 6" descr="vm_53919_sol_a0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1098550"/>
            <a:ext cx="10398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7543800" y="1412875"/>
            <a:ext cx="1066800" cy="600075"/>
          </a:xfrm>
          <a:prstGeom prst="rect">
            <a:avLst/>
          </a:prstGeom>
          <a:noFill/>
        </p:spPr>
        <p:txBody>
          <a:bodyPr>
            <a:spAutoFit/>
          </a:bodyPr>
          <a:lstStyle/>
          <a:p>
            <a:pPr>
              <a:defRPr/>
            </a:pPr>
            <a:r>
              <a:rPr lang="en-US" sz="1100" b="1" dirty="0" err="1">
                <a:latin typeface="+mn-lt"/>
                <a:ea typeface="Calibri"/>
                <a:cs typeface="Calibri"/>
              </a:rPr>
              <a:t>Victorinox</a:t>
            </a:r>
            <a:r>
              <a:rPr lang="en-US" sz="1100" b="1" dirty="0">
                <a:latin typeface="+mn-lt"/>
                <a:ea typeface="Calibri"/>
                <a:cs typeface="Calibri"/>
              </a:rPr>
              <a:t> Swiss Army </a:t>
            </a:r>
            <a:r>
              <a:rPr lang="en-US" sz="1100" b="1" dirty="0" err="1">
                <a:latin typeface="+mn-lt"/>
                <a:ea typeface="Calibri"/>
                <a:cs typeface="Calibri"/>
              </a:rPr>
              <a:t>Cybertool</a:t>
            </a:r>
            <a:r>
              <a:rPr lang="en-US" sz="1100" b="1" dirty="0">
                <a:latin typeface="+mn-lt"/>
                <a:ea typeface="Calibri"/>
                <a:cs typeface="Calibri"/>
              </a:rPr>
              <a:t>  34</a:t>
            </a:r>
          </a:p>
        </p:txBody>
      </p:sp>
      <p:grpSp>
        <p:nvGrpSpPr>
          <p:cNvPr id="66567" name="Group 17"/>
          <p:cNvGrpSpPr>
            <a:grpSpLocks/>
          </p:cNvGrpSpPr>
          <p:nvPr/>
        </p:nvGrpSpPr>
        <p:grpSpPr bwMode="auto">
          <a:xfrm>
            <a:off x="7620000" y="2743200"/>
            <a:ext cx="850900" cy="795338"/>
            <a:chOff x="5136458" y="2362200"/>
            <a:chExt cx="1155074" cy="1185637"/>
          </a:xfrm>
        </p:grpSpPr>
        <p:grpSp>
          <p:nvGrpSpPr>
            <p:cNvPr id="66568" name="Group 16"/>
            <p:cNvGrpSpPr>
              <a:grpSpLocks/>
            </p:cNvGrpSpPr>
            <p:nvPr/>
          </p:nvGrpSpPr>
          <p:grpSpPr bwMode="auto">
            <a:xfrm>
              <a:off x="5136458" y="2362200"/>
              <a:ext cx="883342" cy="1115964"/>
              <a:chOff x="4298258" y="1295401"/>
              <a:chExt cx="2559742" cy="3249563"/>
            </a:xfrm>
          </p:grpSpPr>
          <p:pic>
            <p:nvPicPr>
              <p:cNvPr id="66570" name="Picture 9" descr="vm_53919_sol_a02.jpg"/>
              <p:cNvPicPr>
                <a:picLocks noChangeAspect="1"/>
              </p:cNvPicPr>
              <p:nvPr/>
            </p:nvPicPr>
            <p:blipFill>
              <a:blip r:embed="rId3">
                <a:extLst>
                  <a:ext uri="{28A0092B-C50C-407E-A947-70E740481C1C}">
                    <a14:useLocalDpi xmlns:a14="http://schemas.microsoft.com/office/drawing/2010/main" val="0"/>
                  </a:ext>
                </a:extLst>
              </a:blip>
              <a:srcRect l="33525" t="6985" r="20178" b="38538"/>
              <a:stretch>
                <a:fillRect/>
              </a:stretch>
            </p:blipFill>
            <p:spPr bwMode="auto">
              <a:xfrm>
                <a:off x="4648200" y="1295401"/>
                <a:ext cx="2209800" cy="2971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p:nvPr/>
            </p:nvSpPr>
            <p:spPr bwMode="auto">
              <a:xfrm rot="1577934">
                <a:off x="4298258" y="1736431"/>
                <a:ext cx="1373837" cy="1908836"/>
              </a:xfrm>
              <a:prstGeom prst="rect">
                <a:avLst/>
              </a:prstGeom>
              <a:solidFill>
                <a:schemeClr val="accent3"/>
              </a:solidFill>
              <a:ln w="9525" cap="flat" cmpd="sng" algn="ctr">
                <a:noFill/>
                <a:prstDash val="solid"/>
                <a:round/>
                <a:headEnd type="none" w="med" len="med"/>
                <a:tailEnd type="none" w="med" len="med"/>
              </a:ln>
              <a:effectLst/>
            </p:spPr>
            <p:txBody>
              <a:bodyPr wrap="none" anchor="ctr"/>
              <a:lstStyle/>
              <a:p>
                <a:pPr>
                  <a:defRPr/>
                </a:pPr>
                <a:endParaRPr lang="en-US" dirty="0">
                  <a:ea typeface="Calibri"/>
                  <a:cs typeface="Calibri"/>
                </a:endParaRPr>
              </a:p>
            </p:txBody>
          </p:sp>
          <p:sp>
            <p:nvSpPr>
              <p:cNvPr id="66572" name="Rectangle 14"/>
              <p:cNvSpPr>
                <a:spLocks noChangeArrowheads="1"/>
              </p:cNvSpPr>
              <p:nvPr/>
            </p:nvSpPr>
            <p:spPr bwMode="auto">
              <a:xfrm rot="3757320">
                <a:off x="4130585" y="3494643"/>
                <a:ext cx="1378219" cy="618228"/>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10800000" vert="eaVert"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66573" name="Rectangle 15"/>
              <p:cNvSpPr>
                <a:spLocks noChangeArrowheads="1"/>
              </p:cNvSpPr>
              <p:nvPr/>
            </p:nvSpPr>
            <p:spPr bwMode="auto">
              <a:xfrm rot="3757320">
                <a:off x="5658729" y="3960119"/>
                <a:ext cx="551288" cy="624471"/>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10800000" vert="eaVert"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grpSp>
        <p:sp>
          <p:nvSpPr>
            <p:cNvPr id="13" name="Rectangle 12"/>
            <p:cNvSpPr/>
            <p:nvPr/>
          </p:nvSpPr>
          <p:spPr bwMode="auto">
            <a:xfrm rot="1464534">
              <a:off x="5806660" y="2589388"/>
              <a:ext cx="484872" cy="958449"/>
            </a:xfrm>
            <a:prstGeom prst="rect">
              <a:avLst/>
            </a:prstGeom>
            <a:solidFill>
              <a:schemeClr val="accent3"/>
            </a:solidFill>
            <a:ln w="9525" cap="flat" cmpd="sng" algn="ctr">
              <a:noFill/>
              <a:prstDash val="solid"/>
              <a:round/>
              <a:headEnd type="none" w="med" len="med"/>
              <a:tailEnd type="none" w="med" len="med"/>
            </a:ln>
            <a:effectLst/>
          </p:spPr>
          <p:txBody>
            <a:bodyPr wrap="none" anchor="ctr"/>
            <a:lstStyle/>
            <a:p>
              <a:pPr>
                <a:defRPr/>
              </a:pPr>
              <a:endParaRPr lang="en-US" dirty="0">
                <a:ea typeface="Calibri"/>
                <a:cs typeface="Calibri"/>
              </a:endParaRPr>
            </a:p>
          </p:txBody>
        </p:sp>
      </p:gr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ransition spd="med">
    <p:wipe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ChangeArrowheads="1"/>
          </p:cNvSpPr>
          <p:nvPr>
            <p:ph type="title"/>
          </p:nvPr>
        </p:nvSpPr>
        <p:spPr>
          <a:xfrm>
            <a:off x="1143000" y="152400"/>
            <a:ext cx="7315200" cy="533400"/>
          </a:xfrm>
        </p:spPr>
        <p:txBody>
          <a:bodyPr/>
          <a:lstStyle/>
          <a:p>
            <a:pPr eaLnBrk="1" hangingPunct="1"/>
            <a:r>
              <a:rPr lang="en-US" altLang="en-US">
                <a:latin typeface="Arial" charset="0"/>
                <a:ea typeface="ＭＳ Ｐゴシック" charset="-128"/>
              </a:rPr>
              <a:t>General Programming Paradigm</a:t>
            </a:r>
          </a:p>
        </p:txBody>
      </p:sp>
      <p:sp>
        <p:nvSpPr>
          <p:cNvPr id="68610" name="Rectangle 3"/>
          <p:cNvSpPr>
            <a:spLocks noGrp="1" noChangeArrowheads="1"/>
          </p:cNvSpPr>
          <p:nvPr>
            <p:ph idx="1"/>
          </p:nvPr>
        </p:nvSpPr>
        <p:spPr>
          <a:xfrm>
            <a:off x="152400" y="1371600"/>
            <a:ext cx="8763000" cy="5181600"/>
          </a:xfrm>
        </p:spPr>
        <p:txBody>
          <a:bodyPr/>
          <a:lstStyle/>
          <a:p>
            <a:pPr eaLnBrk="1" hangingPunct="1"/>
            <a:r>
              <a:rPr lang="en-US" altLang="en-US">
                <a:latin typeface="Arial" charset="0"/>
                <a:ea typeface="ＭＳ Ｐゴシック" charset="-128"/>
              </a:rPr>
              <a:t>Object is opened or created</a:t>
            </a:r>
          </a:p>
          <a:p>
            <a:pPr eaLnBrk="1" hangingPunct="1"/>
            <a:r>
              <a:rPr lang="en-US" altLang="en-US">
                <a:latin typeface="Arial" charset="0"/>
                <a:ea typeface="ＭＳ Ｐゴシック" charset="-128"/>
              </a:rPr>
              <a:t>Object is accessed, possibly many times</a:t>
            </a:r>
          </a:p>
          <a:p>
            <a:pPr eaLnBrk="1" hangingPunct="1"/>
            <a:r>
              <a:rPr lang="en-US" altLang="en-US">
                <a:latin typeface="Arial" charset="0"/>
                <a:ea typeface="ＭＳ Ｐゴシック" charset="-128"/>
              </a:rPr>
              <a:t>Object is closed</a:t>
            </a:r>
          </a:p>
          <a:p>
            <a:pPr eaLnBrk="1" hangingPunct="1"/>
            <a:endParaRPr lang="en-US" altLang="en-US">
              <a:latin typeface="Arial" charset="0"/>
              <a:ea typeface="ＭＳ Ｐゴシック" charset="-128"/>
            </a:endParaRPr>
          </a:p>
          <a:p>
            <a:pPr eaLnBrk="1" hangingPunct="1"/>
            <a:endParaRPr lang="en-US" altLang="en-US">
              <a:latin typeface="Arial" charset="0"/>
              <a:ea typeface="ＭＳ Ｐゴシック" charset="-128"/>
            </a:endParaRPr>
          </a:p>
          <a:p>
            <a:pPr eaLnBrk="1" hangingPunct="1"/>
            <a:r>
              <a:rPr lang="en-US" altLang="en-US">
                <a:latin typeface="Arial" charset="0"/>
                <a:ea typeface="ＭＳ Ｐゴシック" charset="-128"/>
              </a:rPr>
              <a:t>Properties of object are </a:t>
            </a:r>
            <a:r>
              <a:rPr lang="en-US" altLang="en-US" u="sng">
                <a:latin typeface="Arial" charset="0"/>
                <a:ea typeface="ＭＳ Ｐゴシック" charset="-128"/>
              </a:rPr>
              <a:t>optionally</a:t>
            </a:r>
            <a:r>
              <a:rPr lang="en-US" altLang="en-US">
                <a:latin typeface="Arial" charset="0"/>
                <a:ea typeface="ＭＳ Ｐゴシック" charset="-128"/>
              </a:rPr>
              <a:t> defined </a:t>
            </a:r>
          </a:p>
          <a:p>
            <a:pPr lvl="1" eaLnBrk="1" hangingPunct="1">
              <a:buFont typeface="Wingdings" charset="2"/>
              <a:buChar char="ü"/>
            </a:pPr>
            <a:r>
              <a:rPr lang="en-US" altLang="en-US">
                <a:latin typeface="Arial" charset="0"/>
                <a:ea typeface="Calibri" charset="0"/>
              </a:rPr>
              <a:t>Creation properties (e.g., use chunking storage)</a:t>
            </a:r>
          </a:p>
          <a:p>
            <a:pPr lvl="1" eaLnBrk="1" hangingPunct="1">
              <a:buFont typeface="Wingdings" charset="2"/>
              <a:buChar char="ü"/>
            </a:pPr>
            <a:r>
              <a:rPr lang="en-US" altLang="en-US">
                <a:latin typeface="Arial" charset="0"/>
                <a:ea typeface="Calibri" charset="0"/>
              </a:rPr>
              <a:t>Access properties</a:t>
            </a:r>
          </a:p>
          <a:p>
            <a:pPr eaLnBrk="1" hangingPunct="1"/>
            <a:endParaRPr lang="en-US" altLang="en-US">
              <a:latin typeface="Calibri" charset="0"/>
              <a:ea typeface="ＭＳ Ｐゴシック" charset="-128"/>
            </a:endParaRPr>
          </a:p>
        </p:txBody>
      </p:sp>
      <p:sp>
        <p:nvSpPr>
          <p:cNvPr id="68612" name="Slide Number Placeholder 9"/>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65F64689-FFCC-D041-9B8F-7B4F99A8D70F}" type="slidenum">
              <a:rPr lang="en-US" altLang="en-US" sz="1200">
                <a:solidFill>
                  <a:schemeClr val="bg1"/>
                </a:solidFill>
                <a:latin typeface="Arial" charset="0"/>
              </a:rPr>
              <a:pPr eaLnBrk="1" hangingPunct="1"/>
              <a:t>28</a:t>
            </a:fld>
            <a:endParaRPr lang="en-US" altLang="en-US" sz="1200">
              <a:solidFill>
                <a:schemeClr val="bg1"/>
              </a:solidFill>
              <a:latin typeface="Arial" charset="0"/>
            </a:endParaRPr>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ransition spd="med">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noChangeArrowheads="1"/>
          </p:cNvSpPr>
          <p:nvPr>
            <p:ph type="title"/>
          </p:nvPr>
        </p:nvSpPr>
        <p:spPr>
          <a:xfrm>
            <a:off x="1143000" y="152400"/>
            <a:ext cx="7543800" cy="609600"/>
          </a:xfrm>
        </p:spPr>
        <p:txBody>
          <a:bodyPr/>
          <a:lstStyle/>
          <a:p>
            <a:r>
              <a:rPr lang="en-US" altLang="en-US">
                <a:latin typeface="Arial" charset="0"/>
                <a:ea typeface="ＭＳ Ｐゴシック" charset="-128"/>
              </a:rPr>
              <a:t>Basic Functions </a:t>
            </a:r>
          </a:p>
        </p:txBody>
      </p:sp>
      <p:sp>
        <p:nvSpPr>
          <p:cNvPr id="70658" name="Rectangle 3"/>
          <p:cNvSpPr>
            <a:spLocks noGrp="1" noChangeArrowheads="1"/>
          </p:cNvSpPr>
          <p:nvPr>
            <p:ph idx="1"/>
          </p:nvPr>
        </p:nvSpPr>
        <p:spPr>
          <a:xfrm>
            <a:off x="533400" y="1143000"/>
            <a:ext cx="8077200" cy="5029200"/>
          </a:xfrm>
        </p:spPr>
        <p:txBody>
          <a:bodyPr/>
          <a:lstStyle/>
          <a:p>
            <a:pPr>
              <a:lnSpc>
                <a:spcPct val="80000"/>
              </a:lnSpc>
              <a:buFontTx/>
              <a:buNone/>
            </a:pPr>
            <a:r>
              <a:rPr lang="en-US" altLang="en-US" sz="2400">
                <a:latin typeface="Arial" charset="0"/>
                <a:ea typeface="ＭＳ Ｐゴシック" charset="-128"/>
              </a:rPr>
              <a:t>H5</a:t>
            </a:r>
            <a:r>
              <a:rPr lang="en-US" altLang="en-US" sz="2400" b="1">
                <a:solidFill>
                  <a:srgbClr val="0000FF"/>
                </a:solidFill>
                <a:latin typeface="Arial" charset="0"/>
                <a:ea typeface="ＭＳ Ｐゴシック" charset="-128"/>
              </a:rPr>
              <a:t>F</a:t>
            </a:r>
            <a:r>
              <a:rPr lang="en-US" altLang="en-US" sz="2400">
                <a:latin typeface="Arial" charset="0"/>
                <a:ea typeface="ＭＳ Ｐゴシック" charset="-128"/>
              </a:rPr>
              <a:t>create (H5</a:t>
            </a:r>
            <a:r>
              <a:rPr lang="en-US" altLang="en-US" sz="2400" b="1">
                <a:solidFill>
                  <a:srgbClr val="0000FF"/>
                </a:solidFill>
                <a:latin typeface="Arial" charset="0"/>
                <a:ea typeface="ＭＳ Ｐゴシック" charset="-128"/>
              </a:rPr>
              <a:t>F</a:t>
            </a:r>
            <a:r>
              <a:rPr lang="en-US" altLang="en-US" sz="2400">
                <a:latin typeface="Arial" charset="0"/>
                <a:ea typeface="ＭＳ Ｐゴシック" charset="-128"/>
              </a:rPr>
              <a:t>open)   		</a:t>
            </a:r>
            <a:r>
              <a:rPr lang="en-US" altLang="en-US" sz="2400" i="1">
                <a:solidFill>
                  <a:srgbClr val="1C14FF"/>
                </a:solidFill>
                <a:latin typeface="Arial" charset="0"/>
                <a:ea typeface="ＭＳ Ｐゴシック" charset="-128"/>
              </a:rPr>
              <a:t>create (open) File</a:t>
            </a:r>
          </a:p>
          <a:p>
            <a:pPr>
              <a:lnSpc>
                <a:spcPct val="80000"/>
              </a:lnSpc>
              <a:buFontTx/>
              <a:buNone/>
            </a:pPr>
            <a:endParaRPr lang="en-US" altLang="en-US" sz="2400" i="1">
              <a:latin typeface="Arial" charset="0"/>
              <a:ea typeface="ＭＳ Ｐゴシック" charset="-128"/>
            </a:endParaRPr>
          </a:p>
          <a:p>
            <a:pPr>
              <a:lnSpc>
                <a:spcPct val="80000"/>
              </a:lnSpc>
              <a:buFontTx/>
              <a:buNone/>
            </a:pPr>
            <a:r>
              <a:rPr lang="en-US" altLang="en-US" sz="2400">
                <a:latin typeface="Arial" charset="0"/>
                <a:ea typeface="ＭＳ Ｐゴシック" charset="-128"/>
              </a:rPr>
              <a:t>	H5</a:t>
            </a:r>
            <a:r>
              <a:rPr lang="en-US" altLang="en-US" sz="2400" b="1">
                <a:solidFill>
                  <a:srgbClr val="0000FF"/>
                </a:solidFill>
                <a:latin typeface="Arial" charset="0"/>
                <a:ea typeface="ＭＳ Ｐゴシック" charset="-128"/>
              </a:rPr>
              <a:t>S</a:t>
            </a:r>
            <a:r>
              <a:rPr lang="en-US" altLang="en-US" sz="2400">
                <a:latin typeface="Arial" charset="0"/>
                <a:ea typeface="ＭＳ Ｐゴシック" charset="-128"/>
              </a:rPr>
              <a:t>create_simple/H5</a:t>
            </a:r>
            <a:r>
              <a:rPr lang="en-US" altLang="en-US" sz="2400" b="1">
                <a:solidFill>
                  <a:srgbClr val="0000FF"/>
                </a:solidFill>
                <a:latin typeface="Arial" charset="0"/>
                <a:ea typeface="ＭＳ Ｐゴシック" charset="-128"/>
              </a:rPr>
              <a:t>S</a:t>
            </a:r>
            <a:r>
              <a:rPr lang="en-US" altLang="en-US" sz="2400">
                <a:latin typeface="Arial" charset="0"/>
                <a:ea typeface="ＭＳ Ｐゴシック" charset="-128"/>
              </a:rPr>
              <a:t>create	</a:t>
            </a:r>
            <a:r>
              <a:rPr lang="en-US" altLang="en-US" sz="2400" i="1">
                <a:solidFill>
                  <a:srgbClr val="1C14FF"/>
                </a:solidFill>
                <a:latin typeface="Arial" charset="0"/>
                <a:ea typeface="ＭＳ Ｐゴシック" charset="-128"/>
              </a:rPr>
              <a:t>create dataSpace</a:t>
            </a:r>
          </a:p>
          <a:p>
            <a:pPr>
              <a:lnSpc>
                <a:spcPct val="80000"/>
              </a:lnSpc>
              <a:buFontTx/>
              <a:buNone/>
            </a:pPr>
            <a:endParaRPr lang="en-US" altLang="en-US" sz="2400">
              <a:latin typeface="Arial" charset="0"/>
              <a:ea typeface="ＭＳ Ｐゴシック" charset="-128"/>
            </a:endParaRPr>
          </a:p>
          <a:p>
            <a:pPr>
              <a:lnSpc>
                <a:spcPct val="80000"/>
              </a:lnSpc>
              <a:buFontTx/>
              <a:buNone/>
            </a:pPr>
            <a:r>
              <a:rPr lang="en-US" altLang="en-US" sz="2400">
                <a:latin typeface="Arial" charset="0"/>
                <a:ea typeface="ＭＳ Ｐゴシック" charset="-128"/>
              </a:rPr>
              <a:t>	  	H5</a:t>
            </a:r>
            <a:r>
              <a:rPr lang="en-US" altLang="en-US" sz="2400" b="1">
                <a:solidFill>
                  <a:srgbClr val="0000FF"/>
                </a:solidFill>
                <a:latin typeface="Arial" charset="0"/>
                <a:ea typeface="ＭＳ Ｐゴシック" charset="-128"/>
              </a:rPr>
              <a:t>D</a:t>
            </a:r>
            <a:r>
              <a:rPr lang="en-US" altLang="en-US" sz="2400">
                <a:latin typeface="Arial" charset="0"/>
                <a:ea typeface="ＭＳ Ｐゴシック" charset="-128"/>
              </a:rPr>
              <a:t>create (H5</a:t>
            </a:r>
            <a:r>
              <a:rPr lang="en-US" altLang="en-US" sz="2400" b="1">
                <a:solidFill>
                  <a:srgbClr val="0000FF"/>
                </a:solidFill>
                <a:latin typeface="Arial" charset="0"/>
                <a:ea typeface="ＭＳ Ｐゴシック" charset="-128"/>
              </a:rPr>
              <a:t>D</a:t>
            </a:r>
            <a:r>
              <a:rPr lang="en-US" altLang="en-US" sz="2400">
                <a:latin typeface="Arial" charset="0"/>
                <a:ea typeface="ＭＳ Ｐゴシック" charset="-128"/>
              </a:rPr>
              <a:t>open)	</a:t>
            </a:r>
            <a:r>
              <a:rPr lang="en-US" altLang="en-US" sz="2400" i="1">
                <a:solidFill>
                  <a:srgbClr val="1C14FF"/>
                </a:solidFill>
                <a:latin typeface="Arial" charset="0"/>
                <a:ea typeface="ＭＳ Ｐゴシック" charset="-128"/>
              </a:rPr>
              <a:t>create (open) Dataset</a:t>
            </a:r>
          </a:p>
          <a:p>
            <a:pPr>
              <a:lnSpc>
                <a:spcPct val="80000"/>
              </a:lnSpc>
              <a:buFontTx/>
              <a:buNone/>
            </a:pPr>
            <a:endParaRPr lang="en-US" altLang="en-US" sz="2400" i="1">
              <a:latin typeface="Arial" charset="0"/>
              <a:ea typeface="ＭＳ Ｐゴシック" charset="-128"/>
            </a:endParaRPr>
          </a:p>
          <a:p>
            <a:pPr>
              <a:lnSpc>
                <a:spcPct val="80000"/>
              </a:lnSpc>
              <a:buFontTx/>
              <a:buNone/>
            </a:pPr>
            <a:r>
              <a:rPr lang="en-US" altLang="en-US" sz="2400">
                <a:latin typeface="Arial" charset="0"/>
                <a:ea typeface="ＭＳ Ｐゴシック" charset="-128"/>
              </a:rPr>
              <a:t>	 	     H5</a:t>
            </a:r>
            <a:r>
              <a:rPr lang="en-US" altLang="en-US" sz="2400" b="1">
                <a:solidFill>
                  <a:srgbClr val="0000FF"/>
                </a:solidFill>
                <a:latin typeface="Arial" charset="0"/>
                <a:ea typeface="ＭＳ Ｐゴシック" charset="-128"/>
              </a:rPr>
              <a:t>D</a:t>
            </a:r>
            <a:r>
              <a:rPr lang="en-US" altLang="en-US" sz="2400">
                <a:latin typeface="Arial" charset="0"/>
                <a:ea typeface="ＭＳ Ｐゴシック" charset="-128"/>
              </a:rPr>
              <a:t>read, H5</a:t>
            </a:r>
            <a:r>
              <a:rPr lang="en-US" altLang="en-US" sz="2400" b="1">
                <a:solidFill>
                  <a:srgbClr val="0000FF"/>
                </a:solidFill>
                <a:latin typeface="Arial" charset="0"/>
                <a:ea typeface="ＭＳ Ｐゴシック" charset="-128"/>
              </a:rPr>
              <a:t>D</a:t>
            </a:r>
            <a:r>
              <a:rPr lang="en-US" altLang="en-US" sz="2400">
                <a:latin typeface="Arial" charset="0"/>
                <a:ea typeface="ＭＳ Ｐゴシック" charset="-128"/>
              </a:rPr>
              <a:t>write	</a:t>
            </a:r>
            <a:r>
              <a:rPr lang="en-US" altLang="en-US" sz="2400" i="1">
                <a:solidFill>
                  <a:srgbClr val="1C14FF"/>
                </a:solidFill>
                <a:latin typeface="Arial" charset="0"/>
                <a:ea typeface="ＭＳ Ｐゴシック" charset="-128"/>
              </a:rPr>
              <a:t>access Dataset</a:t>
            </a:r>
          </a:p>
          <a:p>
            <a:pPr>
              <a:lnSpc>
                <a:spcPct val="80000"/>
              </a:lnSpc>
              <a:buFontTx/>
              <a:buNone/>
            </a:pPr>
            <a:endParaRPr lang="en-US" altLang="en-US" sz="2400">
              <a:latin typeface="Arial" charset="0"/>
              <a:ea typeface="ＭＳ Ｐゴシック" charset="-128"/>
            </a:endParaRPr>
          </a:p>
          <a:p>
            <a:pPr>
              <a:lnSpc>
                <a:spcPct val="80000"/>
              </a:lnSpc>
              <a:buFontTx/>
              <a:buNone/>
            </a:pPr>
            <a:r>
              <a:rPr lang="en-US" altLang="en-US" sz="2400">
                <a:latin typeface="Arial" charset="0"/>
                <a:ea typeface="ＭＳ Ｐゴシック" charset="-128"/>
              </a:rPr>
              <a:t>	  	H5</a:t>
            </a:r>
            <a:r>
              <a:rPr lang="en-US" altLang="en-US" sz="2400" b="1">
                <a:solidFill>
                  <a:srgbClr val="0000FF"/>
                </a:solidFill>
                <a:latin typeface="Arial" charset="0"/>
                <a:ea typeface="ＭＳ Ｐゴシック" charset="-128"/>
              </a:rPr>
              <a:t>D</a:t>
            </a:r>
            <a:r>
              <a:rPr lang="en-US" altLang="en-US" sz="2400">
                <a:latin typeface="Arial" charset="0"/>
                <a:ea typeface="ＭＳ Ｐゴシック" charset="-128"/>
              </a:rPr>
              <a:t>close			</a:t>
            </a:r>
            <a:r>
              <a:rPr lang="en-US" altLang="en-US" sz="2400" i="1">
                <a:solidFill>
                  <a:srgbClr val="1C14FF"/>
                </a:solidFill>
                <a:latin typeface="Arial" charset="0"/>
                <a:ea typeface="ＭＳ Ｐゴシック" charset="-128"/>
              </a:rPr>
              <a:t>close Dataset</a:t>
            </a:r>
          </a:p>
          <a:p>
            <a:pPr>
              <a:lnSpc>
                <a:spcPct val="80000"/>
              </a:lnSpc>
              <a:buFontTx/>
              <a:buNone/>
            </a:pPr>
            <a:endParaRPr lang="en-US" altLang="en-US" sz="2400">
              <a:solidFill>
                <a:srgbClr val="1C14FF"/>
              </a:solidFill>
              <a:latin typeface="Arial" charset="0"/>
              <a:ea typeface="ＭＳ Ｐゴシック" charset="-128"/>
            </a:endParaRPr>
          </a:p>
          <a:p>
            <a:pPr>
              <a:lnSpc>
                <a:spcPct val="80000"/>
              </a:lnSpc>
              <a:buFontTx/>
              <a:buNone/>
            </a:pPr>
            <a:r>
              <a:rPr lang="en-US" altLang="en-US" sz="2400">
                <a:latin typeface="Arial" charset="0"/>
                <a:ea typeface="ＭＳ Ｐゴシック" charset="-128"/>
              </a:rPr>
              <a:t>	H5</a:t>
            </a:r>
            <a:r>
              <a:rPr lang="en-US" altLang="en-US" sz="2400" b="1">
                <a:solidFill>
                  <a:srgbClr val="0000FF"/>
                </a:solidFill>
                <a:latin typeface="Arial" charset="0"/>
                <a:ea typeface="ＭＳ Ｐゴシック" charset="-128"/>
              </a:rPr>
              <a:t>S</a:t>
            </a:r>
            <a:r>
              <a:rPr lang="en-US" altLang="en-US" sz="2400">
                <a:latin typeface="Arial" charset="0"/>
                <a:ea typeface="ＭＳ Ｐゴシック" charset="-128"/>
              </a:rPr>
              <a:t>close			      	</a:t>
            </a:r>
            <a:r>
              <a:rPr lang="en-US" altLang="en-US" sz="2400" i="1">
                <a:solidFill>
                  <a:srgbClr val="1C14FF"/>
                </a:solidFill>
                <a:latin typeface="Arial" charset="0"/>
                <a:ea typeface="ＭＳ Ｐゴシック" charset="-128"/>
              </a:rPr>
              <a:t>close dataSpace</a:t>
            </a:r>
          </a:p>
          <a:p>
            <a:pPr>
              <a:lnSpc>
                <a:spcPct val="80000"/>
              </a:lnSpc>
              <a:buFontTx/>
              <a:buNone/>
            </a:pPr>
            <a:endParaRPr lang="en-US" altLang="en-US" sz="2400">
              <a:solidFill>
                <a:srgbClr val="1C14FF"/>
              </a:solidFill>
              <a:latin typeface="Arial" charset="0"/>
              <a:ea typeface="ＭＳ Ｐゴシック" charset="-128"/>
            </a:endParaRPr>
          </a:p>
          <a:p>
            <a:pPr>
              <a:lnSpc>
                <a:spcPct val="80000"/>
              </a:lnSpc>
              <a:buFontTx/>
              <a:buNone/>
            </a:pPr>
            <a:r>
              <a:rPr lang="en-US" altLang="en-US" sz="2400">
                <a:latin typeface="Arial" charset="0"/>
                <a:ea typeface="ＭＳ Ｐゴシック" charset="-128"/>
              </a:rPr>
              <a:t>H5</a:t>
            </a:r>
            <a:r>
              <a:rPr lang="en-US" altLang="en-US" sz="2400" b="1">
                <a:solidFill>
                  <a:srgbClr val="0000FF"/>
                </a:solidFill>
                <a:latin typeface="Arial" charset="0"/>
                <a:ea typeface="ＭＳ Ｐゴシック" charset="-128"/>
              </a:rPr>
              <a:t>F</a:t>
            </a:r>
            <a:r>
              <a:rPr lang="en-US" altLang="en-US" sz="2400">
                <a:latin typeface="Arial" charset="0"/>
                <a:ea typeface="ＭＳ Ｐゴシック" charset="-128"/>
              </a:rPr>
              <a:t>close				</a:t>
            </a:r>
            <a:r>
              <a:rPr lang="en-US" altLang="en-US" sz="2400" i="1">
                <a:solidFill>
                  <a:srgbClr val="1C14FF"/>
                </a:solidFill>
                <a:latin typeface="Arial" charset="0"/>
                <a:ea typeface="ＭＳ Ｐゴシック" charset="-128"/>
              </a:rPr>
              <a:t>close File</a:t>
            </a:r>
            <a:endParaRPr lang="en-US" altLang="en-US" sz="2400">
              <a:latin typeface="Arial" charset="0"/>
              <a:ea typeface="ＭＳ Ｐゴシック" charset="-128"/>
            </a:endParaRPr>
          </a:p>
          <a:p>
            <a:pPr>
              <a:lnSpc>
                <a:spcPct val="80000"/>
              </a:lnSpc>
              <a:buFontTx/>
              <a:buNone/>
            </a:pPr>
            <a:r>
              <a:rPr lang="en-US" altLang="en-US" sz="2000">
                <a:latin typeface="Calibri" charset="0"/>
                <a:ea typeface="ＭＳ Ｐゴシック" charset="-128"/>
              </a:rPr>
              <a:t>				</a:t>
            </a:r>
            <a:endParaRPr lang="en-US" altLang="en-US" sz="2000" i="1">
              <a:latin typeface="Calibri" charset="0"/>
              <a:ea typeface="ＭＳ Ｐゴシック" charset="-128"/>
            </a:endParaRPr>
          </a:p>
        </p:txBody>
      </p:sp>
      <p:sp>
        <p:nvSpPr>
          <p:cNvPr id="70660" name="Slide Number Placeholder 1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114A47D0-9641-EB4A-8F2B-8EA2F57ABDE4}" type="slidenum">
              <a:rPr lang="en-US" altLang="en-US" sz="1200">
                <a:solidFill>
                  <a:schemeClr val="bg1"/>
                </a:solidFill>
                <a:latin typeface="Arial" charset="0"/>
              </a:rPr>
              <a:pPr eaLnBrk="1" hangingPunct="1"/>
              <a:t>29</a:t>
            </a:fld>
            <a:endParaRPr lang="en-US" altLang="en-US" sz="1200">
              <a:solidFill>
                <a:schemeClr val="bg1"/>
              </a:solidFill>
              <a:latin typeface="Arial" charset="0"/>
            </a:endParaRPr>
          </a:p>
        </p:txBody>
      </p:sp>
      <p:sp>
        <p:nvSpPr>
          <p:cNvPr id="70661" name="Line 4"/>
          <p:cNvSpPr>
            <a:spLocks noChangeShapeType="1"/>
          </p:cNvSpPr>
          <p:nvPr/>
        </p:nvSpPr>
        <p:spPr bwMode="auto">
          <a:xfrm>
            <a:off x="685800" y="1524000"/>
            <a:ext cx="0" cy="396240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0662" name="Line 5"/>
          <p:cNvSpPr>
            <a:spLocks noChangeShapeType="1"/>
          </p:cNvSpPr>
          <p:nvPr/>
        </p:nvSpPr>
        <p:spPr bwMode="auto">
          <a:xfrm>
            <a:off x="1143000" y="2209800"/>
            <a:ext cx="0" cy="259080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0663" name="Line 6"/>
          <p:cNvSpPr>
            <a:spLocks noChangeShapeType="1"/>
          </p:cNvSpPr>
          <p:nvPr/>
        </p:nvSpPr>
        <p:spPr bwMode="auto">
          <a:xfrm>
            <a:off x="1676400" y="2895600"/>
            <a:ext cx="0" cy="106680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4683" name="Freeform 11"/>
          <p:cNvSpPr>
            <a:spLocks/>
          </p:cNvSpPr>
          <p:nvPr/>
        </p:nvSpPr>
        <p:spPr bwMode="auto">
          <a:xfrm>
            <a:off x="4572000" y="2032000"/>
            <a:ext cx="3403600" cy="1930400"/>
          </a:xfrm>
          <a:custGeom>
            <a:avLst/>
            <a:gdLst>
              <a:gd name="T0" fmla="*/ 0 w 2144"/>
              <a:gd name="T1" fmla="*/ 1216 h 1216"/>
              <a:gd name="T2" fmla="*/ 1632 w 2144"/>
              <a:gd name="T3" fmla="*/ 928 h 1216"/>
              <a:gd name="T4" fmla="*/ 2016 w 2144"/>
              <a:gd name="T5" fmla="*/ 688 h 1216"/>
              <a:gd name="T6" fmla="*/ 2112 w 2144"/>
              <a:gd name="T7" fmla="*/ 400 h 1216"/>
              <a:gd name="T8" fmla="*/ 1824 w 2144"/>
              <a:gd name="T9" fmla="*/ 64 h 1216"/>
              <a:gd name="T10" fmla="*/ 1632 w 2144"/>
              <a:gd name="T11" fmla="*/ 16 h 12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44" h="1216">
                <a:moveTo>
                  <a:pt x="0" y="1216"/>
                </a:moveTo>
                <a:cubicBezTo>
                  <a:pt x="648" y="1116"/>
                  <a:pt x="1296" y="1016"/>
                  <a:pt x="1632" y="928"/>
                </a:cubicBezTo>
                <a:cubicBezTo>
                  <a:pt x="1968" y="840"/>
                  <a:pt x="1936" y="776"/>
                  <a:pt x="2016" y="688"/>
                </a:cubicBezTo>
                <a:cubicBezTo>
                  <a:pt x="2096" y="600"/>
                  <a:pt x="2144" y="504"/>
                  <a:pt x="2112" y="400"/>
                </a:cubicBezTo>
                <a:cubicBezTo>
                  <a:pt x="2080" y="296"/>
                  <a:pt x="1904" y="128"/>
                  <a:pt x="1824" y="64"/>
                </a:cubicBezTo>
                <a:cubicBezTo>
                  <a:pt x="1744" y="0"/>
                  <a:pt x="1664" y="24"/>
                  <a:pt x="1632" y="16"/>
                </a:cubicBezTo>
              </a:path>
            </a:pathLst>
          </a:custGeom>
          <a:noFill/>
          <a:ln>
            <a:noFill/>
          </a:ln>
          <a:effectLst>
            <a:prstShdw prst="shdw17" dist="17961" dir="2700000">
              <a:srgbClr val="7A5C00"/>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84685" name="Freeform 13"/>
          <p:cNvSpPr>
            <a:spLocks/>
          </p:cNvSpPr>
          <p:nvPr/>
        </p:nvSpPr>
        <p:spPr bwMode="auto">
          <a:xfrm>
            <a:off x="4495800" y="2133600"/>
            <a:ext cx="3225800" cy="1828800"/>
          </a:xfrm>
          <a:custGeom>
            <a:avLst/>
            <a:gdLst>
              <a:gd name="T0" fmla="*/ 0 w 2032"/>
              <a:gd name="T1" fmla="*/ 1152 h 1152"/>
              <a:gd name="T2" fmla="*/ 816 w 2032"/>
              <a:gd name="T3" fmla="*/ 1008 h 1152"/>
              <a:gd name="T4" fmla="*/ 1824 w 2032"/>
              <a:gd name="T5" fmla="*/ 624 h 1152"/>
              <a:gd name="T6" fmla="*/ 1968 w 2032"/>
              <a:gd name="T7" fmla="*/ 528 h 1152"/>
              <a:gd name="T8" fmla="*/ 2016 w 2032"/>
              <a:gd name="T9" fmla="*/ 432 h 1152"/>
              <a:gd name="T10" fmla="*/ 2016 w 2032"/>
              <a:gd name="T11" fmla="*/ 240 h 1152"/>
              <a:gd name="T12" fmla="*/ 1920 w 2032"/>
              <a:gd name="T13" fmla="*/ 48 h 1152"/>
              <a:gd name="T14" fmla="*/ 1776 w 2032"/>
              <a:gd name="T15" fmla="*/ 0 h 11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032" h="1152">
                <a:moveTo>
                  <a:pt x="0" y="1152"/>
                </a:moveTo>
                <a:cubicBezTo>
                  <a:pt x="256" y="1124"/>
                  <a:pt x="512" y="1096"/>
                  <a:pt x="816" y="1008"/>
                </a:cubicBezTo>
                <a:cubicBezTo>
                  <a:pt x="1120" y="920"/>
                  <a:pt x="1632" y="704"/>
                  <a:pt x="1824" y="624"/>
                </a:cubicBezTo>
                <a:cubicBezTo>
                  <a:pt x="2016" y="544"/>
                  <a:pt x="1936" y="560"/>
                  <a:pt x="1968" y="528"/>
                </a:cubicBezTo>
                <a:cubicBezTo>
                  <a:pt x="2000" y="496"/>
                  <a:pt x="2008" y="480"/>
                  <a:pt x="2016" y="432"/>
                </a:cubicBezTo>
                <a:cubicBezTo>
                  <a:pt x="2024" y="384"/>
                  <a:pt x="2032" y="304"/>
                  <a:pt x="2016" y="240"/>
                </a:cubicBezTo>
                <a:cubicBezTo>
                  <a:pt x="2000" y="176"/>
                  <a:pt x="1960" y="88"/>
                  <a:pt x="1920" y="48"/>
                </a:cubicBezTo>
                <a:cubicBezTo>
                  <a:pt x="1880" y="8"/>
                  <a:pt x="1828" y="4"/>
                  <a:pt x="1776" y="0"/>
                </a:cubicBezTo>
              </a:path>
            </a:pathLst>
          </a:custGeom>
          <a:noFill/>
          <a:ln>
            <a:noFill/>
          </a:ln>
          <a:effectLst>
            <a:prstShdw prst="shdw17" dist="17961" dir="2700000">
              <a:srgbClr val="7A5C00"/>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84686" name="Freeform 14"/>
          <p:cNvSpPr>
            <a:spLocks/>
          </p:cNvSpPr>
          <p:nvPr/>
        </p:nvSpPr>
        <p:spPr bwMode="auto">
          <a:xfrm>
            <a:off x="3733800" y="2133600"/>
            <a:ext cx="3886200" cy="1828800"/>
          </a:xfrm>
          <a:custGeom>
            <a:avLst/>
            <a:gdLst>
              <a:gd name="T0" fmla="*/ 0 w 2448"/>
              <a:gd name="T1" fmla="*/ 1152 h 1152"/>
              <a:gd name="T2" fmla="*/ 1728 w 2448"/>
              <a:gd name="T3" fmla="*/ 912 h 1152"/>
              <a:gd name="T4" fmla="*/ 2304 w 2448"/>
              <a:gd name="T5" fmla="*/ 672 h 1152"/>
              <a:gd name="T6" fmla="*/ 2448 w 2448"/>
              <a:gd name="T7" fmla="*/ 288 h 1152"/>
              <a:gd name="T8" fmla="*/ 2304 w 2448"/>
              <a:gd name="T9" fmla="*/ 0 h 11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48" h="1152">
                <a:moveTo>
                  <a:pt x="0" y="1152"/>
                </a:moveTo>
                <a:cubicBezTo>
                  <a:pt x="672" y="1072"/>
                  <a:pt x="1344" y="992"/>
                  <a:pt x="1728" y="912"/>
                </a:cubicBezTo>
                <a:cubicBezTo>
                  <a:pt x="2112" y="832"/>
                  <a:pt x="2184" y="776"/>
                  <a:pt x="2304" y="672"/>
                </a:cubicBezTo>
                <a:cubicBezTo>
                  <a:pt x="2424" y="568"/>
                  <a:pt x="2448" y="400"/>
                  <a:pt x="2448" y="288"/>
                </a:cubicBezTo>
                <a:cubicBezTo>
                  <a:pt x="2448" y="176"/>
                  <a:pt x="2328" y="48"/>
                  <a:pt x="2304" y="0"/>
                </a:cubicBezTo>
              </a:path>
            </a:pathLst>
          </a:custGeom>
          <a:noFill/>
          <a:ln>
            <a:noFill/>
          </a:ln>
          <a:effectLst>
            <a:prstShdw prst="shdw17" dist="17961" dir="2700000">
              <a:srgbClr val="7A5C00"/>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p:txBody>
          <a:bodyPr/>
          <a:lstStyle/>
          <a:p>
            <a:r>
              <a:rPr lang="en-US" altLang="en-US">
                <a:latin typeface="Arial" charset="0"/>
                <a:ea typeface="ＭＳ Ｐゴシック" charset="-128"/>
              </a:rPr>
              <a:t>Goal</a:t>
            </a:r>
          </a:p>
        </p:txBody>
      </p:sp>
      <p:sp>
        <p:nvSpPr>
          <p:cNvPr id="21506" name="Content Placeholder 2"/>
          <p:cNvSpPr>
            <a:spLocks noGrp="1"/>
          </p:cNvSpPr>
          <p:nvPr>
            <p:ph idx="1"/>
          </p:nvPr>
        </p:nvSpPr>
        <p:spPr/>
        <p:txBody>
          <a:bodyPr/>
          <a:lstStyle/>
          <a:p>
            <a:r>
              <a:rPr lang="en-US" altLang="en-US" dirty="0">
                <a:latin typeface="Arial" charset="0"/>
                <a:ea typeface="ＭＳ Ｐゴシック" charset="-128"/>
              </a:rPr>
              <a:t>Introduce you to HDF5</a:t>
            </a:r>
          </a:p>
          <a:p>
            <a:pPr lvl="1"/>
            <a:r>
              <a:rPr lang="en-US" altLang="en-US" dirty="0" smtClean="0">
                <a:latin typeface="Arial" charset="0"/>
                <a:ea typeface="Calibri" charset="0"/>
              </a:rPr>
              <a:t>HDF5 Overview</a:t>
            </a:r>
          </a:p>
          <a:p>
            <a:pPr lvl="1"/>
            <a:r>
              <a:rPr lang="en-US" altLang="en-US" dirty="0" smtClean="0">
                <a:latin typeface="Arial" charset="0"/>
                <a:ea typeface="Calibri" charset="0"/>
              </a:rPr>
              <a:t>HDF5 </a:t>
            </a:r>
            <a:r>
              <a:rPr lang="en-US" altLang="en-US" dirty="0">
                <a:latin typeface="Arial" charset="0"/>
                <a:ea typeface="Calibri" charset="0"/>
              </a:rPr>
              <a:t>D</a:t>
            </a:r>
            <a:r>
              <a:rPr lang="en-US" altLang="en-US" dirty="0" smtClean="0">
                <a:latin typeface="Arial" charset="0"/>
                <a:ea typeface="Calibri" charset="0"/>
              </a:rPr>
              <a:t>ata </a:t>
            </a:r>
            <a:r>
              <a:rPr lang="en-US" altLang="en-US" dirty="0">
                <a:latin typeface="Arial" charset="0"/>
                <a:ea typeface="Calibri" charset="0"/>
              </a:rPr>
              <a:t>model</a:t>
            </a:r>
          </a:p>
          <a:p>
            <a:pPr lvl="1"/>
            <a:r>
              <a:rPr lang="en-US" altLang="en-US">
                <a:latin typeface="Arial" charset="0"/>
                <a:ea typeface="Calibri" charset="0"/>
              </a:rPr>
              <a:t>HDF5 </a:t>
            </a:r>
            <a:r>
              <a:rPr lang="en-US" altLang="en-US" smtClean="0">
                <a:latin typeface="Arial" charset="0"/>
                <a:ea typeface="Calibri" charset="0"/>
              </a:rPr>
              <a:t>Programming </a:t>
            </a:r>
            <a:r>
              <a:rPr lang="en-US" altLang="en-US" dirty="0" smtClean="0">
                <a:latin typeface="Arial" charset="0"/>
                <a:ea typeface="Calibri" charset="0"/>
              </a:rPr>
              <a:t>model</a:t>
            </a:r>
            <a:endParaRPr lang="en-US" altLang="en-US" dirty="0">
              <a:latin typeface="Arial" charset="0"/>
              <a:ea typeface="Calibri" charset="0"/>
            </a:endParaRPr>
          </a:p>
        </p:txBody>
      </p:sp>
      <p:sp>
        <p:nvSpPr>
          <p:cNvPr id="21508"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480129E5-B433-DF4F-A662-B07F85552BCF}" type="slidenum">
              <a:rPr lang="en-US" altLang="en-US" sz="1200">
                <a:solidFill>
                  <a:schemeClr val="bg1"/>
                </a:solidFill>
                <a:latin typeface="Arial" charset="0"/>
              </a:rPr>
              <a:pPr eaLnBrk="1" hangingPunct="1"/>
              <a:t>3</a:t>
            </a:fld>
            <a:endParaRPr lang="en-US" altLang="en-US" sz="1200">
              <a:solidFill>
                <a:schemeClr val="bg1"/>
              </a:solidFill>
              <a:latin typeface="Arial" charset="0"/>
            </a:endParaRPr>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Grp="1" noChangeArrowheads="1"/>
          </p:cNvSpPr>
          <p:nvPr>
            <p:ph type="title"/>
          </p:nvPr>
        </p:nvSpPr>
        <p:spPr>
          <a:xfrm>
            <a:off x="1143000" y="152400"/>
            <a:ext cx="7543800" cy="609600"/>
          </a:xfrm>
        </p:spPr>
        <p:txBody>
          <a:bodyPr/>
          <a:lstStyle/>
          <a:p>
            <a:r>
              <a:rPr lang="en-US" altLang="en-US">
                <a:latin typeface="Arial" charset="0"/>
                <a:ea typeface="ＭＳ Ｐゴシック" charset="-128"/>
              </a:rPr>
              <a:t>Other Common Functions</a:t>
            </a:r>
          </a:p>
        </p:txBody>
      </p:sp>
      <p:sp>
        <p:nvSpPr>
          <p:cNvPr id="72706" name="Rectangle 3"/>
          <p:cNvSpPr>
            <a:spLocks noGrp="1" noChangeArrowheads="1"/>
          </p:cNvSpPr>
          <p:nvPr>
            <p:ph idx="1"/>
          </p:nvPr>
        </p:nvSpPr>
        <p:spPr>
          <a:xfrm>
            <a:off x="228600" y="990600"/>
            <a:ext cx="8763000" cy="5105400"/>
          </a:xfrm>
        </p:spPr>
        <p:txBody>
          <a:bodyPr/>
          <a:lstStyle/>
          <a:p>
            <a:pPr>
              <a:lnSpc>
                <a:spcPct val="90000"/>
              </a:lnSpc>
              <a:buFontTx/>
              <a:buNone/>
            </a:pPr>
            <a:r>
              <a:rPr lang="en-US" altLang="en-US" sz="2400">
                <a:latin typeface="Arial" charset="0"/>
                <a:ea typeface="ＭＳ Ｐゴシック" charset="-128"/>
              </a:rPr>
              <a:t>Data</a:t>
            </a:r>
            <a:r>
              <a:rPr lang="en-US" altLang="en-US" sz="2400" b="1">
                <a:solidFill>
                  <a:srgbClr val="0000FF"/>
                </a:solidFill>
                <a:latin typeface="Arial" charset="0"/>
                <a:ea typeface="ＭＳ Ｐゴシック" charset="-128"/>
              </a:rPr>
              <a:t>S</a:t>
            </a:r>
            <a:r>
              <a:rPr lang="en-US" altLang="en-US" sz="2400">
                <a:latin typeface="Arial" charset="0"/>
                <a:ea typeface="ＭＳ Ｐゴシック" charset="-128"/>
              </a:rPr>
              <a:t>paces:    		H5Sselect_hyperslab (Partial I/O)</a:t>
            </a:r>
          </a:p>
          <a:p>
            <a:pPr>
              <a:lnSpc>
                <a:spcPct val="90000"/>
              </a:lnSpc>
              <a:buFontTx/>
              <a:buNone/>
            </a:pPr>
            <a:r>
              <a:rPr lang="en-US" altLang="en-US" sz="2400">
                <a:latin typeface="Arial" charset="0"/>
                <a:ea typeface="ＭＳ Ｐゴシック" charset="-128"/>
              </a:rPr>
              <a:t>				     	H5Sselect_elements  (Partial I/O)	</a:t>
            </a:r>
          </a:p>
          <a:p>
            <a:pPr>
              <a:lnSpc>
                <a:spcPct val="90000"/>
              </a:lnSpc>
              <a:buFontTx/>
              <a:buNone/>
            </a:pPr>
            <a:r>
              <a:rPr lang="en-US" altLang="en-US" sz="2400">
                <a:latin typeface="Arial" charset="0"/>
                <a:ea typeface="ＭＳ Ｐゴシック" charset="-128"/>
              </a:rPr>
              <a:t>					H5Dget_space</a:t>
            </a:r>
          </a:p>
          <a:p>
            <a:pPr>
              <a:lnSpc>
                <a:spcPct val="90000"/>
              </a:lnSpc>
              <a:buFontTx/>
              <a:buNone/>
            </a:pPr>
            <a:endParaRPr lang="en-US" altLang="en-US" sz="2400">
              <a:latin typeface="Arial" charset="0"/>
              <a:ea typeface="ＭＳ Ｐゴシック" charset="-128"/>
            </a:endParaRPr>
          </a:p>
          <a:p>
            <a:pPr>
              <a:lnSpc>
                <a:spcPct val="90000"/>
              </a:lnSpc>
              <a:buFontTx/>
              <a:buNone/>
            </a:pPr>
            <a:r>
              <a:rPr lang="en-US" altLang="en-US" sz="2400">
                <a:latin typeface="Arial" charset="0"/>
                <a:ea typeface="ＭＳ Ｐゴシック" charset="-128"/>
              </a:rPr>
              <a:t>Data</a:t>
            </a:r>
            <a:r>
              <a:rPr lang="en-US" altLang="en-US" sz="2400" b="1">
                <a:solidFill>
                  <a:srgbClr val="0000FF"/>
                </a:solidFill>
                <a:latin typeface="Arial" charset="0"/>
                <a:ea typeface="ＭＳ Ｐゴシック" charset="-128"/>
              </a:rPr>
              <a:t>T</a:t>
            </a:r>
            <a:r>
              <a:rPr lang="en-US" altLang="en-US" sz="2400">
                <a:latin typeface="Arial" charset="0"/>
                <a:ea typeface="ＭＳ Ｐゴシック" charset="-128"/>
              </a:rPr>
              <a:t>ypes:    		H5Tcreate, H5Tcommit, H5Tclose</a:t>
            </a:r>
          </a:p>
          <a:p>
            <a:pPr>
              <a:lnSpc>
                <a:spcPct val="90000"/>
              </a:lnSpc>
              <a:buFontTx/>
              <a:buNone/>
            </a:pPr>
            <a:r>
              <a:rPr lang="en-US" altLang="en-US" sz="2400">
                <a:latin typeface="Arial" charset="0"/>
                <a:ea typeface="ＭＳ Ｐゴシック" charset="-128"/>
              </a:rPr>
              <a:t>					H5Tequal, H5Tget_native_type</a:t>
            </a:r>
          </a:p>
          <a:p>
            <a:pPr>
              <a:lnSpc>
                <a:spcPct val="90000"/>
              </a:lnSpc>
              <a:buFontTx/>
              <a:buNone/>
            </a:pPr>
            <a:endParaRPr lang="en-US" altLang="en-US" sz="2400">
              <a:latin typeface="Arial" charset="0"/>
              <a:ea typeface="ＭＳ Ｐゴシック" charset="-128"/>
            </a:endParaRPr>
          </a:p>
          <a:p>
            <a:pPr>
              <a:lnSpc>
                <a:spcPct val="90000"/>
              </a:lnSpc>
              <a:buFontTx/>
              <a:buNone/>
            </a:pPr>
            <a:r>
              <a:rPr lang="en-US" altLang="en-US" sz="2400" b="1">
                <a:solidFill>
                  <a:srgbClr val="0000FF"/>
                </a:solidFill>
                <a:latin typeface="Arial" charset="0"/>
                <a:ea typeface="ＭＳ Ｐゴシック" charset="-128"/>
              </a:rPr>
              <a:t>G</a:t>
            </a:r>
            <a:r>
              <a:rPr lang="en-US" altLang="en-US" sz="2400">
                <a:latin typeface="Arial" charset="0"/>
                <a:ea typeface="ＭＳ Ｐゴシック" charset="-128"/>
              </a:rPr>
              <a:t>roups:			H5Gcreate, H5Gopen, H5Gclose</a:t>
            </a:r>
          </a:p>
          <a:p>
            <a:pPr>
              <a:lnSpc>
                <a:spcPct val="90000"/>
              </a:lnSpc>
              <a:buFontTx/>
              <a:buNone/>
            </a:pPr>
            <a:endParaRPr lang="en-US" altLang="en-US" sz="2400" i="1">
              <a:latin typeface="Arial" charset="0"/>
              <a:ea typeface="ＭＳ Ｐゴシック" charset="-128"/>
            </a:endParaRPr>
          </a:p>
          <a:p>
            <a:pPr>
              <a:lnSpc>
                <a:spcPct val="90000"/>
              </a:lnSpc>
              <a:buFontTx/>
              <a:buNone/>
            </a:pPr>
            <a:r>
              <a:rPr lang="en-US" altLang="en-US" sz="2400" b="1">
                <a:solidFill>
                  <a:srgbClr val="0000FF"/>
                </a:solidFill>
                <a:latin typeface="Arial" charset="0"/>
                <a:ea typeface="ＭＳ Ｐゴシック" charset="-128"/>
              </a:rPr>
              <a:t>A</a:t>
            </a:r>
            <a:r>
              <a:rPr lang="en-US" altLang="en-US" sz="2400">
                <a:latin typeface="Arial" charset="0"/>
                <a:ea typeface="ＭＳ Ｐゴシック" charset="-128"/>
              </a:rPr>
              <a:t>ttributes:		     	H5Acreate, H5Aopen_name, 					H5Aclose, H5Aread, H5Awrite</a:t>
            </a:r>
          </a:p>
          <a:p>
            <a:pPr>
              <a:lnSpc>
                <a:spcPct val="90000"/>
              </a:lnSpc>
              <a:buFontTx/>
              <a:buNone/>
            </a:pPr>
            <a:endParaRPr lang="en-US" altLang="en-US" sz="2400">
              <a:latin typeface="Arial" charset="0"/>
              <a:ea typeface="ＭＳ Ｐゴシック" charset="-128"/>
            </a:endParaRPr>
          </a:p>
          <a:p>
            <a:pPr>
              <a:lnSpc>
                <a:spcPct val="90000"/>
              </a:lnSpc>
              <a:buFontTx/>
              <a:buNone/>
            </a:pPr>
            <a:r>
              <a:rPr lang="en-US" altLang="en-US" sz="2400" b="1">
                <a:solidFill>
                  <a:srgbClr val="0000FF"/>
                </a:solidFill>
                <a:latin typeface="Arial" charset="0"/>
                <a:ea typeface="ＭＳ Ｐゴシック" charset="-128"/>
              </a:rPr>
              <a:t>P</a:t>
            </a:r>
            <a:r>
              <a:rPr lang="en-US" altLang="en-US" sz="2400">
                <a:latin typeface="Arial" charset="0"/>
                <a:ea typeface="ＭＳ Ｐゴシック" charset="-128"/>
              </a:rPr>
              <a:t>roperty lists:		H5Pcreate, H5Pclose		</a:t>
            </a:r>
          </a:p>
          <a:p>
            <a:pPr>
              <a:lnSpc>
                <a:spcPct val="90000"/>
              </a:lnSpc>
              <a:buFontTx/>
              <a:buNone/>
            </a:pPr>
            <a:r>
              <a:rPr lang="en-US" altLang="en-US" sz="2400">
                <a:latin typeface="Arial" charset="0"/>
                <a:ea typeface="ＭＳ Ｐゴシック" charset="-128"/>
              </a:rPr>
              <a:t>					H5Pset_chunk, H5Pset_deflate</a:t>
            </a:r>
          </a:p>
          <a:p>
            <a:pPr>
              <a:lnSpc>
                <a:spcPct val="90000"/>
              </a:lnSpc>
              <a:buFontTx/>
              <a:buNone/>
            </a:pPr>
            <a:endParaRPr lang="en-US" altLang="en-US" sz="2400">
              <a:latin typeface="Calibri" charset="0"/>
              <a:ea typeface="ＭＳ Ｐゴシック" charset="-128"/>
            </a:endParaRPr>
          </a:p>
          <a:p>
            <a:pPr>
              <a:lnSpc>
                <a:spcPct val="90000"/>
              </a:lnSpc>
              <a:buFontTx/>
              <a:buNone/>
            </a:pPr>
            <a:r>
              <a:rPr lang="en-US" altLang="en-US" sz="2400">
                <a:latin typeface="Calibri" charset="0"/>
                <a:ea typeface="ＭＳ Ｐゴシック" charset="-128"/>
              </a:rPr>
              <a:t>			</a:t>
            </a:r>
            <a:endParaRPr lang="en-US" altLang="en-US" sz="2400" i="1">
              <a:latin typeface="Calibri" charset="0"/>
              <a:ea typeface="ＭＳ Ｐゴシック" charset="-128"/>
            </a:endParaRPr>
          </a:p>
        </p:txBody>
      </p:sp>
      <p:sp>
        <p:nvSpPr>
          <p:cNvPr id="72707" name="Slide Number Placeholder 10"/>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5796F6AE-F1C8-0C45-A291-942CD77C3C56}" type="slidenum">
              <a:rPr lang="en-US" altLang="en-US" sz="1200">
                <a:solidFill>
                  <a:schemeClr val="bg1"/>
                </a:solidFill>
                <a:latin typeface="Arial" charset="0"/>
              </a:rPr>
              <a:pPr eaLnBrk="1" hangingPunct="1"/>
              <a:t>30</a:t>
            </a:fld>
            <a:endParaRPr lang="en-US" altLang="en-US" sz="1200">
              <a:solidFill>
                <a:schemeClr val="bg1"/>
              </a:solidFill>
              <a:latin typeface="Arial" charset="0"/>
            </a:endParaRPr>
          </a:p>
        </p:txBody>
      </p:sp>
      <p:sp>
        <p:nvSpPr>
          <p:cNvPr id="286729" name="Freeform 9"/>
          <p:cNvSpPr>
            <a:spLocks/>
          </p:cNvSpPr>
          <p:nvPr/>
        </p:nvSpPr>
        <p:spPr bwMode="auto">
          <a:xfrm>
            <a:off x="4572000" y="2032000"/>
            <a:ext cx="3403600" cy="1930400"/>
          </a:xfrm>
          <a:custGeom>
            <a:avLst/>
            <a:gdLst>
              <a:gd name="T0" fmla="*/ 0 w 2144"/>
              <a:gd name="T1" fmla="*/ 1216 h 1216"/>
              <a:gd name="T2" fmla="*/ 1632 w 2144"/>
              <a:gd name="T3" fmla="*/ 928 h 1216"/>
              <a:gd name="T4" fmla="*/ 2016 w 2144"/>
              <a:gd name="T5" fmla="*/ 688 h 1216"/>
              <a:gd name="T6" fmla="*/ 2112 w 2144"/>
              <a:gd name="T7" fmla="*/ 400 h 1216"/>
              <a:gd name="T8" fmla="*/ 1824 w 2144"/>
              <a:gd name="T9" fmla="*/ 64 h 1216"/>
              <a:gd name="T10" fmla="*/ 1632 w 2144"/>
              <a:gd name="T11" fmla="*/ 16 h 12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44" h="1216">
                <a:moveTo>
                  <a:pt x="0" y="1216"/>
                </a:moveTo>
                <a:cubicBezTo>
                  <a:pt x="648" y="1116"/>
                  <a:pt x="1296" y="1016"/>
                  <a:pt x="1632" y="928"/>
                </a:cubicBezTo>
                <a:cubicBezTo>
                  <a:pt x="1968" y="840"/>
                  <a:pt x="1936" y="776"/>
                  <a:pt x="2016" y="688"/>
                </a:cubicBezTo>
                <a:cubicBezTo>
                  <a:pt x="2096" y="600"/>
                  <a:pt x="2144" y="504"/>
                  <a:pt x="2112" y="400"/>
                </a:cubicBezTo>
                <a:cubicBezTo>
                  <a:pt x="2080" y="296"/>
                  <a:pt x="1904" y="128"/>
                  <a:pt x="1824" y="64"/>
                </a:cubicBezTo>
                <a:cubicBezTo>
                  <a:pt x="1744" y="0"/>
                  <a:pt x="1664" y="24"/>
                  <a:pt x="1632" y="16"/>
                </a:cubicBezTo>
              </a:path>
            </a:pathLst>
          </a:custGeom>
          <a:noFill/>
          <a:ln>
            <a:noFill/>
          </a:ln>
          <a:effectLst>
            <a:prstShdw prst="shdw17" dist="17961" dir="2700000">
              <a:srgbClr val="7A5C00"/>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86730" name="Freeform 10"/>
          <p:cNvSpPr>
            <a:spLocks/>
          </p:cNvSpPr>
          <p:nvPr/>
        </p:nvSpPr>
        <p:spPr bwMode="auto">
          <a:xfrm>
            <a:off x="4495800" y="2133600"/>
            <a:ext cx="3225800" cy="1828800"/>
          </a:xfrm>
          <a:custGeom>
            <a:avLst/>
            <a:gdLst>
              <a:gd name="T0" fmla="*/ 0 w 2032"/>
              <a:gd name="T1" fmla="*/ 1152 h 1152"/>
              <a:gd name="T2" fmla="*/ 816 w 2032"/>
              <a:gd name="T3" fmla="*/ 1008 h 1152"/>
              <a:gd name="T4" fmla="*/ 1824 w 2032"/>
              <a:gd name="T5" fmla="*/ 624 h 1152"/>
              <a:gd name="T6" fmla="*/ 1968 w 2032"/>
              <a:gd name="T7" fmla="*/ 528 h 1152"/>
              <a:gd name="T8" fmla="*/ 2016 w 2032"/>
              <a:gd name="T9" fmla="*/ 432 h 1152"/>
              <a:gd name="T10" fmla="*/ 2016 w 2032"/>
              <a:gd name="T11" fmla="*/ 240 h 1152"/>
              <a:gd name="T12" fmla="*/ 1920 w 2032"/>
              <a:gd name="T13" fmla="*/ 48 h 1152"/>
              <a:gd name="T14" fmla="*/ 1776 w 2032"/>
              <a:gd name="T15" fmla="*/ 0 h 11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032" h="1152">
                <a:moveTo>
                  <a:pt x="0" y="1152"/>
                </a:moveTo>
                <a:cubicBezTo>
                  <a:pt x="256" y="1124"/>
                  <a:pt x="512" y="1096"/>
                  <a:pt x="816" y="1008"/>
                </a:cubicBezTo>
                <a:cubicBezTo>
                  <a:pt x="1120" y="920"/>
                  <a:pt x="1632" y="704"/>
                  <a:pt x="1824" y="624"/>
                </a:cubicBezTo>
                <a:cubicBezTo>
                  <a:pt x="2016" y="544"/>
                  <a:pt x="1936" y="560"/>
                  <a:pt x="1968" y="528"/>
                </a:cubicBezTo>
                <a:cubicBezTo>
                  <a:pt x="2000" y="496"/>
                  <a:pt x="2008" y="480"/>
                  <a:pt x="2016" y="432"/>
                </a:cubicBezTo>
                <a:cubicBezTo>
                  <a:pt x="2024" y="384"/>
                  <a:pt x="2032" y="304"/>
                  <a:pt x="2016" y="240"/>
                </a:cubicBezTo>
                <a:cubicBezTo>
                  <a:pt x="2000" y="176"/>
                  <a:pt x="1960" y="88"/>
                  <a:pt x="1920" y="48"/>
                </a:cubicBezTo>
                <a:cubicBezTo>
                  <a:pt x="1880" y="8"/>
                  <a:pt x="1828" y="4"/>
                  <a:pt x="1776" y="0"/>
                </a:cubicBezTo>
              </a:path>
            </a:pathLst>
          </a:custGeom>
          <a:noFill/>
          <a:ln>
            <a:noFill/>
          </a:ln>
          <a:effectLst>
            <a:prstShdw prst="shdw17" dist="17961" dir="2700000">
              <a:srgbClr val="7A5C00"/>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86731" name="Freeform 11"/>
          <p:cNvSpPr>
            <a:spLocks/>
          </p:cNvSpPr>
          <p:nvPr/>
        </p:nvSpPr>
        <p:spPr bwMode="auto">
          <a:xfrm>
            <a:off x="3733800" y="2133600"/>
            <a:ext cx="3886200" cy="1828800"/>
          </a:xfrm>
          <a:custGeom>
            <a:avLst/>
            <a:gdLst>
              <a:gd name="T0" fmla="*/ 0 w 2448"/>
              <a:gd name="T1" fmla="*/ 1152 h 1152"/>
              <a:gd name="T2" fmla="*/ 1728 w 2448"/>
              <a:gd name="T3" fmla="*/ 912 h 1152"/>
              <a:gd name="T4" fmla="*/ 2304 w 2448"/>
              <a:gd name="T5" fmla="*/ 672 h 1152"/>
              <a:gd name="T6" fmla="*/ 2448 w 2448"/>
              <a:gd name="T7" fmla="*/ 288 h 1152"/>
              <a:gd name="T8" fmla="*/ 2304 w 2448"/>
              <a:gd name="T9" fmla="*/ 0 h 11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48" h="1152">
                <a:moveTo>
                  <a:pt x="0" y="1152"/>
                </a:moveTo>
                <a:cubicBezTo>
                  <a:pt x="672" y="1072"/>
                  <a:pt x="1344" y="992"/>
                  <a:pt x="1728" y="912"/>
                </a:cubicBezTo>
                <a:cubicBezTo>
                  <a:pt x="2112" y="832"/>
                  <a:pt x="2184" y="776"/>
                  <a:pt x="2304" y="672"/>
                </a:cubicBezTo>
                <a:cubicBezTo>
                  <a:pt x="2424" y="568"/>
                  <a:pt x="2448" y="400"/>
                  <a:pt x="2448" y="288"/>
                </a:cubicBezTo>
                <a:cubicBezTo>
                  <a:pt x="2448" y="176"/>
                  <a:pt x="2328" y="48"/>
                  <a:pt x="2304" y="0"/>
                </a:cubicBezTo>
              </a:path>
            </a:pathLst>
          </a:custGeom>
          <a:noFill/>
          <a:ln>
            <a:noFill/>
          </a:ln>
          <a:effectLst>
            <a:prstShdw prst="shdw17" dist="17961" dir="2700000">
              <a:srgbClr val="7A5C00"/>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 name="Footer Placeholder 2"/>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defRPr/>
            </a:pPr>
            <a:r>
              <a:rPr lang="en-US" dirty="0" smtClean="0"/>
              <a:t>C examples</a:t>
            </a:r>
            <a:endParaRPr lang="en-US" dirty="0"/>
          </a:p>
        </p:txBody>
      </p:sp>
      <p:sp>
        <p:nvSpPr>
          <p:cNvPr id="74754" name="Text Placeholder 9"/>
          <p:cNvSpPr>
            <a:spLocks noGrp="1"/>
          </p:cNvSpPr>
          <p:nvPr>
            <p:ph type="body" idx="1"/>
          </p:nvPr>
        </p:nvSpPr>
        <p:spPr/>
        <p:txBody>
          <a:bodyPr/>
          <a:lstStyle/>
          <a:p>
            <a:endParaRPr lang="en-US" altLang="en-US">
              <a:latin typeface="Arial" charset="0"/>
              <a:ea typeface="ＭＳ Ｐゴシック" charset="-128"/>
            </a:endParaRPr>
          </a:p>
        </p:txBody>
      </p:sp>
      <p:sp>
        <p:nvSpPr>
          <p:cNvPr id="74756"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E6AEDD25-D3FC-C14E-9F36-EE4D4DAC5322}" type="slidenum">
              <a:rPr lang="en-US" altLang="en-US" sz="1200">
                <a:solidFill>
                  <a:schemeClr val="bg1"/>
                </a:solidFill>
                <a:latin typeface="Arial" charset="0"/>
              </a:rPr>
              <a:pPr eaLnBrk="1" hangingPunct="1"/>
              <a:t>31</a:t>
            </a:fld>
            <a:endParaRPr lang="en-US" altLang="en-US" sz="1200">
              <a:solidFill>
                <a:schemeClr val="bg1"/>
              </a:solidFill>
              <a:latin typeface="Arial" charset="0"/>
            </a:endParaRPr>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8E093166-54D1-F140-90B8-02817DD13593}" type="slidenum">
              <a:rPr lang="en-US" altLang="en-US" sz="1200">
                <a:solidFill>
                  <a:schemeClr val="bg1"/>
                </a:solidFill>
                <a:latin typeface="Arial" charset="0"/>
              </a:rPr>
              <a:pPr eaLnBrk="1" hangingPunct="1"/>
              <a:t>32</a:t>
            </a:fld>
            <a:endParaRPr lang="en-US" altLang="en-US" sz="1200">
              <a:solidFill>
                <a:schemeClr val="bg1"/>
              </a:solidFill>
              <a:latin typeface="Arial" charset="0"/>
            </a:endParaRPr>
          </a:p>
        </p:txBody>
      </p:sp>
      <p:sp>
        <p:nvSpPr>
          <p:cNvPr id="75779" name="Rectangle 2"/>
          <p:cNvSpPr>
            <a:spLocks noGrp="1" noChangeArrowheads="1"/>
          </p:cNvSpPr>
          <p:nvPr>
            <p:ph type="title"/>
          </p:nvPr>
        </p:nvSpPr>
        <p:spPr/>
        <p:txBody>
          <a:bodyPr/>
          <a:lstStyle/>
          <a:p>
            <a:pPr eaLnBrk="1" hangingPunct="1"/>
            <a:r>
              <a:rPr lang="en-US" altLang="en-US">
                <a:solidFill>
                  <a:schemeClr val="tx1"/>
                </a:solidFill>
                <a:latin typeface="Arial" charset="0"/>
                <a:ea typeface="ＭＳ Ｐゴシック" charset="-128"/>
              </a:rPr>
              <a:t>How to compile HDF5 applications</a:t>
            </a:r>
          </a:p>
        </p:txBody>
      </p:sp>
      <p:sp>
        <p:nvSpPr>
          <p:cNvPr id="75780" name="Rectangle 3"/>
          <p:cNvSpPr>
            <a:spLocks noGrp="1" noChangeArrowheads="1"/>
          </p:cNvSpPr>
          <p:nvPr>
            <p:ph type="body" idx="1"/>
          </p:nvPr>
        </p:nvSpPr>
        <p:spPr>
          <a:xfrm>
            <a:off x="762000" y="1524000"/>
            <a:ext cx="7772400" cy="4114800"/>
          </a:xfrm>
        </p:spPr>
        <p:txBody>
          <a:bodyPr/>
          <a:lstStyle/>
          <a:p>
            <a:pPr eaLnBrk="1" hangingPunct="1">
              <a:lnSpc>
                <a:spcPct val="90000"/>
              </a:lnSpc>
            </a:pPr>
            <a:r>
              <a:rPr lang="en-US" altLang="en-US" b="1">
                <a:solidFill>
                  <a:schemeClr val="tx1"/>
                </a:solidFill>
                <a:latin typeface="Courier New" charset="0"/>
                <a:ea typeface="ＭＳ Ｐゴシック" charset="-128"/>
              </a:rPr>
              <a:t>h5cc</a:t>
            </a:r>
            <a:r>
              <a:rPr lang="en-US" altLang="en-US">
                <a:solidFill>
                  <a:schemeClr val="tx1"/>
                </a:solidFill>
                <a:latin typeface="Arial" charset="0"/>
                <a:ea typeface="ＭＳ Ｐゴシック" charset="-128"/>
              </a:rPr>
              <a:t> – HDF5 C compiler command</a:t>
            </a:r>
          </a:p>
          <a:p>
            <a:pPr eaLnBrk="1" hangingPunct="1">
              <a:lnSpc>
                <a:spcPct val="90000"/>
              </a:lnSpc>
            </a:pPr>
            <a:r>
              <a:rPr lang="en-US" altLang="en-US" b="1">
                <a:solidFill>
                  <a:schemeClr val="tx1"/>
                </a:solidFill>
                <a:latin typeface="Courier New" charset="0"/>
                <a:ea typeface="ＭＳ Ｐゴシック" charset="-128"/>
              </a:rPr>
              <a:t>h5fc</a:t>
            </a:r>
            <a:r>
              <a:rPr lang="en-US" altLang="en-US">
                <a:solidFill>
                  <a:schemeClr val="tx1"/>
                </a:solidFill>
                <a:latin typeface="Arial" charset="0"/>
                <a:ea typeface="ＭＳ Ｐゴシック" charset="-128"/>
              </a:rPr>
              <a:t> – HDF5 F90 compiler command</a:t>
            </a:r>
          </a:p>
          <a:p>
            <a:pPr eaLnBrk="1" hangingPunct="1">
              <a:lnSpc>
                <a:spcPct val="90000"/>
              </a:lnSpc>
            </a:pPr>
            <a:r>
              <a:rPr lang="en-US" altLang="en-US" b="1">
                <a:solidFill>
                  <a:schemeClr val="tx1"/>
                </a:solidFill>
                <a:latin typeface="Courier New" charset="0"/>
                <a:ea typeface="ＭＳ Ｐゴシック" charset="-128"/>
              </a:rPr>
              <a:t>h5c++</a:t>
            </a:r>
            <a:r>
              <a:rPr lang="en-US" altLang="en-US">
                <a:solidFill>
                  <a:schemeClr val="tx1"/>
                </a:solidFill>
                <a:latin typeface="Arial" charset="0"/>
                <a:ea typeface="ＭＳ Ｐゴシック" charset="-128"/>
              </a:rPr>
              <a:t> - HDF5 C++ compiler command</a:t>
            </a:r>
          </a:p>
          <a:p>
            <a:pPr eaLnBrk="1" hangingPunct="1">
              <a:lnSpc>
                <a:spcPct val="90000"/>
              </a:lnSpc>
            </a:pPr>
            <a:r>
              <a:rPr lang="en-US" altLang="en-US">
                <a:solidFill>
                  <a:schemeClr val="tx1"/>
                </a:solidFill>
                <a:latin typeface="Arial" charset="0"/>
                <a:ea typeface="ＭＳ Ｐゴシック" charset="-128"/>
              </a:rPr>
              <a:t>To compile:</a:t>
            </a:r>
          </a:p>
          <a:p>
            <a:pPr lvl="1" eaLnBrk="1" hangingPunct="1">
              <a:lnSpc>
                <a:spcPct val="90000"/>
              </a:lnSpc>
            </a:pPr>
            <a:r>
              <a:rPr lang="en-US" altLang="en-US" b="1">
                <a:solidFill>
                  <a:schemeClr val="tx1"/>
                </a:solidFill>
                <a:latin typeface="Courier New" charset="0"/>
                <a:ea typeface="Calibri" charset="0"/>
              </a:rPr>
              <a:t>% h5cc h5prog.c</a:t>
            </a:r>
          </a:p>
          <a:p>
            <a:pPr lvl="1" eaLnBrk="1" hangingPunct="1">
              <a:lnSpc>
                <a:spcPct val="90000"/>
              </a:lnSpc>
            </a:pPr>
            <a:r>
              <a:rPr lang="en-US" altLang="en-US" b="1">
                <a:solidFill>
                  <a:schemeClr val="tx1"/>
                </a:solidFill>
                <a:latin typeface="Courier New" charset="0"/>
                <a:ea typeface="Calibri" charset="0"/>
              </a:rPr>
              <a:t>% h5fc h5prog.f90</a:t>
            </a:r>
          </a:p>
          <a:p>
            <a:pPr lvl="1" eaLnBrk="1" hangingPunct="1">
              <a:lnSpc>
                <a:spcPct val="90000"/>
              </a:lnSpc>
            </a:pPr>
            <a:r>
              <a:rPr lang="en-US" altLang="en-US" b="1">
                <a:solidFill>
                  <a:schemeClr val="tx1"/>
                </a:solidFill>
                <a:latin typeface="Courier New" charset="0"/>
                <a:ea typeface="Calibri" charset="0"/>
              </a:rPr>
              <a:t>% h5c++ h5prog.cpp</a:t>
            </a:r>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ransition spd="med">
    <p:wipe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noChangeArrowheads="1"/>
          </p:cNvSpPr>
          <p:nvPr>
            <p:ph type="title"/>
          </p:nvPr>
        </p:nvSpPr>
        <p:spPr>
          <a:xfrm>
            <a:off x="1752600" y="76200"/>
            <a:ext cx="6019800" cy="609600"/>
          </a:xfrm>
        </p:spPr>
        <p:txBody>
          <a:bodyPr/>
          <a:lstStyle/>
          <a:p>
            <a:pPr eaLnBrk="1" hangingPunct="1"/>
            <a:r>
              <a:rPr lang="en-US" altLang="en-US">
                <a:latin typeface="Arial" charset="0"/>
                <a:ea typeface="ＭＳ Ｐゴシック" charset="-128"/>
              </a:rPr>
              <a:t>Code: Create a File</a:t>
            </a:r>
          </a:p>
        </p:txBody>
      </p:sp>
      <p:sp>
        <p:nvSpPr>
          <p:cNvPr id="77827" name="Slide Number Placeholder 12"/>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CFDAFB1D-C942-D54F-B6A5-A1DAD96251F2}" type="slidenum">
              <a:rPr lang="en-US" altLang="en-US" sz="1200">
                <a:solidFill>
                  <a:schemeClr val="bg1"/>
                </a:solidFill>
                <a:latin typeface="Arial" charset="0"/>
              </a:rPr>
              <a:pPr eaLnBrk="1" hangingPunct="1"/>
              <a:t>33</a:t>
            </a:fld>
            <a:endParaRPr lang="en-US" altLang="en-US" sz="1200">
              <a:solidFill>
                <a:schemeClr val="bg1"/>
              </a:solidFill>
              <a:latin typeface="Arial" charset="0"/>
            </a:endParaRPr>
          </a:p>
        </p:txBody>
      </p:sp>
      <p:sp>
        <p:nvSpPr>
          <p:cNvPr id="77828" name="Rectangle 3"/>
          <p:cNvSpPr>
            <a:spLocks noChangeArrowheads="1"/>
          </p:cNvSpPr>
          <p:nvPr/>
        </p:nvSpPr>
        <p:spPr bwMode="auto">
          <a:xfrm>
            <a:off x="457200" y="1066800"/>
            <a:ext cx="184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en-US" altLang="en-US"/>
              <a:t> </a:t>
            </a:r>
          </a:p>
        </p:txBody>
      </p:sp>
      <p:sp>
        <p:nvSpPr>
          <p:cNvPr id="77829" name="Rectangle 4"/>
          <p:cNvSpPr>
            <a:spLocks noChangeArrowheads="1"/>
          </p:cNvSpPr>
          <p:nvPr/>
        </p:nvSpPr>
        <p:spPr bwMode="auto">
          <a:xfrm>
            <a:off x="304800" y="1600200"/>
            <a:ext cx="8850313"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en-US" altLang="en-US" b="1" dirty="0" err="1">
                <a:latin typeface="Courier New" charset="0"/>
              </a:rPr>
              <a:t>hid_t</a:t>
            </a:r>
            <a:r>
              <a:rPr lang="en-US" altLang="en-US" b="1" dirty="0">
                <a:latin typeface="Courier New" charset="0"/>
              </a:rPr>
              <a:t>       </a:t>
            </a:r>
            <a:r>
              <a:rPr lang="en-US" altLang="en-US" b="1" dirty="0" err="1">
                <a:latin typeface="Courier New" charset="0"/>
              </a:rPr>
              <a:t>file_id</a:t>
            </a:r>
            <a:r>
              <a:rPr lang="en-US" altLang="en-US" b="1" dirty="0">
                <a:latin typeface="Courier New" charset="0"/>
              </a:rPr>
              <a:t>; </a:t>
            </a:r>
          </a:p>
          <a:p>
            <a:r>
              <a:rPr lang="en-US" altLang="en-US" b="1" dirty="0" err="1">
                <a:latin typeface="Courier New" charset="0"/>
              </a:rPr>
              <a:t>herr_t</a:t>
            </a:r>
            <a:r>
              <a:rPr lang="en-US" altLang="en-US" b="1" dirty="0">
                <a:latin typeface="Courier New" charset="0"/>
              </a:rPr>
              <a:t>      status;</a:t>
            </a:r>
          </a:p>
          <a:p>
            <a:r>
              <a:rPr lang="en-US" altLang="en-US" b="1" dirty="0">
                <a:latin typeface="Courier New" charset="0"/>
              </a:rPr>
              <a:t>       </a:t>
            </a:r>
          </a:p>
          <a:p>
            <a:r>
              <a:rPr lang="en-US" altLang="en-US" b="1" dirty="0" err="1">
                <a:latin typeface="Courier New" charset="0"/>
              </a:rPr>
              <a:t>file_id</a:t>
            </a:r>
            <a:r>
              <a:rPr lang="en-US" altLang="en-US" b="1" dirty="0">
                <a:latin typeface="Courier New" charset="0"/>
              </a:rPr>
              <a:t> = </a:t>
            </a:r>
            <a:r>
              <a:rPr lang="en-US" altLang="en-US" b="1" dirty="0">
                <a:solidFill>
                  <a:srgbClr val="0000FF"/>
                </a:solidFill>
                <a:latin typeface="Courier New" charset="0"/>
              </a:rPr>
              <a:t>H5Fcreate</a:t>
            </a:r>
            <a:r>
              <a:rPr lang="en-US" altLang="en-US" b="1" dirty="0">
                <a:latin typeface="Courier New" charset="0"/>
              </a:rPr>
              <a:t>("file.h5", H5F_ACC_TRUNC, </a:t>
            </a:r>
          </a:p>
          <a:p>
            <a:r>
              <a:rPr lang="en-US" altLang="en-US" b="1" dirty="0">
                <a:latin typeface="Courier New" charset="0"/>
              </a:rPr>
              <a:t>	               H5P_DEFAULT, H5P_DEFAULT);</a:t>
            </a:r>
          </a:p>
          <a:p>
            <a:endParaRPr lang="en-US" altLang="en-US" b="1" dirty="0">
              <a:latin typeface="Courier New" charset="0"/>
            </a:endParaRPr>
          </a:p>
          <a:p>
            <a:r>
              <a:rPr lang="en-US" altLang="en-US" b="1" dirty="0">
                <a:latin typeface="Courier New" charset="0"/>
              </a:rPr>
              <a:t>status = </a:t>
            </a:r>
            <a:r>
              <a:rPr lang="en-US" altLang="en-US" b="1" dirty="0">
                <a:solidFill>
                  <a:srgbClr val="0000FF"/>
                </a:solidFill>
                <a:latin typeface="Courier New" charset="0"/>
              </a:rPr>
              <a:t>H5Fclose</a:t>
            </a:r>
            <a:r>
              <a:rPr lang="en-US" altLang="en-US" b="1" dirty="0">
                <a:latin typeface="Courier New" charset="0"/>
              </a:rPr>
              <a:t> (</a:t>
            </a:r>
            <a:r>
              <a:rPr lang="en-US" altLang="en-US" b="1" dirty="0" err="1">
                <a:latin typeface="Courier New" charset="0"/>
              </a:rPr>
              <a:t>file_id</a:t>
            </a:r>
            <a:r>
              <a:rPr lang="en-US" altLang="en-US" b="1" dirty="0">
                <a:latin typeface="Courier New" charset="0"/>
              </a:rPr>
              <a:t>);</a:t>
            </a:r>
          </a:p>
          <a:p>
            <a:endParaRPr lang="en-US" altLang="en-US" b="1" dirty="0">
              <a:latin typeface="Courier New" charset="0"/>
            </a:endParaRPr>
          </a:p>
          <a:p>
            <a:r>
              <a:rPr lang="en-US" altLang="en-US" b="1" dirty="0">
                <a:latin typeface="Courier New" charset="0"/>
              </a:rPr>
              <a:t>  </a:t>
            </a:r>
          </a:p>
        </p:txBody>
      </p:sp>
      <p:sp>
        <p:nvSpPr>
          <p:cNvPr id="77830" name="TextBox 7"/>
          <p:cNvSpPr txBox="1">
            <a:spLocks noChangeArrowheads="1"/>
          </p:cNvSpPr>
          <p:nvPr/>
        </p:nvSpPr>
        <p:spPr bwMode="auto">
          <a:xfrm>
            <a:off x="762000" y="5638800"/>
            <a:ext cx="70119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z="2000" i="1">
                <a:latin typeface="Arial" charset="0"/>
              </a:rPr>
              <a:t>Note: Return codes not checked for errors in code samples</a:t>
            </a:r>
            <a:r>
              <a:rPr lang="en-US" altLang="en-US" sz="2000" i="1">
                <a:latin typeface="Calibri" charset="0"/>
              </a:rPr>
              <a:t>.</a:t>
            </a:r>
          </a:p>
        </p:txBody>
      </p:sp>
      <p:sp>
        <p:nvSpPr>
          <p:cNvPr id="73749" name="Oval 21"/>
          <p:cNvSpPr>
            <a:spLocks noChangeArrowheads="1"/>
          </p:cNvSpPr>
          <p:nvPr/>
        </p:nvSpPr>
        <p:spPr bwMode="auto">
          <a:xfrm>
            <a:off x="6705600" y="4572000"/>
            <a:ext cx="1676400" cy="762000"/>
          </a:xfrm>
          <a:prstGeom prst="ellipse">
            <a:avLst/>
          </a:prstGeom>
          <a:solidFill>
            <a:srgbClr val="E0C2A3"/>
          </a:solidFill>
          <a:ln w="9525">
            <a:solidFill>
              <a:schemeClr val="tx1"/>
            </a:solidFill>
            <a:round/>
            <a:headEnd/>
            <a:tailEnd/>
          </a:ln>
          <a:effectLst>
            <a:prstShdw prst="shdw17" dist="17961" dir="2700000">
              <a:srgbClr val="000000"/>
            </a:prstShdw>
          </a:effec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r>
              <a:rPr lang="en-US" altLang="en-US" b="1">
                <a:latin typeface="Calibri" charset="0"/>
              </a:rPr>
              <a:t>“</a:t>
            </a:r>
            <a:r>
              <a:rPr lang="en-US" altLang="ja-JP" b="1">
                <a:latin typeface="Arial" charset="0"/>
                <a:ea typeface="Calibri" charset="0"/>
              </a:rPr>
              <a:t>/</a:t>
            </a:r>
            <a:r>
              <a:rPr lang="en-US" altLang="en-US" b="1">
                <a:latin typeface="Arial" charset="0"/>
                <a:ea typeface="Calibri" charset="0"/>
              </a:rPr>
              <a:t>”</a:t>
            </a:r>
            <a:r>
              <a:rPr lang="en-US" altLang="ja-JP" b="1">
                <a:latin typeface="Arial" charset="0"/>
                <a:ea typeface="Calibri" charset="0"/>
              </a:rPr>
              <a:t> (root)</a:t>
            </a:r>
            <a:endParaRPr lang="en-US" altLang="en-US" b="1">
              <a:latin typeface="Arial" charset="0"/>
              <a:ea typeface="Calibri" charset="0"/>
            </a:endParaRPr>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ransition spd="med">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3"/>
          <p:cNvSpPr>
            <a:spLocks noGrp="1" noChangeArrowheads="1"/>
          </p:cNvSpPr>
          <p:nvPr>
            <p:ph type="title"/>
          </p:nvPr>
        </p:nvSpPr>
        <p:spPr>
          <a:xfrm>
            <a:off x="381000" y="0"/>
            <a:ext cx="8382000" cy="685800"/>
          </a:xfrm>
        </p:spPr>
        <p:txBody>
          <a:bodyPr/>
          <a:lstStyle/>
          <a:p>
            <a:pPr eaLnBrk="1" hangingPunct="1"/>
            <a:r>
              <a:rPr lang="en-US" altLang="en-US">
                <a:latin typeface="Arial" charset="0"/>
                <a:ea typeface="ＭＳ Ｐゴシック" charset="-128"/>
              </a:rPr>
              <a:t>Code: Create a Dataset</a:t>
            </a:r>
          </a:p>
        </p:txBody>
      </p:sp>
      <p:sp>
        <p:nvSpPr>
          <p:cNvPr id="79874" name="Date Placeholder 3"/>
          <p:cNvSpPr>
            <a:spLocks noGrp="1"/>
          </p:cNvSpPr>
          <p:nvPr>
            <p:ph type="dt" sz="quarter" idx="4294967295"/>
          </p:nvPr>
        </p:nvSpPr>
        <p:spPr bwMode="auto">
          <a:xfrm>
            <a:off x="304800" y="6629400"/>
            <a:ext cx="1905000" cy="228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z="1200" smtClean="0">
                <a:solidFill>
                  <a:schemeClr val="bg1"/>
                </a:solidFill>
                <a:latin typeface="Arial" charset="0"/>
              </a:rPr>
              <a:t>April 26, 2017</a:t>
            </a:r>
            <a:endParaRPr lang="en-US" altLang="en-US" sz="1200">
              <a:solidFill>
                <a:schemeClr val="bg1"/>
              </a:solidFill>
              <a:latin typeface="Arial" charset="0"/>
            </a:endParaRPr>
          </a:p>
        </p:txBody>
      </p:sp>
      <p:sp>
        <p:nvSpPr>
          <p:cNvPr id="79876" name="Slide Number Placeholder 10"/>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23E4242A-EBAF-E946-AE60-00F7EF070FEE}" type="slidenum">
              <a:rPr lang="en-US" altLang="en-US" sz="1200">
                <a:solidFill>
                  <a:schemeClr val="bg1"/>
                </a:solidFill>
                <a:latin typeface="Arial" charset="0"/>
              </a:rPr>
              <a:pPr eaLnBrk="1" hangingPunct="1"/>
              <a:t>34</a:t>
            </a:fld>
            <a:endParaRPr lang="en-US" altLang="en-US" sz="1200">
              <a:solidFill>
                <a:schemeClr val="bg1"/>
              </a:solidFill>
              <a:latin typeface="Arial" charset="0"/>
            </a:endParaRPr>
          </a:p>
        </p:txBody>
      </p:sp>
      <p:sp>
        <p:nvSpPr>
          <p:cNvPr id="89093" name="Text Box 2"/>
          <p:cNvSpPr txBox="1">
            <a:spLocks noChangeArrowheads="1"/>
          </p:cNvSpPr>
          <p:nvPr/>
        </p:nvSpPr>
        <p:spPr bwMode="auto">
          <a:xfrm>
            <a:off x="152400" y="838200"/>
            <a:ext cx="9264075" cy="529375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en-US" altLang="en-US" sz="2000" b="1" dirty="0">
                <a:latin typeface="Courier New" charset="0"/>
              </a:rPr>
              <a:t>1  </a:t>
            </a:r>
            <a:r>
              <a:rPr lang="en-US" altLang="en-US" sz="2000" b="1" dirty="0" err="1">
                <a:latin typeface="Courier New" charset="0"/>
              </a:rPr>
              <a:t>hid_t</a:t>
            </a:r>
            <a:r>
              <a:rPr lang="en-US" altLang="en-US" sz="2000" b="1" dirty="0">
                <a:latin typeface="Courier New" charset="0"/>
              </a:rPr>
              <a:t>       </a:t>
            </a:r>
            <a:r>
              <a:rPr lang="en-US" altLang="en-US" sz="2000" b="1" dirty="0" err="1">
                <a:latin typeface="Courier New" charset="0"/>
              </a:rPr>
              <a:t>file_id</a:t>
            </a:r>
            <a:r>
              <a:rPr lang="en-US" altLang="en-US" sz="2000" b="1" dirty="0">
                <a:latin typeface="Courier New" charset="0"/>
              </a:rPr>
              <a:t>, </a:t>
            </a:r>
            <a:r>
              <a:rPr lang="en-US" altLang="en-US" sz="2000" b="1" dirty="0" err="1">
                <a:latin typeface="Courier New" charset="0"/>
              </a:rPr>
              <a:t>dataset_id</a:t>
            </a:r>
            <a:r>
              <a:rPr lang="en-US" altLang="en-US" sz="2000" b="1" dirty="0">
                <a:latin typeface="Courier New" charset="0"/>
              </a:rPr>
              <a:t>, </a:t>
            </a:r>
            <a:r>
              <a:rPr lang="en-US" altLang="en-US" sz="2000" b="1" dirty="0" err="1">
                <a:latin typeface="Courier New" charset="0"/>
              </a:rPr>
              <a:t>dataspace_id</a:t>
            </a:r>
            <a:r>
              <a:rPr lang="en-US" altLang="en-US" sz="2000" b="1" dirty="0">
                <a:latin typeface="Courier New" charset="0"/>
              </a:rPr>
              <a:t>; </a:t>
            </a:r>
          </a:p>
          <a:p>
            <a:r>
              <a:rPr lang="en-US" altLang="en-US" sz="2000" b="1" dirty="0">
                <a:latin typeface="Courier New" charset="0"/>
              </a:rPr>
              <a:t>2  </a:t>
            </a:r>
            <a:r>
              <a:rPr lang="en-US" altLang="en-US" sz="2000" b="1" dirty="0" err="1">
                <a:latin typeface="Courier New" charset="0"/>
              </a:rPr>
              <a:t>hsize_t</a:t>
            </a:r>
            <a:r>
              <a:rPr lang="en-US" altLang="en-US" sz="2000" b="1" dirty="0">
                <a:latin typeface="Courier New" charset="0"/>
              </a:rPr>
              <a:t>     dims[2];</a:t>
            </a:r>
          </a:p>
          <a:p>
            <a:r>
              <a:rPr lang="en-US" altLang="en-US" sz="2000" b="1" dirty="0">
                <a:latin typeface="Courier New" charset="0"/>
              </a:rPr>
              <a:t>3  </a:t>
            </a:r>
            <a:r>
              <a:rPr lang="en-US" altLang="en-US" sz="2000" b="1" dirty="0" err="1">
                <a:latin typeface="Courier New" charset="0"/>
              </a:rPr>
              <a:t>herr_t</a:t>
            </a:r>
            <a:r>
              <a:rPr lang="en-US" altLang="en-US" sz="2000" b="1" dirty="0">
                <a:latin typeface="Courier New" charset="0"/>
              </a:rPr>
              <a:t>      status;</a:t>
            </a:r>
            <a:r>
              <a:rPr lang="en-US" altLang="en-US" sz="2000" b="1" dirty="0">
                <a:solidFill>
                  <a:srgbClr val="A6A6A6"/>
                </a:solidFill>
                <a:latin typeface="Courier New" charset="0"/>
              </a:rPr>
              <a:t>       </a:t>
            </a:r>
          </a:p>
          <a:p>
            <a:r>
              <a:rPr lang="en-US" altLang="en-US" sz="2000" b="1" dirty="0">
                <a:solidFill>
                  <a:srgbClr val="A6A6A6"/>
                </a:solidFill>
                <a:latin typeface="Courier New" charset="0"/>
              </a:rPr>
              <a:t>  </a:t>
            </a:r>
          </a:p>
          <a:p>
            <a:r>
              <a:rPr lang="en-US" altLang="en-US" sz="2000" b="1" dirty="0">
                <a:latin typeface="Courier New" charset="0"/>
              </a:rPr>
              <a:t>4  </a:t>
            </a:r>
            <a:r>
              <a:rPr lang="en-US" altLang="en-US" sz="2000" b="1" dirty="0" err="1">
                <a:latin typeface="Courier New" charset="0"/>
              </a:rPr>
              <a:t>file_id</a:t>
            </a:r>
            <a:r>
              <a:rPr lang="en-US" altLang="en-US" sz="2000" b="1" dirty="0">
                <a:latin typeface="Courier New" charset="0"/>
              </a:rPr>
              <a:t> = H5Fcreate </a:t>
            </a:r>
            <a:r>
              <a:rPr lang="en-US" altLang="en-US" sz="2000" b="1" dirty="0">
                <a:latin typeface="Courier New" charset="0"/>
              </a:rPr>
              <a:t>("</a:t>
            </a:r>
            <a:r>
              <a:rPr lang="en-US" altLang="ja-JP" sz="2000" b="1" dirty="0" smtClean="0">
                <a:latin typeface="Courier New" charset="0"/>
              </a:rPr>
              <a:t>file.h5</a:t>
            </a:r>
            <a:r>
              <a:rPr lang="en-US" altLang="en-US" sz="2000" b="1" dirty="0">
                <a:latin typeface="Courier New" charset="0"/>
              </a:rPr>
              <a:t>"</a:t>
            </a:r>
            <a:r>
              <a:rPr lang="en-US" altLang="ja-JP" sz="2000" b="1" dirty="0" smtClean="0">
                <a:latin typeface="Courier New" charset="0"/>
              </a:rPr>
              <a:t>, </a:t>
            </a:r>
            <a:r>
              <a:rPr lang="en-US" altLang="ja-JP" sz="2000" b="1" dirty="0">
                <a:latin typeface="Courier New" charset="0"/>
              </a:rPr>
              <a:t>H5F_ACC_TRUNC, </a:t>
            </a:r>
          </a:p>
          <a:p>
            <a:r>
              <a:rPr lang="en-US" altLang="en-US" sz="2000" b="1" dirty="0">
                <a:latin typeface="Courier New" charset="0"/>
              </a:rPr>
              <a:t>                        H5P_DEFAULT, H5P_DEFAULT);   </a:t>
            </a:r>
          </a:p>
          <a:p>
            <a:r>
              <a:rPr lang="en-US" altLang="en-US" sz="2000" b="1" dirty="0">
                <a:latin typeface="Courier New" charset="0"/>
              </a:rPr>
              <a:t>5  dims[0] = 4;</a:t>
            </a:r>
          </a:p>
          <a:p>
            <a:r>
              <a:rPr lang="en-US" altLang="en-US" sz="2000" b="1" dirty="0">
                <a:latin typeface="Courier New" charset="0"/>
              </a:rPr>
              <a:t>6  dims[1] = 6;</a:t>
            </a:r>
          </a:p>
          <a:p>
            <a:pPr>
              <a:buFontTx/>
              <a:buAutoNum type="arabicPlain" startAt="7"/>
            </a:pPr>
            <a:r>
              <a:rPr lang="en-US" altLang="en-US" sz="2000" b="1" dirty="0" smtClean="0">
                <a:latin typeface="Courier New" charset="0"/>
              </a:rPr>
              <a:t>  </a:t>
            </a:r>
            <a:r>
              <a:rPr lang="en-US" altLang="en-US" sz="2000" b="1" dirty="0" err="1" smtClean="0">
                <a:latin typeface="Courier New" charset="0"/>
              </a:rPr>
              <a:t>dataspace_id</a:t>
            </a:r>
            <a:r>
              <a:rPr lang="en-US" altLang="en-US" sz="2000" b="1" dirty="0" smtClean="0">
                <a:latin typeface="Courier New" charset="0"/>
              </a:rPr>
              <a:t> </a:t>
            </a:r>
            <a:r>
              <a:rPr lang="en-US" altLang="en-US" sz="2000" b="1" dirty="0">
                <a:latin typeface="Courier New" charset="0"/>
              </a:rPr>
              <a:t>= H5Screate_simple (2, dims, NULL);</a:t>
            </a:r>
          </a:p>
          <a:p>
            <a:r>
              <a:rPr lang="en-US" altLang="en-US" sz="2000" b="1" dirty="0">
                <a:latin typeface="Courier New" charset="0"/>
              </a:rPr>
              <a:t>8  </a:t>
            </a:r>
            <a:r>
              <a:rPr lang="en-US" altLang="en-US" sz="2000" b="1" dirty="0" err="1">
                <a:latin typeface="Courier New" charset="0"/>
              </a:rPr>
              <a:t>dataset_id</a:t>
            </a:r>
            <a:r>
              <a:rPr lang="en-US" altLang="en-US" sz="2000" b="1" dirty="0">
                <a:latin typeface="Courier New" charset="0"/>
              </a:rPr>
              <a:t> = H5Dcreate (</a:t>
            </a:r>
            <a:r>
              <a:rPr lang="en-US" altLang="en-US" sz="2000" b="1" dirty="0" err="1">
                <a:latin typeface="Courier New" charset="0"/>
              </a:rPr>
              <a:t>file_id</a:t>
            </a:r>
            <a:r>
              <a:rPr lang="en-US" altLang="en-US" sz="2000" b="1" dirty="0">
                <a:latin typeface="Courier New" charset="0"/>
              </a:rPr>
              <a:t>, "</a:t>
            </a:r>
            <a:r>
              <a:rPr lang="en-US" altLang="ja-JP" sz="2000" b="1" dirty="0" smtClean="0">
                <a:latin typeface="Courier New" charset="0"/>
              </a:rPr>
              <a:t>A</a:t>
            </a:r>
            <a:r>
              <a:rPr lang="en-US" altLang="en-US" sz="2000" b="1" dirty="0" smtClean="0">
                <a:latin typeface="Courier New" charset="0"/>
              </a:rPr>
              <a:t>"</a:t>
            </a:r>
            <a:r>
              <a:rPr lang="en-US" altLang="ja-JP" sz="2000" b="1" dirty="0" smtClean="0">
                <a:latin typeface="Courier New" charset="0"/>
              </a:rPr>
              <a:t>, H5T_STD_I32BE</a:t>
            </a:r>
            <a:r>
              <a:rPr lang="en-US" altLang="ja-JP" sz="2000" b="1" dirty="0">
                <a:latin typeface="Courier New" charset="0"/>
              </a:rPr>
              <a:t>,</a:t>
            </a:r>
          </a:p>
          <a:p>
            <a:r>
              <a:rPr lang="en-US" altLang="en-US" sz="2000" b="1" dirty="0">
                <a:latin typeface="Courier New" charset="0"/>
              </a:rPr>
              <a:t>                   </a:t>
            </a:r>
            <a:r>
              <a:rPr lang="en-US" altLang="en-US" sz="2000" b="1" dirty="0" err="1">
                <a:latin typeface="Courier New" charset="0"/>
              </a:rPr>
              <a:t>dataspace_id</a:t>
            </a:r>
            <a:r>
              <a:rPr lang="en-US" altLang="en-US" sz="2000" b="1" dirty="0">
                <a:latin typeface="Courier New" charset="0"/>
              </a:rPr>
              <a:t>, H5P_DEFAULT, H5P_DEFAULT, </a:t>
            </a:r>
          </a:p>
          <a:p>
            <a:r>
              <a:rPr lang="en-US" altLang="en-US" sz="2000" b="1" dirty="0">
                <a:latin typeface="Courier New" charset="0"/>
              </a:rPr>
              <a:t>			 H5P_DEFAULT);</a:t>
            </a:r>
          </a:p>
          <a:p>
            <a:pPr>
              <a:lnSpc>
                <a:spcPct val="170000"/>
              </a:lnSpc>
            </a:pPr>
            <a:r>
              <a:rPr lang="en-US" altLang="en-US" sz="2000" b="1" dirty="0">
                <a:latin typeface="Courier New" charset="0"/>
              </a:rPr>
              <a:t>9  status = H5Dclose (</a:t>
            </a:r>
            <a:r>
              <a:rPr lang="en-US" altLang="en-US" sz="2000" b="1" dirty="0" err="1">
                <a:latin typeface="Courier New" charset="0"/>
              </a:rPr>
              <a:t>dataset_id</a:t>
            </a:r>
            <a:r>
              <a:rPr lang="en-US" altLang="en-US" sz="2000" b="1" dirty="0">
                <a:latin typeface="Courier New" charset="0"/>
              </a:rPr>
              <a:t>);    </a:t>
            </a:r>
          </a:p>
          <a:p>
            <a:r>
              <a:rPr lang="en-US" altLang="en-US" sz="2000" b="1" dirty="0">
                <a:latin typeface="Courier New" charset="0"/>
              </a:rPr>
              <a:t>10 status = H5Sclose (</a:t>
            </a:r>
            <a:r>
              <a:rPr lang="en-US" altLang="en-US" sz="2000" b="1" dirty="0" err="1">
                <a:latin typeface="Courier New" charset="0"/>
              </a:rPr>
              <a:t>dataspace_id</a:t>
            </a:r>
            <a:r>
              <a:rPr lang="en-US" altLang="en-US" sz="2000" b="1" dirty="0">
                <a:latin typeface="Courier New" charset="0"/>
              </a:rPr>
              <a:t>);     </a:t>
            </a:r>
          </a:p>
          <a:p>
            <a:r>
              <a:rPr lang="en-US" altLang="en-US" sz="2000" b="1" dirty="0">
                <a:latin typeface="Courier New" charset="0"/>
              </a:rPr>
              <a:t>11 status = H5Fclose (</a:t>
            </a:r>
            <a:r>
              <a:rPr lang="en-US" altLang="en-US" sz="2000" b="1" dirty="0" err="1">
                <a:latin typeface="Courier New" charset="0"/>
              </a:rPr>
              <a:t>file_id</a:t>
            </a:r>
            <a:r>
              <a:rPr lang="en-US" altLang="en-US" sz="2000" b="1" dirty="0">
                <a:latin typeface="Courier New" charset="0"/>
              </a:rPr>
              <a:t>);</a:t>
            </a:r>
          </a:p>
          <a:p>
            <a:endParaRPr lang="en-US" altLang="en-US" sz="2000" b="1" dirty="0">
              <a:latin typeface="Courier New" charset="0"/>
            </a:endParaRPr>
          </a:p>
        </p:txBody>
      </p:sp>
      <p:grpSp>
        <p:nvGrpSpPr>
          <p:cNvPr id="79878" name="Group 6"/>
          <p:cNvGrpSpPr>
            <a:grpSpLocks/>
          </p:cNvGrpSpPr>
          <p:nvPr/>
        </p:nvGrpSpPr>
        <p:grpSpPr bwMode="auto">
          <a:xfrm>
            <a:off x="5562600" y="4800600"/>
            <a:ext cx="1600200" cy="914400"/>
            <a:chOff x="3744" y="2976"/>
            <a:chExt cx="1008" cy="576"/>
          </a:xfrm>
        </p:grpSpPr>
        <p:sp>
          <p:nvSpPr>
            <p:cNvPr id="79890" name="Text Box 7"/>
            <p:cNvSpPr txBox="1">
              <a:spLocks noChangeArrowheads="1"/>
            </p:cNvSpPr>
            <p:nvPr/>
          </p:nvSpPr>
          <p:spPr bwMode="auto">
            <a:xfrm>
              <a:off x="3744" y="2976"/>
              <a:ext cx="96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spcBef>
                  <a:spcPct val="50000"/>
                </a:spcBef>
              </a:pPr>
              <a:r>
                <a:rPr lang="en-US" altLang="en-US" b="1">
                  <a:solidFill>
                    <a:srgbClr val="333399"/>
                  </a:solidFill>
                  <a:latin typeface="Arial" charset="0"/>
                </a:rPr>
                <a:t>A</a:t>
              </a:r>
            </a:p>
          </p:txBody>
        </p:sp>
        <p:sp>
          <p:nvSpPr>
            <p:cNvPr id="79891" name="Line 8"/>
            <p:cNvSpPr>
              <a:spLocks noChangeShapeType="1"/>
            </p:cNvSpPr>
            <p:nvPr/>
          </p:nvSpPr>
          <p:spPr bwMode="auto">
            <a:xfrm flipH="1">
              <a:off x="4210" y="2995"/>
              <a:ext cx="542" cy="557"/>
            </a:xfrm>
            <a:prstGeom prst="line">
              <a:avLst/>
            </a:prstGeom>
            <a:noFill/>
            <a:ln w="57150">
              <a:solidFill>
                <a:srgbClr val="333399"/>
              </a:solidFill>
              <a:round/>
              <a:headEnd/>
              <a:tailEnd type="arrow" w="med" len="med"/>
            </a:ln>
            <a:extLst>
              <a:ext uri="{909E8E84-426E-40DD-AFC4-6F175D3DCCD1}">
                <a14:hiddenFill xmlns:a14="http://schemas.microsoft.com/office/drawing/2010/main">
                  <a:noFill/>
                </a14:hiddenFill>
              </a:ext>
            </a:extLst>
          </p:spPr>
          <p:txBody>
            <a:bodyPr wrap="none" lIns="91420" tIns="45711" rIns="91420" bIns="45711" anchor="ctr"/>
            <a:lstStyle/>
            <a:p>
              <a:endParaRPr lang="en-US"/>
            </a:p>
          </p:txBody>
        </p:sp>
      </p:grpSp>
      <p:sp>
        <p:nvSpPr>
          <p:cNvPr id="10" name="Oval 9"/>
          <p:cNvSpPr>
            <a:spLocks noChangeArrowheads="1"/>
          </p:cNvSpPr>
          <p:nvPr/>
        </p:nvSpPr>
        <p:spPr bwMode="auto">
          <a:xfrm>
            <a:off x="6400800" y="4419600"/>
            <a:ext cx="2209800" cy="457200"/>
          </a:xfrm>
          <a:prstGeom prst="ellipse">
            <a:avLst/>
          </a:prstGeom>
          <a:solidFill>
            <a:schemeClr val="bg2">
              <a:lumMod val="40000"/>
              <a:lumOff val="60000"/>
            </a:schemeClr>
          </a:solidFill>
          <a:ln w="9525">
            <a:round/>
            <a:headEnd/>
            <a:tailEnd/>
          </a:ln>
          <a:scene3d>
            <a:camera prst="legacyObliqueTopRight"/>
            <a:lightRig rig="legacyFlat3" dir="b"/>
          </a:scene3d>
          <a:sp3d extrusionH="125400" prstMaterial="legacyMatte">
            <a:bevelT w="13500" h="13500" prst="angle"/>
            <a:bevelB w="13500" h="13500" prst="angle"/>
            <a:extrusionClr>
              <a:srgbClr val="B2B2B2"/>
            </a:extrusionClr>
          </a:sp3d>
        </p:spPr>
        <p:txBody>
          <a:bodyPr wrap="none" lIns="91420" tIns="45711" rIns="91420" bIns="45711" anchor="ctr">
            <a:flatTx/>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r>
              <a:rPr lang="ja-JP" altLang="en-US" sz="2800" b="1">
                <a:latin typeface="Arial" charset="0"/>
              </a:rPr>
              <a:t>“</a:t>
            </a:r>
            <a:r>
              <a:rPr lang="en-US" altLang="ja-JP" sz="2800" b="1">
                <a:latin typeface="Arial" charset="0"/>
              </a:rPr>
              <a:t>/</a:t>
            </a:r>
            <a:r>
              <a:rPr lang="ja-JP" altLang="en-US" sz="2800" b="1">
                <a:latin typeface="Arial" charset="0"/>
              </a:rPr>
              <a:t>”</a:t>
            </a:r>
            <a:r>
              <a:rPr lang="en-US" altLang="ja-JP" sz="2800" b="1">
                <a:latin typeface="Arial" charset="0"/>
              </a:rPr>
              <a:t>  </a:t>
            </a:r>
            <a:r>
              <a:rPr lang="en-US" altLang="ja-JP" b="1">
                <a:latin typeface="Arial" charset="0"/>
              </a:rPr>
              <a:t>(root)</a:t>
            </a:r>
            <a:endParaRPr lang="en-US" altLang="en-US" sz="2800" b="1">
              <a:latin typeface="Arial" charset="0"/>
            </a:endParaRPr>
          </a:p>
        </p:txBody>
      </p:sp>
      <p:grpSp>
        <p:nvGrpSpPr>
          <p:cNvPr id="79880" name="Group 10"/>
          <p:cNvGrpSpPr>
            <a:grpSpLocks/>
          </p:cNvGrpSpPr>
          <p:nvPr/>
        </p:nvGrpSpPr>
        <p:grpSpPr bwMode="auto">
          <a:xfrm>
            <a:off x="5638800" y="5715000"/>
            <a:ext cx="1371600" cy="914400"/>
            <a:chOff x="624" y="1632"/>
            <a:chExt cx="864" cy="576"/>
          </a:xfrm>
        </p:grpSpPr>
        <p:sp>
          <p:nvSpPr>
            <p:cNvPr id="79881" name="Rectangle 11"/>
            <p:cNvSpPr>
              <a:spLocks noChangeArrowheads="1"/>
            </p:cNvSpPr>
            <p:nvPr/>
          </p:nvSpPr>
          <p:spPr bwMode="auto">
            <a:xfrm>
              <a:off x="624" y="1632"/>
              <a:ext cx="864" cy="576"/>
            </a:xfrm>
            <a:prstGeom prst="rect">
              <a:avLst/>
            </a:prstGeom>
            <a:solidFill>
              <a:srgbClr val="C0C0C0"/>
            </a:solidFill>
            <a:ln w="28575">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79882" name="Line 12"/>
            <p:cNvSpPr>
              <a:spLocks noChangeShapeType="1"/>
            </p:cNvSpPr>
            <p:nvPr/>
          </p:nvSpPr>
          <p:spPr bwMode="auto">
            <a:xfrm>
              <a:off x="624" y="1920"/>
              <a:ext cx="864"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883" name="Line 13"/>
            <p:cNvSpPr>
              <a:spLocks noChangeShapeType="1"/>
            </p:cNvSpPr>
            <p:nvPr/>
          </p:nvSpPr>
          <p:spPr bwMode="auto">
            <a:xfrm>
              <a:off x="624" y="2064"/>
              <a:ext cx="864"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884" name="Line 14"/>
            <p:cNvSpPr>
              <a:spLocks noChangeShapeType="1"/>
            </p:cNvSpPr>
            <p:nvPr/>
          </p:nvSpPr>
          <p:spPr bwMode="auto">
            <a:xfrm>
              <a:off x="624" y="1776"/>
              <a:ext cx="864"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885" name="Line 15"/>
            <p:cNvSpPr>
              <a:spLocks noChangeShapeType="1"/>
            </p:cNvSpPr>
            <p:nvPr/>
          </p:nvSpPr>
          <p:spPr bwMode="auto">
            <a:xfrm>
              <a:off x="1056" y="1632"/>
              <a:ext cx="0" cy="576"/>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886" name="Line 16"/>
            <p:cNvSpPr>
              <a:spLocks noChangeShapeType="1"/>
            </p:cNvSpPr>
            <p:nvPr/>
          </p:nvSpPr>
          <p:spPr bwMode="auto">
            <a:xfrm>
              <a:off x="1200" y="1632"/>
              <a:ext cx="0" cy="576"/>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887" name="Line 17"/>
            <p:cNvSpPr>
              <a:spLocks noChangeShapeType="1"/>
            </p:cNvSpPr>
            <p:nvPr/>
          </p:nvSpPr>
          <p:spPr bwMode="auto">
            <a:xfrm>
              <a:off x="1344" y="1632"/>
              <a:ext cx="0" cy="576"/>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888" name="Line 18"/>
            <p:cNvSpPr>
              <a:spLocks noChangeShapeType="1"/>
            </p:cNvSpPr>
            <p:nvPr/>
          </p:nvSpPr>
          <p:spPr bwMode="auto">
            <a:xfrm>
              <a:off x="912" y="1632"/>
              <a:ext cx="0" cy="576"/>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889" name="Line 19"/>
            <p:cNvSpPr>
              <a:spLocks noChangeShapeType="1"/>
            </p:cNvSpPr>
            <p:nvPr/>
          </p:nvSpPr>
          <p:spPr bwMode="auto">
            <a:xfrm>
              <a:off x="768" y="1632"/>
              <a:ext cx="0" cy="576"/>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ransition spd="slow">
    <p:wipe dir="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Grp="1" noChangeArrowheads="1"/>
          </p:cNvSpPr>
          <p:nvPr>
            <p:ph type="title"/>
          </p:nvPr>
        </p:nvSpPr>
        <p:spPr>
          <a:xfrm>
            <a:off x="914400" y="76200"/>
            <a:ext cx="6858000" cy="609600"/>
          </a:xfrm>
        </p:spPr>
        <p:txBody>
          <a:bodyPr/>
          <a:lstStyle/>
          <a:p>
            <a:pPr eaLnBrk="1" hangingPunct="1"/>
            <a:r>
              <a:rPr lang="en-US" altLang="en-US">
                <a:solidFill>
                  <a:schemeClr val="tx1"/>
                </a:solidFill>
                <a:latin typeface="Arial" charset="0"/>
                <a:ea typeface="ＭＳ Ｐゴシック" charset="-128"/>
              </a:rPr>
              <a:t>Code: Create a Group</a:t>
            </a:r>
          </a:p>
        </p:txBody>
      </p:sp>
      <p:sp>
        <p:nvSpPr>
          <p:cNvPr id="81922" name="Date Placeholder 3"/>
          <p:cNvSpPr>
            <a:spLocks noGrp="1"/>
          </p:cNvSpPr>
          <p:nvPr>
            <p:ph type="dt" sz="quarter" idx="4294967295"/>
          </p:nvPr>
        </p:nvSpPr>
        <p:spPr bwMode="auto">
          <a:xfrm>
            <a:off x="304800" y="6629400"/>
            <a:ext cx="1905000" cy="228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z="1200" smtClean="0">
                <a:solidFill>
                  <a:schemeClr val="bg1"/>
                </a:solidFill>
                <a:latin typeface="Arial" charset="0"/>
              </a:rPr>
              <a:t>April 26, 2017</a:t>
            </a:r>
            <a:endParaRPr lang="en-US" altLang="en-US" sz="1200">
              <a:solidFill>
                <a:schemeClr val="bg1"/>
              </a:solidFill>
              <a:latin typeface="Arial" charset="0"/>
            </a:endParaRPr>
          </a:p>
        </p:txBody>
      </p:sp>
      <p:sp>
        <p:nvSpPr>
          <p:cNvPr id="81924" name="Slide Number Placeholder 10"/>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DAA92A8E-15F0-D949-A756-3A0EB45DD74E}" type="slidenum">
              <a:rPr lang="en-US" altLang="en-US" sz="1200">
                <a:solidFill>
                  <a:schemeClr val="bg1"/>
                </a:solidFill>
                <a:latin typeface="Arial" charset="0"/>
              </a:rPr>
              <a:pPr eaLnBrk="1" hangingPunct="1"/>
              <a:t>35</a:t>
            </a:fld>
            <a:endParaRPr lang="en-US" altLang="en-US" sz="1200">
              <a:solidFill>
                <a:schemeClr val="bg1"/>
              </a:solidFill>
              <a:latin typeface="Arial" charset="0"/>
            </a:endParaRPr>
          </a:p>
        </p:txBody>
      </p:sp>
      <p:sp>
        <p:nvSpPr>
          <p:cNvPr id="81925" name="Text Box 3"/>
          <p:cNvSpPr txBox="1">
            <a:spLocks noChangeArrowheads="1"/>
          </p:cNvSpPr>
          <p:nvPr/>
        </p:nvSpPr>
        <p:spPr bwMode="auto">
          <a:xfrm>
            <a:off x="152400" y="1066800"/>
            <a:ext cx="8991600" cy="489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b="1" dirty="0" err="1">
                <a:latin typeface="Courier New" charset="0"/>
              </a:rPr>
              <a:t>hid_t</a:t>
            </a:r>
            <a:r>
              <a:rPr lang="en-US" altLang="en-US" b="1" dirty="0">
                <a:latin typeface="Courier New" charset="0"/>
              </a:rPr>
              <a:t> </a:t>
            </a:r>
            <a:r>
              <a:rPr lang="en-US" altLang="en-US" b="1" dirty="0" err="1">
                <a:latin typeface="Courier New" charset="0"/>
              </a:rPr>
              <a:t>file_id</a:t>
            </a:r>
            <a:r>
              <a:rPr lang="en-US" altLang="en-US" b="1" dirty="0">
                <a:latin typeface="Courier New" charset="0"/>
              </a:rPr>
              <a:t>, </a:t>
            </a:r>
            <a:r>
              <a:rPr lang="en-US" altLang="en-US" b="1" dirty="0" err="1">
                <a:latin typeface="Courier New" charset="0"/>
              </a:rPr>
              <a:t>group_id</a:t>
            </a:r>
            <a:r>
              <a:rPr lang="en-US" altLang="en-US" b="1" dirty="0">
                <a:latin typeface="Courier New" charset="0"/>
              </a:rPr>
              <a:t>; 	</a:t>
            </a:r>
          </a:p>
          <a:p>
            <a:pPr eaLnBrk="1" hangingPunct="1"/>
            <a:r>
              <a:rPr lang="en-US" altLang="en-US" b="1" dirty="0">
                <a:latin typeface="Courier New" charset="0"/>
              </a:rPr>
              <a:t>...</a:t>
            </a:r>
          </a:p>
          <a:p>
            <a:pPr eaLnBrk="1" hangingPunct="1"/>
            <a:r>
              <a:rPr lang="en-US" altLang="en-US" b="1" dirty="0">
                <a:latin typeface="Courier New" charset="0"/>
              </a:rPr>
              <a:t>/* Open </a:t>
            </a:r>
            <a:r>
              <a:rPr lang="en-US" altLang="en-US" b="1" dirty="0">
                <a:latin typeface="Courier New" charset="0"/>
              </a:rPr>
              <a:t>"</a:t>
            </a:r>
            <a:r>
              <a:rPr lang="en-US" altLang="ja-JP" b="1" dirty="0" smtClean="0">
                <a:latin typeface="Courier New" charset="0"/>
              </a:rPr>
              <a:t>file.h5</a:t>
            </a:r>
            <a:r>
              <a:rPr lang="en-US" altLang="en-US" b="1" dirty="0">
                <a:latin typeface="Courier New" charset="0"/>
              </a:rPr>
              <a:t>"</a:t>
            </a:r>
            <a:r>
              <a:rPr lang="en-US" altLang="ja-JP" b="1" dirty="0" smtClean="0">
                <a:latin typeface="Courier New" charset="0"/>
              </a:rPr>
              <a:t> </a:t>
            </a:r>
            <a:r>
              <a:rPr lang="en-US" altLang="ja-JP" b="1" dirty="0">
                <a:latin typeface="Courier New" charset="0"/>
              </a:rPr>
              <a:t>*/ </a:t>
            </a:r>
          </a:p>
          <a:p>
            <a:pPr eaLnBrk="1" hangingPunct="1"/>
            <a:r>
              <a:rPr lang="en-US" altLang="en-US" b="1" dirty="0" err="1">
                <a:latin typeface="Courier New" charset="0"/>
              </a:rPr>
              <a:t>file_id</a:t>
            </a:r>
            <a:r>
              <a:rPr lang="en-US" altLang="en-US" b="1" dirty="0">
                <a:latin typeface="Courier New" charset="0"/>
              </a:rPr>
              <a:t> = H5Fopen </a:t>
            </a:r>
            <a:r>
              <a:rPr lang="en-US" altLang="en-US" b="1" dirty="0">
                <a:latin typeface="Courier New" charset="0"/>
              </a:rPr>
              <a:t>("</a:t>
            </a:r>
            <a:r>
              <a:rPr lang="en-US" altLang="ja-JP" b="1" dirty="0" smtClean="0">
                <a:latin typeface="Courier New" charset="0"/>
              </a:rPr>
              <a:t>file.h5</a:t>
            </a:r>
            <a:r>
              <a:rPr lang="en-US" altLang="en-US" b="1" dirty="0">
                <a:latin typeface="Courier New" charset="0"/>
              </a:rPr>
              <a:t>"</a:t>
            </a:r>
            <a:r>
              <a:rPr lang="en-US" altLang="ja-JP" b="1" dirty="0" smtClean="0">
                <a:latin typeface="Courier New" charset="0"/>
              </a:rPr>
              <a:t>, </a:t>
            </a:r>
            <a:r>
              <a:rPr lang="en-US" altLang="ja-JP" b="1" dirty="0">
                <a:latin typeface="Courier New" charset="0"/>
              </a:rPr>
              <a:t>H5F_ACC_RDWR, 					H5P_DEFAULT); </a:t>
            </a:r>
          </a:p>
          <a:p>
            <a:pPr eaLnBrk="1" hangingPunct="1"/>
            <a:endParaRPr lang="en-US" altLang="en-US" b="1" dirty="0">
              <a:latin typeface="Courier New" charset="0"/>
            </a:endParaRPr>
          </a:p>
          <a:p>
            <a:pPr eaLnBrk="1" hangingPunct="1"/>
            <a:r>
              <a:rPr lang="en-US" altLang="en-US" b="1" dirty="0">
                <a:latin typeface="Courier New" charset="0"/>
              </a:rPr>
              <a:t>/* Create group "/B" in file. */ </a:t>
            </a:r>
          </a:p>
          <a:p>
            <a:pPr eaLnBrk="1" hangingPunct="1"/>
            <a:r>
              <a:rPr lang="en-US" altLang="en-US" b="1" dirty="0" err="1">
                <a:latin typeface="Courier New" charset="0"/>
              </a:rPr>
              <a:t>group_id</a:t>
            </a:r>
            <a:r>
              <a:rPr lang="en-US" altLang="en-US" b="1" dirty="0">
                <a:latin typeface="Courier New" charset="0"/>
              </a:rPr>
              <a:t> = </a:t>
            </a:r>
            <a:r>
              <a:rPr lang="en-US" altLang="en-US" b="1" dirty="0">
                <a:solidFill>
                  <a:srgbClr val="0000FF"/>
                </a:solidFill>
                <a:latin typeface="Courier New" charset="0"/>
              </a:rPr>
              <a:t>H5Gcreate</a:t>
            </a:r>
            <a:r>
              <a:rPr lang="en-US" altLang="en-US" b="1" dirty="0">
                <a:latin typeface="Courier New" charset="0"/>
              </a:rPr>
              <a:t> (</a:t>
            </a:r>
            <a:r>
              <a:rPr lang="en-US" altLang="en-US" b="1" dirty="0" err="1">
                <a:latin typeface="Courier New" charset="0"/>
              </a:rPr>
              <a:t>file_id,"B</a:t>
            </a:r>
            <a:r>
              <a:rPr lang="en-US" altLang="en-US" b="1" dirty="0">
                <a:latin typeface="Courier New" charset="0"/>
              </a:rPr>
              <a:t>", H5P_DEFAULT, 			       H5P_DEFAULT, H5P_DEFAULT); </a:t>
            </a:r>
          </a:p>
          <a:p>
            <a:pPr eaLnBrk="1" hangingPunct="1"/>
            <a:endParaRPr lang="en-US" altLang="en-US" b="1" dirty="0">
              <a:latin typeface="Courier New" charset="0"/>
            </a:endParaRPr>
          </a:p>
          <a:p>
            <a:pPr eaLnBrk="1" hangingPunct="1"/>
            <a:r>
              <a:rPr lang="en-US" altLang="en-US" b="1" dirty="0">
                <a:latin typeface="Courier New" charset="0"/>
              </a:rPr>
              <a:t>/* Close group and file. */ </a:t>
            </a:r>
          </a:p>
          <a:p>
            <a:pPr eaLnBrk="1" hangingPunct="1"/>
            <a:r>
              <a:rPr lang="en-US" altLang="en-US" b="1" dirty="0">
                <a:latin typeface="Courier New" charset="0"/>
              </a:rPr>
              <a:t>status = </a:t>
            </a:r>
            <a:r>
              <a:rPr lang="en-US" altLang="en-US" b="1" dirty="0">
                <a:solidFill>
                  <a:srgbClr val="0000FF"/>
                </a:solidFill>
                <a:latin typeface="Courier New" charset="0"/>
              </a:rPr>
              <a:t>H5Gclose</a:t>
            </a:r>
            <a:r>
              <a:rPr lang="en-US" altLang="en-US" b="1" dirty="0">
                <a:latin typeface="Courier New" charset="0"/>
              </a:rPr>
              <a:t> (</a:t>
            </a:r>
            <a:r>
              <a:rPr lang="en-US" altLang="en-US" b="1" dirty="0" err="1">
                <a:latin typeface="Courier New" charset="0"/>
              </a:rPr>
              <a:t>group_id</a:t>
            </a:r>
            <a:r>
              <a:rPr lang="en-US" altLang="en-US" b="1" dirty="0">
                <a:latin typeface="Courier New" charset="0"/>
              </a:rPr>
              <a:t>); </a:t>
            </a:r>
          </a:p>
          <a:p>
            <a:pPr eaLnBrk="1" hangingPunct="1"/>
            <a:r>
              <a:rPr lang="en-US" altLang="en-US" b="1" dirty="0">
                <a:latin typeface="Courier New" charset="0"/>
              </a:rPr>
              <a:t>status = H5Fclose (</a:t>
            </a:r>
            <a:r>
              <a:rPr lang="en-US" altLang="en-US" b="1" dirty="0" err="1">
                <a:latin typeface="Courier New" charset="0"/>
              </a:rPr>
              <a:t>file_id</a:t>
            </a:r>
            <a:r>
              <a:rPr lang="en-US" altLang="en-US" b="1" dirty="0">
                <a:latin typeface="Courier New" charset="0"/>
              </a:rPr>
              <a:t>);</a:t>
            </a:r>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ransition spd="med">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14"/>
          <p:cNvSpPr>
            <a:spLocks noGrp="1" noChangeArrowheads="1"/>
          </p:cNvSpPr>
          <p:nvPr>
            <p:ph type="title"/>
          </p:nvPr>
        </p:nvSpPr>
        <p:spPr>
          <a:xfrm>
            <a:off x="1524000" y="-76200"/>
            <a:ext cx="7391400" cy="762000"/>
          </a:xfrm>
        </p:spPr>
        <p:txBody>
          <a:bodyPr/>
          <a:lstStyle/>
          <a:p>
            <a:pPr eaLnBrk="1" hangingPunct="1"/>
            <a:r>
              <a:rPr lang="en-US" altLang="en-US">
                <a:latin typeface="Arial" charset="0"/>
                <a:ea typeface="ＭＳ Ｐゴシック" charset="-128"/>
              </a:rPr>
              <a:t>Example: Create Dataset &amp; Group</a:t>
            </a:r>
          </a:p>
        </p:txBody>
      </p:sp>
      <p:sp>
        <p:nvSpPr>
          <p:cNvPr id="83970" name="Date Placeholder 3"/>
          <p:cNvSpPr>
            <a:spLocks noGrp="1"/>
          </p:cNvSpPr>
          <p:nvPr>
            <p:ph type="dt" sz="quarter" idx="4294967295"/>
          </p:nvPr>
        </p:nvSpPr>
        <p:spPr bwMode="auto">
          <a:xfrm>
            <a:off x="304800" y="6629400"/>
            <a:ext cx="1905000" cy="228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z="1200" smtClean="0">
                <a:solidFill>
                  <a:schemeClr val="bg1"/>
                </a:solidFill>
                <a:latin typeface="Arial" charset="0"/>
              </a:rPr>
              <a:t>April 26, 2017</a:t>
            </a:r>
            <a:endParaRPr lang="en-US" altLang="en-US" sz="1200">
              <a:solidFill>
                <a:schemeClr val="bg1"/>
              </a:solidFill>
              <a:latin typeface="Arial" charset="0"/>
            </a:endParaRPr>
          </a:p>
        </p:txBody>
      </p:sp>
      <p:sp>
        <p:nvSpPr>
          <p:cNvPr id="83972" name="Slide Number Placeholder 31"/>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E7EFBF2B-81EA-1844-B4E1-E4C8157EB5D4}" type="slidenum">
              <a:rPr lang="en-US" altLang="en-US" sz="1200">
                <a:solidFill>
                  <a:schemeClr val="bg1"/>
                </a:solidFill>
                <a:latin typeface="Arial" charset="0"/>
              </a:rPr>
              <a:pPr eaLnBrk="1" hangingPunct="1"/>
              <a:t>36</a:t>
            </a:fld>
            <a:endParaRPr lang="en-US" altLang="en-US" sz="1200">
              <a:solidFill>
                <a:schemeClr val="bg1"/>
              </a:solidFill>
              <a:latin typeface="Arial" charset="0"/>
            </a:endParaRPr>
          </a:p>
        </p:txBody>
      </p:sp>
      <p:sp>
        <p:nvSpPr>
          <p:cNvPr id="83973" name="Rectangle 2"/>
          <p:cNvSpPr>
            <a:spLocks noChangeArrowheads="1"/>
          </p:cNvSpPr>
          <p:nvPr/>
        </p:nvSpPr>
        <p:spPr bwMode="auto">
          <a:xfrm>
            <a:off x="-2809875" y="3419475"/>
            <a:ext cx="31115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indent="455613"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nSpc>
                <a:spcPct val="88000"/>
              </a:lnSpc>
              <a:spcBef>
                <a:spcPct val="42000"/>
              </a:spcBef>
              <a:buClr>
                <a:srgbClr val="712000"/>
              </a:buClr>
              <a:buFontTx/>
              <a:buChar char="•"/>
            </a:pPr>
            <a:endParaRPr lang="en-US" altLang="en-US" sz="2800">
              <a:solidFill>
                <a:srgbClr val="712000"/>
              </a:solidFill>
            </a:endParaRPr>
          </a:p>
        </p:txBody>
      </p:sp>
      <p:sp>
        <p:nvSpPr>
          <p:cNvPr id="83974" name="Oval 3"/>
          <p:cNvSpPr>
            <a:spLocks noChangeArrowheads="1"/>
          </p:cNvSpPr>
          <p:nvPr/>
        </p:nvSpPr>
        <p:spPr bwMode="auto">
          <a:xfrm>
            <a:off x="990600" y="1066800"/>
            <a:ext cx="7620000" cy="5257800"/>
          </a:xfrm>
          <a:prstGeom prst="ellipse">
            <a:avLst/>
          </a:prstGeom>
          <a:noFill/>
          <a:ln w="57150">
            <a:solidFill>
              <a:srgbClr val="333399"/>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grpSp>
        <p:nvGrpSpPr>
          <p:cNvPr id="83975" name="Group 5"/>
          <p:cNvGrpSpPr>
            <a:grpSpLocks/>
          </p:cNvGrpSpPr>
          <p:nvPr/>
        </p:nvGrpSpPr>
        <p:grpSpPr bwMode="auto">
          <a:xfrm>
            <a:off x="2286000" y="1828800"/>
            <a:ext cx="1524000" cy="884238"/>
            <a:chOff x="816" y="1104"/>
            <a:chExt cx="960" cy="557"/>
          </a:xfrm>
        </p:grpSpPr>
        <p:sp>
          <p:nvSpPr>
            <p:cNvPr id="83994" name="Line 6"/>
            <p:cNvSpPr>
              <a:spLocks noChangeShapeType="1"/>
            </p:cNvSpPr>
            <p:nvPr/>
          </p:nvSpPr>
          <p:spPr bwMode="auto">
            <a:xfrm flipH="1">
              <a:off x="1234" y="1104"/>
              <a:ext cx="542" cy="557"/>
            </a:xfrm>
            <a:prstGeom prst="line">
              <a:avLst/>
            </a:prstGeom>
            <a:noFill/>
            <a:ln w="57150">
              <a:solidFill>
                <a:srgbClr val="333399"/>
              </a:solidFill>
              <a:round/>
              <a:headEnd/>
              <a:tailEnd type="arrow" w="med" len="med"/>
            </a:ln>
            <a:extLst>
              <a:ext uri="{909E8E84-426E-40DD-AFC4-6F175D3DCCD1}">
                <a14:hiddenFill xmlns:a14="http://schemas.microsoft.com/office/drawing/2010/main">
                  <a:noFill/>
                </a14:hiddenFill>
              </a:ext>
            </a:extLst>
          </p:spPr>
          <p:txBody>
            <a:bodyPr wrap="none" lIns="91420" tIns="45711" rIns="91420" bIns="45711" anchor="ctr"/>
            <a:lstStyle/>
            <a:p>
              <a:endParaRPr lang="en-US"/>
            </a:p>
          </p:txBody>
        </p:sp>
        <p:sp>
          <p:nvSpPr>
            <p:cNvPr id="83995" name="Text Box 7"/>
            <p:cNvSpPr txBox="1">
              <a:spLocks noChangeArrowheads="1"/>
            </p:cNvSpPr>
            <p:nvPr/>
          </p:nvSpPr>
          <p:spPr bwMode="auto">
            <a:xfrm>
              <a:off x="816" y="1104"/>
              <a:ext cx="96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spcBef>
                  <a:spcPct val="50000"/>
                </a:spcBef>
              </a:pPr>
              <a:r>
                <a:rPr lang="en-US" altLang="en-US" b="1">
                  <a:solidFill>
                    <a:srgbClr val="333399"/>
                  </a:solidFill>
                  <a:latin typeface="Arial" charset="0"/>
                </a:rPr>
                <a:t>A</a:t>
              </a:r>
            </a:p>
          </p:txBody>
        </p:sp>
      </p:grpSp>
      <p:grpSp>
        <p:nvGrpSpPr>
          <p:cNvPr id="83976" name="Group 9"/>
          <p:cNvGrpSpPr>
            <a:grpSpLocks/>
          </p:cNvGrpSpPr>
          <p:nvPr/>
        </p:nvGrpSpPr>
        <p:grpSpPr bwMode="auto">
          <a:xfrm>
            <a:off x="4572000" y="1752600"/>
            <a:ext cx="2368550" cy="1219200"/>
            <a:chOff x="3041" y="1152"/>
            <a:chExt cx="1492" cy="768"/>
          </a:xfrm>
        </p:grpSpPr>
        <p:sp>
          <p:nvSpPr>
            <p:cNvPr id="83991" name="Line 10"/>
            <p:cNvSpPr>
              <a:spLocks noChangeShapeType="1"/>
            </p:cNvSpPr>
            <p:nvPr/>
          </p:nvSpPr>
          <p:spPr bwMode="auto">
            <a:xfrm>
              <a:off x="3422" y="1152"/>
              <a:ext cx="322" cy="528"/>
            </a:xfrm>
            <a:prstGeom prst="line">
              <a:avLst/>
            </a:prstGeom>
            <a:noFill/>
            <a:ln w="57150">
              <a:solidFill>
                <a:srgbClr val="333399"/>
              </a:solidFill>
              <a:round/>
              <a:headEnd/>
              <a:tailEnd type="arrow" w="med" len="med"/>
            </a:ln>
            <a:extLst>
              <a:ext uri="{909E8E84-426E-40DD-AFC4-6F175D3DCCD1}">
                <a14:hiddenFill xmlns:a14="http://schemas.microsoft.com/office/drawing/2010/main">
                  <a:noFill/>
                </a14:hiddenFill>
              </a:ext>
            </a:extLst>
          </p:spPr>
          <p:txBody>
            <a:bodyPr wrap="none" lIns="91420" tIns="45711" rIns="91420" bIns="45711" anchor="ctr"/>
            <a:lstStyle/>
            <a:p>
              <a:endParaRPr lang="en-US"/>
            </a:p>
          </p:txBody>
        </p:sp>
        <p:sp>
          <p:nvSpPr>
            <p:cNvPr id="83992" name="Text Box 11"/>
            <p:cNvSpPr txBox="1">
              <a:spLocks noChangeArrowheads="1"/>
            </p:cNvSpPr>
            <p:nvPr/>
          </p:nvSpPr>
          <p:spPr bwMode="auto">
            <a:xfrm>
              <a:off x="3360" y="1200"/>
              <a:ext cx="96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spcBef>
                  <a:spcPct val="50000"/>
                </a:spcBef>
              </a:pPr>
              <a:r>
                <a:rPr lang="en-US" altLang="en-US" b="1">
                  <a:solidFill>
                    <a:srgbClr val="333399"/>
                  </a:solidFill>
                  <a:latin typeface="Arial" charset="0"/>
                </a:rPr>
                <a:t>B</a:t>
              </a:r>
            </a:p>
          </p:txBody>
        </p:sp>
        <p:sp>
          <p:nvSpPr>
            <p:cNvPr id="83993" name="Oval 12"/>
            <p:cNvSpPr>
              <a:spLocks noChangeArrowheads="1"/>
            </p:cNvSpPr>
            <p:nvPr/>
          </p:nvSpPr>
          <p:spPr bwMode="auto">
            <a:xfrm>
              <a:off x="3041" y="1703"/>
              <a:ext cx="1492" cy="217"/>
            </a:xfrm>
            <a:prstGeom prst="ellipse">
              <a:avLst/>
            </a:prstGeom>
            <a:solidFill>
              <a:srgbClr val="99FFCC"/>
            </a:solidFill>
            <a:ln w="9525">
              <a:round/>
              <a:headEnd/>
              <a:tailEnd/>
            </a:ln>
            <a:scene3d>
              <a:camera prst="legacyObliqueTopRight"/>
              <a:lightRig rig="legacyFlat3" dir="b"/>
            </a:scene3d>
            <a:sp3d extrusionH="125400" contourW="12700" prstMaterial="legacyMatte">
              <a:bevelT w="13500" h="13500" prst="angle"/>
              <a:bevelB w="13500" h="13500" prst="angle"/>
              <a:extrusionClr>
                <a:srgbClr val="B2B2B2"/>
              </a:extrusionClr>
              <a:contourClr>
                <a:srgbClr val="99FFCC"/>
              </a:contourClr>
            </a:sp3d>
          </p:spPr>
          <p:txBody>
            <a:bodyPr wrap="none" lIns="91420" tIns="45711" rIns="91420" bIns="45711" anchor="ctr">
              <a:flatTx/>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endParaRPr lang="en-US" altLang="en-US" b="1">
                <a:latin typeface="Calibri" charset="0"/>
              </a:endParaRPr>
            </a:p>
          </p:txBody>
        </p:sp>
      </p:grpSp>
      <p:sp>
        <p:nvSpPr>
          <p:cNvPr id="83977" name="Oval 13"/>
          <p:cNvSpPr>
            <a:spLocks noChangeArrowheads="1"/>
          </p:cNvSpPr>
          <p:nvPr/>
        </p:nvSpPr>
        <p:spPr bwMode="auto">
          <a:xfrm>
            <a:off x="3200400" y="1447800"/>
            <a:ext cx="3276600" cy="425450"/>
          </a:xfrm>
          <a:prstGeom prst="ellipse">
            <a:avLst/>
          </a:prstGeom>
          <a:solidFill>
            <a:srgbClr val="99FFCC"/>
          </a:solidFill>
          <a:ln w="9525">
            <a:round/>
            <a:headEnd/>
            <a:tailEnd/>
          </a:ln>
          <a:scene3d>
            <a:camera prst="legacyObliqueTopRight"/>
            <a:lightRig rig="legacyFlat3" dir="b"/>
          </a:scene3d>
          <a:sp3d extrusionH="125400" contourW="12700" prstMaterial="legacyMatte">
            <a:bevelT w="13500" h="13500" prst="angle"/>
            <a:bevelB w="13500" h="13500" prst="angle"/>
            <a:extrusionClr>
              <a:srgbClr val="B2B2B2"/>
            </a:extrusionClr>
            <a:contourClr>
              <a:srgbClr val="99FFCC"/>
            </a:contourClr>
          </a:sp3d>
        </p:spPr>
        <p:txBody>
          <a:bodyPr wrap="none" lIns="91420" tIns="45711" rIns="91420" bIns="45711" anchor="ctr">
            <a:flatTx/>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r>
              <a:rPr lang="ja-JP" altLang="en-US" sz="2800" b="1">
                <a:latin typeface="Arial" charset="0"/>
              </a:rPr>
              <a:t>“</a:t>
            </a:r>
            <a:r>
              <a:rPr lang="en-US" altLang="ja-JP" sz="2800" b="1">
                <a:latin typeface="Arial" charset="0"/>
              </a:rPr>
              <a:t>/</a:t>
            </a:r>
            <a:r>
              <a:rPr lang="ja-JP" altLang="en-US" sz="2800" b="1">
                <a:latin typeface="Arial" charset="0"/>
              </a:rPr>
              <a:t>”</a:t>
            </a:r>
            <a:r>
              <a:rPr lang="en-US" altLang="ja-JP" sz="2800" b="1">
                <a:latin typeface="Arial" charset="0"/>
              </a:rPr>
              <a:t>  </a:t>
            </a:r>
            <a:r>
              <a:rPr lang="en-US" altLang="ja-JP" b="1">
                <a:latin typeface="Arial" charset="0"/>
              </a:rPr>
              <a:t>(root)</a:t>
            </a:r>
            <a:endParaRPr lang="en-US" altLang="en-US" sz="2800" b="1">
              <a:latin typeface="Arial" charset="0"/>
            </a:endParaRPr>
          </a:p>
        </p:txBody>
      </p:sp>
      <p:grpSp>
        <p:nvGrpSpPr>
          <p:cNvPr id="83978" name="Group 15"/>
          <p:cNvGrpSpPr>
            <a:grpSpLocks/>
          </p:cNvGrpSpPr>
          <p:nvPr/>
        </p:nvGrpSpPr>
        <p:grpSpPr bwMode="auto">
          <a:xfrm>
            <a:off x="2209800" y="2743200"/>
            <a:ext cx="1371600" cy="914400"/>
            <a:chOff x="624" y="1632"/>
            <a:chExt cx="864" cy="576"/>
          </a:xfrm>
        </p:grpSpPr>
        <p:sp>
          <p:nvSpPr>
            <p:cNvPr id="83982" name="Rectangle 16"/>
            <p:cNvSpPr>
              <a:spLocks noChangeArrowheads="1"/>
            </p:cNvSpPr>
            <p:nvPr/>
          </p:nvSpPr>
          <p:spPr bwMode="auto">
            <a:xfrm>
              <a:off x="624" y="1632"/>
              <a:ext cx="864" cy="576"/>
            </a:xfrm>
            <a:prstGeom prst="rect">
              <a:avLst/>
            </a:prstGeom>
            <a:solidFill>
              <a:srgbClr val="C0C0C0"/>
            </a:solidFill>
            <a:ln w="28575">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83983" name="Line 17"/>
            <p:cNvSpPr>
              <a:spLocks noChangeShapeType="1"/>
            </p:cNvSpPr>
            <p:nvPr/>
          </p:nvSpPr>
          <p:spPr bwMode="auto">
            <a:xfrm>
              <a:off x="624" y="1920"/>
              <a:ext cx="864"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3984" name="Line 18"/>
            <p:cNvSpPr>
              <a:spLocks noChangeShapeType="1"/>
            </p:cNvSpPr>
            <p:nvPr/>
          </p:nvSpPr>
          <p:spPr bwMode="auto">
            <a:xfrm>
              <a:off x="624" y="2064"/>
              <a:ext cx="864"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3985" name="Line 19"/>
            <p:cNvSpPr>
              <a:spLocks noChangeShapeType="1"/>
            </p:cNvSpPr>
            <p:nvPr/>
          </p:nvSpPr>
          <p:spPr bwMode="auto">
            <a:xfrm>
              <a:off x="624" y="1776"/>
              <a:ext cx="864"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3986" name="Line 20"/>
            <p:cNvSpPr>
              <a:spLocks noChangeShapeType="1"/>
            </p:cNvSpPr>
            <p:nvPr/>
          </p:nvSpPr>
          <p:spPr bwMode="auto">
            <a:xfrm>
              <a:off x="1056" y="1632"/>
              <a:ext cx="0" cy="576"/>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3987" name="Line 21"/>
            <p:cNvSpPr>
              <a:spLocks noChangeShapeType="1"/>
            </p:cNvSpPr>
            <p:nvPr/>
          </p:nvSpPr>
          <p:spPr bwMode="auto">
            <a:xfrm>
              <a:off x="1200" y="1632"/>
              <a:ext cx="0" cy="576"/>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3988" name="Line 22"/>
            <p:cNvSpPr>
              <a:spLocks noChangeShapeType="1"/>
            </p:cNvSpPr>
            <p:nvPr/>
          </p:nvSpPr>
          <p:spPr bwMode="auto">
            <a:xfrm>
              <a:off x="1344" y="1632"/>
              <a:ext cx="0" cy="576"/>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3989" name="Line 23"/>
            <p:cNvSpPr>
              <a:spLocks noChangeShapeType="1"/>
            </p:cNvSpPr>
            <p:nvPr/>
          </p:nvSpPr>
          <p:spPr bwMode="auto">
            <a:xfrm>
              <a:off x="912" y="1632"/>
              <a:ext cx="0" cy="576"/>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3990" name="Line 24"/>
            <p:cNvSpPr>
              <a:spLocks noChangeShapeType="1"/>
            </p:cNvSpPr>
            <p:nvPr/>
          </p:nvSpPr>
          <p:spPr bwMode="auto">
            <a:xfrm>
              <a:off x="768" y="1632"/>
              <a:ext cx="0" cy="576"/>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83979" name="Text Box 25"/>
          <p:cNvSpPr txBox="1">
            <a:spLocks noChangeArrowheads="1"/>
          </p:cNvSpPr>
          <p:nvPr/>
        </p:nvSpPr>
        <p:spPr bwMode="auto">
          <a:xfrm>
            <a:off x="1752600" y="3657600"/>
            <a:ext cx="2286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spcBef>
                <a:spcPct val="50000"/>
              </a:spcBef>
            </a:pPr>
            <a:r>
              <a:rPr lang="en-US" altLang="en-US" sz="2000" b="1">
                <a:latin typeface="Arial" charset="0"/>
              </a:rPr>
              <a:t>4x6 array of integers</a:t>
            </a:r>
          </a:p>
        </p:txBody>
      </p:sp>
      <p:sp>
        <p:nvSpPr>
          <p:cNvPr id="83980" name="Rectangle 26"/>
          <p:cNvSpPr>
            <a:spLocks noChangeArrowheads="1"/>
          </p:cNvSpPr>
          <p:nvPr/>
        </p:nvSpPr>
        <p:spPr bwMode="auto">
          <a:xfrm>
            <a:off x="3006725" y="5884863"/>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endParaRPr lang="en-US" altLang="en-US"/>
          </a:p>
        </p:txBody>
      </p:sp>
      <p:sp>
        <p:nvSpPr>
          <p:cNvPr id="83981" name="Text Box 27"/>
          <p:cNvSpPr txBox="1">
            <a:spLocks noChangeArrowheads="1"/>
          </p:cNvSpPr>
          <p:nvPr/>
        </p:nvSpPr>
        <p:spPr bwMode="auto">
          <a:xfrm>
            <a:off x="153988" y="5027613"/>
            <a:ext cx="10747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r>
              <a:rPr lang="en-US" altLang="en-US" b="1">
                <a:latin typeface="Arial" charset="0"/>
              </a:rPr>
              <a:t>file.h5</a:t>
            </a:r>
            <a:endParaRPr lang="en-US" altLang="en-US">
              <a:latin typeface="Arial" charset="0"/>
            </a:endParaRPr>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ransition spd="med">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Title 1"/>
          <p:cNvSpPr>
            <a:spLocks noGrp="1"/>
          </p:cNvSpPr>
          <p:nvPr>
            <p:ph type="title"/>
          </p:nvPr>
        </p:nvSpPr>
        <p:spPr/>
        <p:txBody>
          <a:bodyPr/>
          <a:lstStyle/>
          <a:p>
            <a:r>
              <a:rPr lang="en-US" altLang="en-US">
                <a:latin typeface="Arial" charset="0"/>
                <a:ea typeface="ＭＳ Ｐゴシック" charset="-128"/>
              </a:rPr>
              <a:t>Output of h5dump</a:t>
            </a:r>
          </a:p>
        </p:txBody>
      </p:sp>
      <p:sp>
        <p:nvSpPr>
          <p:cNvPr id="86018" name="Date Placeholder 2"/>
          <p:cNvSpPr>
            <a:spLocks noGrp="1"/>
          </p:cNvSpPr>
          <p:nvPr>
            <p:ph type="dt" sz="quarter" idx="4294967295"/>
          </p:nvPr>
        </p:nvSpPr>
        <p:spPr bwMode="auto">
          <a:xfrm>
            <a:off x="304800" y="6629400"/>
            <a:ext cx="1371600" cy="228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mtClean="0"/>
              <a:t>April 26, 2017</a:t>
            </a:r>
            <a:endParaRPr lang="en-US" altLang="en-US"/>
          </a:p>
        </p:txBody>
      </p:sp>
      <p:sp>
        <p:nvSpPr>
          <p:cNvPr id="86020"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4EC735DA-6541-F04D-8B3B-71231B6FD711}" type="slidenum">
              <a:rPr lang="en-US" altLang="en-US" sz="1200">
                <a:solidFill>
                  <a:schemeClr val="bg1"/>
                </a:solidFill>
                <a:latin typeface="Arial" charset="0"/>
              </a:rPr>
              <a:pPr eaLnBrk="1" hangingPunct="1"/>
              <a:t>37</a:t>
            </a:fld>
            <a:endParaRPr lang="en-US" altLang="en-US" sz="1200">
              <a:solidFill>
                <a:schemeClr val="bg1"/>
              </a:solidFill>
              <a:latin typeface="Arial" charset="0"/>
            </a:endParaRPr>
          </a:p>
        </p:txBody>
      </p:sp>
      <p:sp>
        <p:nvSpPr>
          <p:cNvPr id="86021" name="Rectangle 5"/>
          <p:cNvSpPr>
            <a:spLocks noChangeArrowheads="1"/>
          </p:cNvSpPr>
          <p:nvPr/>
        </p:nvSpPr>
        <p:spPr bwMode="auto">
          <a:xfrm>
            <a:off x="1371600" y="1219200"/>
            <a:ext cx="6705600" cy="507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z="1800" b="1">
                <a:latin typeface="Courier New" charset="0"/>
              </a:rPr>
              <a:t>$ h5dump file.h5</a:t>
            </a:r>
          </a:p>
          <a:p>
            <a:pPr eaLnBrk="1" hangingPunct="1"/>
            <a:endParaRPr lang="en-US" altLang="en-US" sz="1800" b="1">
              <a:latin typeface="Courier New" charset="0"/>
            </a:endParaRPr>
          </a:p>
          <a:p>
            <a:pPr eaLnBrk="1" hangingPunct="1"/>
            <a:r>
              <a:rPr lang="en-US" altLang="en-US" sz="1800" b="1">
                <a:latin typeface="Courier New" charset="0"/>
              </a:rPr>
              <a:t>HDF5 "file.h5" {</a:t>
            </a:r>
          </a:p>
          <a:p>
            <a:pPr eaLnBrk="1" hangingPunct="1"/>
            <a:r>
              <a:rPr lang="en-US" altLang="en-US" sz="1800" b="1">
                <a:latin typeface="Courier New" charset="0"/>
              </a:rPr>
              <a:t>GROUP "/" {</a:t>
            </a:r>
          </a:p>
          <a:p>
            <a:pPr eaLnBrk="1" hangingPunct="1"/>
            <a:r>
              <a:rPr lang="en-US" altLang="en-US" sz="1800" b="1">
                <a:latin typeface="Courier New" charset="0"/>
              </a:rPr>
              <a:t>   DATASET "</a:t>
            </a:r>
            <a:r>
              <a:rPr lang="en-US" altLang="en-US" sz="1800" b="1">
                <a:solidFill>
                  <a:srgbClr val="0000FF"/>
                </a:solidFill>
                <a:latin typeface="Courier New" charset="0"/>
              </a:rPr>
              <a:t>A</a:t>
            </a:r>
            <a:r>
              <a:rPr lang="en-US" altLang="en-US" sz="1800" b="1">
                <a:latin typeface="Courier New" charset="0"/>
              </a:rPr>
              <a:t>" {</a:t>
            </a:r>
          </a:p>
          <a:p>
            <a:pPr eaLnBrk="1" hangingPunct="1"/>
            <a:r>
              <a:rPr lang="en-US" altLang="en-US" sz="1800" b="1">
                <a:latin typeface="Courier New" charset="0"/>
              </a:rPr>
              <a:t>      DATATYPE  </a:t>
            </a:r>
            <a:r>
              <a:rPr lang="en-US" altLang="en-US" sz="1800" b="1">
                <a:solidFill>
                  <a:srgbClr val="0000FF"/>
                </a:solidFill>
                <a:latin typeface="Courier New" charset="0"/>
              </a:rPr>
              <a:t>H5T_STD_I32BE</a:t>
            </a:r>
          </a:p>
          <a:p>
            <a:pPr eaLnBrk="1" hangingPunct="1"/>
            <a:r>
              <a:rPr lang="en-US" altLang="en-US" sz="1800" b="1">
                <a:latin typeface="Courier New" charset="0"/>
              </a:rPr>
              <a:t>      DATASPACE  SIMPLE { ( </a:t>
            </a:r>
            <a:r>
              <a:rPr lang="en-US" altLang="en-US" sz="1800" b="1">
                <a:solidFill>
                  <a:srgbClr val="0000FF"/>
                </a:solidFill>
                <a:latin typeface="Courier New" charset="0"/>
              </a:rPr>
              <a:t>4</a:t>
            </a:r>
            <a:r>
              <a:rPr lang="en-US" altLang="en-US" sz="1800" b="1">
                <a:latin typeface="Courier New" charset="0"/>
              </a:rPr>
              <a:t>, </a:t>
            </a:r>
            <a:r>
              <a:rPr lang="en-US" altLang="en-US" sz="1800" b="1">
                <a:solidFill>
                  <a:srgbClr val="0000FF"/>
                </a:solidFill>
                <a:latin typeface="Courier New" charset="0"/>
              </a:rPr>
              <a:t>6</a:t>
            </a:r>
            <a:r>
              <a:rPr lang="en-US" altLang="en-US" sz="1800" b="1">
                <a:latin typeface="Courier New" charset="0"/>
              </a:rPr>
              <a:t> ) / ( </a:t>
            </a:r>
            <a:r>
              <a:rPr lang="en-US" altLang="en-US" sz="1800" b="1">
                <a:solidFill>
                  <a:srgbClr val="0000FF"/>
                </a:solidFill>
                <a:latin typeface="Courier New" charset="0"/>
              </a:rPr>
              <a:t>4</a:t>
            </a:r>
            <a:r>
              <a:rPr lang="en-US" altLang="en-US" sz="1800" b="1">
                <a:latin typeface="Courier New" charset="0"/>
              </a:rPr>
              <a:t>, </a:t>
            </a:r>
            <a:r>
              <a:rPr lang="en-US" altLang="en-US" sz="1800" b="1">
                <a:solidFill>
                  <a:srgbClr val="0000FF"/>
                </a:solidFill>
                <a:latin typeface="Courier New" charset="0"/>
              </a:rPr>
              <a:t>6</a:t>
            </a:r>
            <a:r>
              <a:rPr lang="en-US" altLang="en-US" sz="1800" b="1">
                <a:latin typeface="Courier New" charset="0"/>
              </a:rPr>
              <a:t> ) }</a:t>
            </a:r>
          </a:p>
          <a:p>
            <a:pPr eaLnBrk="1" hangingPunct="1"/>
            <a:r>
              <a:rPr lang="en-US" altLang="en-US" sz="1800" b="1">
                <a:latin typeface="Courier New" charset="0"/>
              </a:rPr>
              <a:t>      DATA {</a:t>
            </a:r>
          </a:p>
          <a:p>
            <a:pPr eaLnBrk="1" hangingPunct="1"/>
            <a:r>
              <a:rPr lang="en-US" altLang="en-US" sz="1800" b="1">
                <a:latin typeface="Courier New" charset="0"/>
              </a:rPr>
              <a:t>      (0,0): 0, 0, 0, 0, 0, 0,</a:t>
            </a:r>
          </a:p>
          <a:p>
            <a:pPr eaLnBrk="1" hangingPunct="1"/>
            <a:r>
              <a:rPr lang="en-US" altLang="en-US" sz="1800" b="1">
                <a:latin typeface="Courier New" charset="0"/>
              </a:rPr>
              <a:t>      (1,0): 0, 0, 0, 0, 0, 0,</a:t>
            </a:r>
          </a:p>
          <a:p>
            <a:pPr eaLnBrk="1" hangingPunct="1"/>
            <a:r>
              <a:rPr lang="en-US" altLang="en-US" sz="1800" b="1">
                <a:latin typeface="Courier New" charset="0"/>
              </a:rPr>
              <a:t>      (2,0): 0, 0, 0, 0, 0, 0,</a:t>
            </a:r>
          </a:p>
          <a:p>
            <a:pPr eaLnBrk="1" hangingPunct="1"/>
            <a:r>
              <a:rPr lang="en-US" altLang="en-US" sz="1800" b="1">
                <a:latin typeface="Courier New" charset="0"/>
              </a:rPr>
              <a:t>      (3,0): 0, 0, 0, 0, 0, 0</a:t>
            </a:r>
          </a:p>
          <a:p>
            <a:pPr eaLnBrk="1" hangingPunct="1"/>
            <a:r>
              <a:rPr lang="en-US" altLang="en-US" sz="1800" b="1">
                <a:latin typeface="Courier New" charset="0"/>
              </a:rPr>
              <a:t>      }</a:t>
            </a:r>
          </a:p>
          <a:p>
            <a:pPr eaLnBrk="1" hangingPunct="1"/>
            <a:r>
              <a:rPr lang="en-US" altLang="en-US" sz="1800" b="1">
                <a:latin typeface="Courier New" charset="0"/>
              </a:rPr>
              <a:t>   }</a:t>
            </a:r>
          </a:p>
          <a:p>
            <a:pPr eaLnBrk="1" hangingPunct="1"/>
            <a:r>
              <a:rPr lang="en-US" altLang="en-US" sz="1800" b="1">
                <a:latin typeface="Courier New" charset="0"/>
              </a:rPr>
              <a:t>   GROUP "</a:t>
            </a:r>
            <a:r>
              <a:rPr lang="en-US" altLang="en-US" sz="1800" b="1">
                <a:solidFill>
                  <a:srgbClr val="0000FF"/>
                </a:solidFill>
                <a:latin typeface="Courier New" charset="0"/>
              </a:rPr>
              <a:t>B</a:t>
            </a:r>
            <a:r>
              <a:rPr lang="en-US" altLang="en-US" sz="1800" b="1">
                <a:latin typeface="Courier New" charset="0"/>
              </a:rPr>
              <a:t>" {</a:t>
            </a:r>
          </a:p>
          <a:p>
            <a:pPr eaLnBrk="1" hangingPunct="1"/>
            <a:r>
              <a:rPr lang="en-US" altLang="en-US" sz="1800" b="1">
                <a:latin typeface="Courier New" charset="0"/>
              </a:rPr>
              <a:t>   }</a:t>
            </a:r>
          </a:p>
          <a:p>
            <a:pPr eaLnBrk="1" hangingPunct="1"/>
            <a:r>
              <a:rPr lang="en-US" altLang="en-US" sz="1800" b="1">
                <a:latin typeface="Courier New" charset="0"/>
              </a:rPr>
              <a:t>}</a:t>
            </a:r>
          </a:p>
          <a:p>
            <a:pPr eaLnBrk="1" hangingPunct="1"/>
            <a:r>
              <a:rPr lang="en-US" altLang="en-US" sz="1800" b="1">
                <a:latin typeface="Courier New" charset="0"/>
              </a:rPr>
              <a:t>}</a:t>
            </a:r>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p:cNvSpPr>
            <a:spLocks noGrp="1" noChangeArrowheads="1"/>
          </p:cNvSpPr>
          <p:nvPr>
            <p:ph type="title"/>
          </p:nvPr>
        </p:nvSpPr>
        <p:spPr/>
        <p:txBody>
          <a:bodyPr/>
          <a:lstStyle/>
          <a:p>
            <a:r>
              <a:rPr lang="en-US" altLang="en-US">
                <a:latin typeface="Arial" charset="0"/>
                <a:ea typeface="ＭＳ Ｐゴシック" charset="-128"/>
              </a:rPr>
              <a:t>Example Code -  H5Dwrite</a:t>
            </a:r>
          </a:p>
        </p:txBody>
      </p:sp>
      <p:sp>
        <p:nvSpPr>
          <p:cNvPr id="88066" name="Rectangle 3"/>
          <p:cNvSpPr>
            <a:spLocks noGrp="1" noChangeArrowheads="1"/>
          </p:cNvSpPr>
          <p:nvPr>
            <p:ph idx="1"/>
          </p:nvPr>
        </p:nvSpPr>
        <p:spPr>
          <a:xfrm>
            <a:off x="76200" y="838200"/>
            <a:ext cx="9067800" cy="4648200"/>
          </a:xfrm>
        </p:spPr>
        <p:txBody>
          <a:bodyPr/>
          <a:lstStyle/>
          <a:p>
            <a:pPr marL="533400" indent="-533400">
              <a:lnSpc>
                <a:spcPct val="80000"/>
              </a:lnSpc>
              <a:buFontTx/>
              <a:buNone/>
            </a:pPr>
            <a:endParaRPr lang="en-US" altLang="en-US" sz="1400">
              <a:latin typeface="Calibri" charset="0"/>
              <a:ea typeface="ＭＳ Ｐゴシック" charset="-128"/>
            </a:endParaRPr>
          </a:p>
          <a:p>
            <a:pPr marL="533400" indent="-533400">
              <a:lnSpc>
                <a:spcPct val="80000"/>
              </a:lnSpc>
              <a:buFontTx/>
              <a:buNone/>
            </a:pPr>
            <a:endParaRPr lang="en-US" altLang="en-US" sz="2000">
              <a:latin typeface="Tahoma" charset="0"/>
              <a:ea typeface="ＭＳ Ｐゴシック" charset="-128"/>
            </a:endParaRPr>
          </a:p>
          <a:p>
            <a:pPr marL="533400" indent="-533400">
              <a:lnSpc>
                <a:spcPct val="80000"/>
              </a:lnSpc>
              <a:buFontTx/>
              <a:buNone/>
            </a:pPr>
            <a:r>
              <a:rPr lang="en-US" altLang="en-US" sz="1800">
                <a:latin typeface="Tahoma" charset="0"/>
                <a:ea typeface="ＭＳ Ｐゴシック" charset="-128"/>
              </a:rPr>
              <a:t>    </a:t>
            </a:r>
          </a:p>
          <a:p>
            <a:pPr marL="533400" indent="-533400">
              <a:lnSpc>
                <a:spcPct val="80000"/>
              </a:lnSpc>
              <a:buFontTx/>
              <a:buNone/>
            </a:pPr>
            <a:r>
              <a:rPr lang="en-US" altLang="en-US" sz="1800">
                <a:latin typeface="Bookman Old Style" charset="0"/>
                <a:ea typeface="ＭＳ Ｐゴシック" charset="-128"/>
              </a:rPr>
              <a:t>	</a:t>
            </a:r>
          </a:p>
          <a:p>
            <a:pPr marL="533400" indent="-533400">
              <a:lnSpc>
                <a:spcPct val="80000"/>
              </a:lnSpc>
              <a:buFontTx/>
              <a:buNone/>
            </a:pPr>
            <a:r>
              <a:rPr lang="en-US" altLang="en-US" sz="2400">
                <a:latin typeface="Tahoma" charset="0"/>
                <a:ea typeface="ＭＳ Ｐゴシック" charset="-128"/>
              </a:rPr>
              <a:t>  </a:t>
            </a:r>
            <a:r>
              <a:rPr lang="en-US" altLang="en-US" sz="2400" b="1">
                <a:latin typeface="Courier New" charset="0"/>
                <a:ea typeface="ＭＳ Ｐゴシック" charset="-128"/>
              </a:rPr>
              <a:t>int  wdata[4][6];</a:t>
            </a:r>
          </a:p>
          <a:p>
            <a:pPr marL="533400" indent="-533400">
              <a:lnSpc>
                <a:spcPct val="80000"/>
              </a:lnSpc>
              <a:buFontTx/>
              <a:buNone/>
            </a:pPr>
            <a:endParaRPr lang="en-US" altLang="en-US" sz="2400" b="1">
              <a:latin typeface="Courier New" charset="0"/>
              <a:ea typeface="ＭＳ Ｐゴシック" charset="-128"/>
            </a:endParaRPr>
          </a:p>
          <a:p>
            <a:pPr marL="533400" indent="-533400">
              <a:lnSpc>
                <a:spcPct val="80000"/>
              </a:lnSpc>
              <a:buFontTx/>
              <a:buNone/>
            </a:pPr>
            <a:r>
              <a:rPr lang="en-US" altLang="en-US" sz="2400" b="1">
                <a:latin typeface="Courier New" charset="0"/>
                <a:ea typeface="ＭＳ Ｐゴシック" charset="-128"/>
              </a:rPr>
              <a:t> /* Initialize the dataset. */</a:t>
            </a:r>
          </a:p>
          <a:p>
            <a:pPr marL="533400" indent="-533400">
              <a:lnSpc>
                <a:spcPct val="80000"/>
              </a:lnSpc>
              <a:buFontTx/>
              <a:buNone/>
            </a:pPr>
            <a:r>
              <a:rPr lang="en-US" altLang="en-US" sz="2400" b="1">
                <a:latin typeface="Courier New" charset="0"/>
                <a:ea typeface="ＭＳ Ｐゴシック" charset="-128"/>
              </a:rPr>
              <a:t> for (i = 0; i &lt; 4; i++)</a:t>
            </a:r>
          </a:p>
          <a:p>
            <a:pPr marL="533400" indent="-533400">
              <a:lnSpc>
                <a:spcPct val="80000"/>
              </a:lnSpc>
              <a:buFontTx/>
              <a:buNone/>
            </a:pPr>
            <a:r>
              <a:rPr lang="en-US" altLang="en-US" sz="2400" b="1">
                <a:latin typeface="Courier New" charset="0"/>
                <a:ea typeface="ＭＳ Ｐゴシック" charset="-128"/>
              </a:rPr>
              <a:t>    for (j = 0; j &lt; 6; j++)</a:t>
            </a:r>
          </a:p>
          <a:p>
            <a:pPr marL="533400" indent="-533400">
              <a:lnSpc>
                <a:spcPct val="80000"/>
              </a:lnSpc>
              <a:buFontTx/>
              <a:buNone/>
            </a:pPr>
            <a:r>
              <a:rPr lang="en-US" altLang="en-US" sz="2400" b="1">
                <a:latin typeface="Courier New" charset="0"/>
                <a:ea typeface="ＭＳ Ｐゴシック" charset="-128"/>
              </a:rPr>
              <a:t>         wdata[i][j] = i * 6 + j + 1;</a:t>
            </a:r>
          </a:p>
          <a:p>
            <a:pPr marL="533400" indent="-533400">
              <a:lnSpc>
                <a:spcPct val="80000"/>
              </a:lnSpc>
              <a:buFontTx/>
              <a:buNone/>
            </a:pPr>
            <a:r>
              <a:rPr lang="en-US" altLang="en-US" sz="2400" b="1">
                <a:latin typeface="Courier New" charset="0"/>
                <a:ea typeface="ＭＳ Ｐゴシック" charset="-128"/>
              </a:rPr>
              <a:t>…..</a:t>
            </a:r>
          </a:p>
          <a:p>
            <a:pPr marL="533400" indent="-533400">
              <a:lnSpc>
                <a:spcPct val="80000"/>
              </a:lnSpc>
              <a:buFontTx/>
              <a:buNone/>
            </a:pPr>
            <a:r>
              <a:rPr lang="en-US" altLang="en-US" sz="2400" b="1">
                <a:latin typeface="Courier New" charset="0"/>
                <a:ea typeface="ＭＳ Ｐゴシック" charset="-128"/>
              </a:rPr>
              <a:t>status = H5Dwrite (dataset_id, </a:t>
            </a:r>
            <a:r>
              <a:rPr lang="en-US" altLang="en-US" sz="2400" b="1">
                <a:solidFill>
                  <a:srgbClr val="0000FF"/>
                </a:solidFill>
                <a:latin typeface="Courier New" charset="0"/>
                <a:ea typeface="ＭＳ Ｐゴシック" charset="-128"/>
              </a:rPr>
              <a:t>H5T_NATIVE_INT</a:t>
            </a:r>
            <a:r>
              <a:rPr lang="en-US" altLang="en-US" sz="2400" b="1">
                <a:latin typeface="Courier New" charset="0"/>
                <a:ea typeface="ＭＳ Ｐゴシック" charset="-128"/>
              </a:rPr>
              <a:t>, 		 </a:t>
            </a:r>
            <a:r>
              <a:rPr lang="en-US" altLang="en-US" sz="2400" b="1">
                <a:solidFill>
                  <a:srgbClr val="0000FF"/>
                </a:solidFill>
                <a:latin typeface="Courier New" charset="0"/>
                <a:ea typeface="ＭＳ Ｐゴシック" charset="-128"/>
              </a:rPr>
              <a:t>H5S_ALL</a:t>
            </a:r>
            <a:r>
              <a:rPr lang="en-US" altLang="en-US" sz="2400" b="1">
                <a:latin typeface="Courier New" charset="0"/>
                <a:ea typeface="ＭＳ Ｐゴシック" charset="-128"/>
              </a:rPr>
              <a:t>,</a:t>
            </a:r>
            <a:r>
              <a:rPr lang="en-US" altLang="en-US" sz="2400" b="1">
                <a:solidFill>
                  <a:srgbClr val="0000FF"/>
                </a:solidFill>
                <a:latin typeface="Courier New" charset="0"/>
                <a:ea typeface="ＭＳ Ｐゴシック" charset="-128"/>
              </a:rPr>
              <a:t>H5S_ALL</a:t>
            </a:r>
            <a:r>
              <a:rPr lang="en-US" altLang="en-US" sz="2400" b="1">
                <a:latin typeface="Courier New" charset="0"/>
                <a:ea typeface="ＭＳ Ｐゴシック" charset="-128"/>
              </a:rPr>
              <a:t>, </a:t>
            </a:r>
            <a:r>
              <a:rPr lang="en-US" altLang="en-US" sz="2400" b="1">
                <a:solidFill>
                  <a:schemeClr val="tx1"/>
                </a:solidFill>
                <a:latin typeface="Courier New" charset="0"/>
                <a:ea typeface="ＭＳ Ｐゴシック" charset="-128"/>
              </a:rPr>
              <a:t>H5P_DEFAULT</a:t>
            </a:r>
            <a:r>
              <a:rPr lang="en-US" altLang="en-US" sz="2400" b="1">
                <a:latin typeface="Courier New" charset="0"/>
                <a:ea typeface="ＭＳ Ｐゴシック" charset="-128"/>
              </a:rPr>
              <a:t>, wdata);</a:t>
            </a:r>
          </a:p>
          <a:p>
            <a:pPr marL="533400" indent="-533400">
              <a:lnSpc>
                <a:spcPct val="80000"/>
              </a:lnSpc>
              <a:buFontTx/>
              <a:buNone/>
            </a:pPr>
            <a:r>
              <a:rPr lang="en-US" altLang="en-US" sz="2400" b="1">
                <a:latin typeface="Courier New" charset="0"/>
                <a:ea typeface="ＭＳ Ｐゴシック" charset="-128"/>
              </a:rPr>
              <a:t>   </a:t>
            </a:r>
          </a:p>
          <a:p>
            <a:pPr marL="533400" indent="-533400">
              <a:lnSpc>
                <a:spcPct val="80000"/>
              </a:lnSpc>
              <a:buFontTx/>
              <a:buNone/>
            </a:pPr>
            <a:endParaRPr lang="en-US" altLang="en-US" sz="1800">
              <a:latin typeface="Tahoma" charset="0"/>
              <a:ea typeface="ＭＳ Ｐゴシック" charset="-128"/>
            </a:endParaRPr>
          </a:p>
          <a:p>
            <a:pPr marL="533400" indent="-533400">
              <a:lnSpc>
                <a:spcPct val="80000"/>
              </a:lnSpc>
              <a:buFontTx/>
              <a:buNone/>
            </a:pPr>
            <a:endParaRPr lang="en-US" altLang="en-US" sz="1800">
              <a:latin typeface="Tahoma" charset="0"/>
              <a:ea typeface="ＭＳ Ｐゴシック" charset="-128"/>
            </a:endParaRPr>
          </a:p>
        </p:txBody>
      </p:sp>
      <p:sp>
        <p:nvSpPr>
          <p:cNvPr id="88068" name="Slide Number Placeholder 1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7D169C94-E7F4-EE4E-B97F-6619F0BEF17C}" type="slidenum">
              <a:rPr lang="en-US" altLang="en-US" sz="1200">
                <a:solidFill>
                  <a:schemeClr val="bg1"/>
                </a:solidFill>
                <a:latin typeface="Arial" charset="0"/>
              </a:rPr>
              <a:pPr eaLnBrk="1" hangingPunct="1"/>
              <a:t>38</a:t>
            </a:fld>
            <a:endParaRPr lang="en-US" altLang="en-US" sz="1200">
              <a:solidFill>
                <a:schemeClr val="bg1"/>
              </a:solidFill>
              <a:latin typeface="Arial" charset="0"/>
            </a:endParaRPr>
          </a:p>
        </p:txBody>
      </p:sp>
      <p:sp>
        <p:nvSpPr>
          <p:cNvPr id="88069" name="Line 4"/>
          <p:cNvSpPr>
            <a:spLocks noChangeShapeType="1"/>
          </p:cNvSpPr>
          <p:nvPr/>
        </p:nvSpPr>
        <p:spPr bwMode="auto">
          <a:xfrm flipH="1">
            <a:off x="7086600" y="2971800"/>
            <a:ext cx="838200" cy="3048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triangle" w="med" len="med"/>
              </a14:hiddenLine>
            </a:ext>
          </a:extLst>
        </p:spPr>
        <p:txBody>
          <a:bodyPr>
            <a:spAutoFit/>
          </a:bodyPr>
          <a:lstStyle/>
          <a:p>
            <a:endParaRPr lang="en-US"/>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itle 1"/>
          <p:cNvSpPr>
            <a:spLocks noGrp="1"/>
          </p:cNvSpPr>
          <p:nvPr>
            <p:ph type="title"/>
          </p:nvPr>
        </p:nvSpPr>
        <p:spPr/>
        <p:txBody>
          <a:bodyPr/>
          <a:lstStyle/>
          <a:p>
            <a:r>
              <a:rPr lang="en-US" altLang="en-US">
                <a:latin typeface="Arial" charset="0"/>
                <a:ea typeface="ＭＳ Ｐゴシック" charset="-128"/>
              </a:rPr>
              <a:t>Output of h5dump after writing</a:t>
            </a:r>
          </a:p>
        </p:txBody>
      </p:sp>
      <p:sp>
        <p:nvSpPr>
          <p:cNvPr id="90115"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AF90FD8C-21A4-DA42-A8FF-D575F2BFDB9C}" type="slidenum">
              <a:rPr lang="en-US" altLang="en-US" sz="1200">
                <a:solidFill>
                  <a:schemeClr val="bg1"/>
                </a:solidFill>
                <a:latin typeface="Arial" charset="0"/>
              </a:rPr>
              <a:pPr eaLnBrk="1" hangingPunct="1"/>
              <a:t>39</a:t>
            </a:fld>
            <a:endParaRPr lang="en-US" altLang="en-US" sz="1200">
              <a:solidFill>
                <a:schemeClr val="bg1"/>
              </a:solidFill>
              <a:latin typeface="Arial" charset="0"/>
            </a:endParaRPr>
          </a:p>
        </p:txBody>
      </p:sp>
      <p:sp>
        <p:nvSpPr>
          <p:cNvPr id="90116" name="Rectangle 6"/>
          <p:cNvSpPr>
            <a:spLocks noChangeArrowheads="1"/>
          </p:cNvSpPr>
          <p:nvPr/>
        </p:nvSpPr>
        <p:spPr bwMode="auto">
          <a:xfrm>
            <a:off x="1295400" y="1017588"/>
            <a:ext cx="6781800" cy="480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is-IS" altLang="en-US" sz="1800" b="1">
                <a:latin typeface="Courier New" charset="0"/>
              </a:rPr>
              <a:t>$ h5dump file.h5</a:t>
            </a:r>
          </a:p>
          <a:p>
            <a:pPr eaLnBrk="1" hangingPunct="1"/>
            <a:r>
              <a:rPr lang="is-IS" altLang="en-US" sz="1800" b="1">
                <a:latin typeface="Courier New" charset="0"/>
              </a:rPr>
              <a:t>HDF5 "file.h5" {</a:t>
            </a:r>
          </a:p>
          <a:p>
            <a:pPr eaLnBrk="1" hangingPunct="1"/>
            <a:r>
              <a:rPr lang="is-IS" altLang="en-US" sz="1800" b="1">
                <a:latin typeface="Courier New" charset="0"/>
              </a:rPr>
              <a:t>GROUP "/" {</a:t>
            </a:r>
          </a:p>
          <a:p>
            <a:pPr eaLnBrk="1" hangingPunct="1"/>
            <a:r>
              <a:rPr lang="is-IS" altLang="en-US" sz="1800" b="1">
                <a:latin typeface="Courier New" charset="0"/>
              </a:rPr>
              <a:t>   DATASET "A" {</a:t>
            </a:r>
          </a:p>
          <a:p>
            <a:pPr eaLnBrk="1" hangingPunct="1"/>
            <a:r>
              <a:rPr lang="is-IS" altLang="en-US" sz="1800" b="1">
                <a:latin typeface="Courier New" charset="0"/>
              </a:rPr>
              <a:t>      DATATYPE  H5T_STD_I32BE</a:t>
            </a:r>
          </a:p>
          <a:p>
            <a:pPr eaLnBrk="1" hangingPunct="1"/>
            <a:r>
              <a:rPr lang="is-IS" altLang="en-US" sz="1800" b="1">
                <a:latin typeface="Courier New" charset="0"/>
              </a:rPr>
              <a:t>      DATASPACE  SIMPLE { ( 4, 6 ) / ( 4, 6 ) }</a:t>
            </a:r>
          </a:p>
          <a:p>
            <a:pPr eaLnBrk="1" hangingPunct="1"/>
            <a:r>
              <a:rPr lang="is-IS" altLang="en-US" sz="1800" b="1">
                <a:latin typeface="Courier New" charset="0"/>
              </a:rPr>
              <a:t>      DATA {</a:t>
            </a:r>
          </a:p>
          <a:p>
            <a:pPr eaLnBrk="1" hangingPunct="1"/>
            <a:r>
              <a:rPr lang="is-IS" altLang="en-US" sz="1800" b="1">
                <a:latin typeface="Courier New" charset="0"/>
              </a:rPr>
              <a:t>      (0,0): </a:t>
            </a:r>
            <a:r>
              <a:rPr lang="is-IS" altLang="en-US" sz="1800" b="1">
                <a:solidFill>
                  <a:srgbClr val="0000FF"/>
                </a:solidFill>
                <a:latin typeface="Courier New" charset="0"/>
              </a:rPr>
              <a:t>1, 2, 3, 4, 5, 6,</a:t>
            </a:r>
          </a:p>
          <a:p>
            <a:pPr eaLnBrk="1" hangingPunct="1"/>
            <a:r>
              <a:rPr lang="is-IS" altLang="en-US" sz="1800" b="1">
                <a:latin typeface="Courier New" charset="0"/>
              </a:rPr>
              <a:t>      (1,0): </a:t>
            </a:r>
            <a:r>
              <a:rPr lang="is-IS" altLang="en-US" sz="1800" b="1">
                <a:solidFill>
                  <a:srgbClr val="0000FF"/>
                </a:solidFill>
                <a:latin typeface="Courier New" charset="0"/>
              </a:rPr>
              <a:t>7, 8, 9, 10, 11, 12,</a:t>
            </a:r>
          </a:p>
          <a:p>
            <a:pPr eaLnBrk="1" hangingPunct="1"/>
            <a:r>
              <a:rPr lang="is-IS" altLang="en-US" sz="1800" b="1">
                <a:latin typeface="Courier New" charset="0"/>
              </a:rPr>
              <a:t>      (2,0): </a:t>
            </a:r>
            <a:r>
              <a:rPr lang="is-IS" altLang="en-US" sz="1800" b="1">
                <a:solidFill>
                  <a:srgbClr val="0000FF"/>
                </a:solidFill>
                <a:latin typeface="Courier New" charset="0"/>
              </a:rPr>
              <a:t>13, 14, 15, 16, 17, 18,</a:t>
            </a:r>
          </a:p>
          <a:p>
            <a:pPr eaLnBrk="1" hangingPunct="1"/>
            <a:r>
              <a:rPr lang="is-IS" altLang="en-US" sz="1800" b="1">
                <a:latin typeface="Courier New" charset="0"/>
              </a:rPr>
              <a:t>      (3,0): </a:t>
            </a:r>
            <a:r>
              <a:rPr lang="is-IS" altLang="en-US" sz="1800" b="1">
                <a:solidFill>
                  <a:srgbClr val="0000FF"/>
                </a:solidFill>
                <a:latin typeface="Courier New" charset="0"/>
              </a:rPr>
              <a:t>19, 20, 21, 22, 23, 24</a:t>
            </a:r>
          </a:p>
          <a:p>
            <a:pPr eaLnBrk="1" hangingPunct="1"/>
            <a:r>
              <a:rPr lang="is-IS" altLang="en-US" sz="1800" b="1">
                <a:latin typeface="Courier New" charset="0"/>
              </a:rPr>
              <a:t>      }</a:t>
            </a:r>
          </a:p>
          <a:p>
            <a:pPr eaLnBrk="1" hangingPunct="1"/>
            <a:r>
              <a:rPr lang="is-IS" altLang="en-US" sz="1800" b="1">
                <a:latin typeface="Courier New" charset="0"/>
              </a:rPr>
              <a:t>   }</a:t>
            </a:r>
          </a:p>
          <a:p>
            <a:pPr eaLnBrk="1" hangingPunct="1"/>
            <a:r>
              <a:rPr lang="is-IS" altLang="en-US" sz="1800" b="1">
                <a:latin typeface="Courier New" charset="0"/>
              </a:rPr>
              <a:t>   GROUP "B" {</a:t>
            </a:r>
          </a:p>
          <a:p>
            <a:pPr eaLnBrk="1" hangingPunct="1"/>
            <a:r>
              <a:rPr lang="is-IS" altLang="en-US" sz="1800" b="1">
                <a:latin typeface="Courier New" charset="0"/>
              </a:rPr>
              <a:t>   }</a:t>
            </a:r>
          </a:p>
          <a:p>
            <a:pPr eaLnBrk="1" hangingPunct="1"/>
            <a:r>
              <a:rPr lang="is-IS" altLang="en-US" sz="1800" b="1">
                <a:latin typeface="Courier New" charset="0"/>
              </a:rPr>
              <a:t>}</a:t>
            </a:r>
          </a:p>
          <a:p>
            <a:pPr eaLnBrk="1" hangingPunct="1"/>
            <a:r>
              <a:rPr lang="is-IS" altLang="en-US" sz="1800" b="1">
                <a:latin typeface="Courier New" charset="0"/>
              </a:rPr>
              <a:t>}</a:t>
            </a:r>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defRPr/>
            </a:pPr>
            <a:r>
              <a:rPr lang="en-US" dirty="0" smtClean="0"/>
              <a:t>What is HDF5?</a:t>
            </a:r>
            <a:endParaRPr lang="en-US" dirty="0"/>
          </a:p>
        </p:txBody>
      </p:sp>
      <p:sp>
        <p:nvSpPr>
          <p:cNvPr id="23554" name="Text Placeholder 9"/>
          <p:cNvSpPr>
            <a:spLocks noGrp="1"/>
          </p:cNvSpPr>
          <p:nvPr>
            <p:ph type="body" idx="1"/>
          </p:nvPr>
        </p:nvSpPr>
        <p:spPr/>
        <p:txBody>
          <a:bodyPr/>
          <a:lstStyle/>
          <a:p>
            <a:endParaRPr lang="en-US" altLang="en-US">
              <a:latin typeface="Arial" charset="0"/>
              <a:ea typeface="ＭＳ Ｐゴシック" charset="-128"/>
            </a:endParaRPr>
          </a:p>
        </p:txBody>
      </p:sp>
      <p:sp>
        <p:nvSpPr>
          <p:cNvPr id="23556"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8B0B2145-D9AA-594B-BE63-8C28D7EDCB54}" type="slidenum">
              <a:rPr lang="en-US" altLang="en-US" sz="1200">
                <a:solidFill>
                  <a:schemeClr val="bg1"/>
                </a:solidFill>
                <a:latin typeface="Arial" charset="0"/>
              </a:rPr>
              <a:pPr eaLnBrk="1" hangingPunct="1"/>
              <a:t>4</a:t>
            </a:fld>
            <a:endParaRPr lang="en-US" altLang="en-US" sz="1200">
              <a:solidFill>
                <a:schemeClr val="bg1"/>
              </a:solidFill>
              <a:latin typeface="Arial" charset="0"/>
            </a:endParaRPr>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defRPr/>
            </a:pPr>
            <a:r>
              <a:rPr lang="en-US" dirty="0" smtClean="0"/>
              <a:t>Partial i/o in HDF5</a:t>
            </a:r>
            <a:endParaRPr lang="en-US" dirty="0"/>
          </a:p>
        </p:txBody>
      </p:sp>
      <p:sp>
        <p:nvSpPr>
          <p:cNvPr id="92162" name="Text Placeholder 9"/>
          <p:cNvSpPr>
            <a:spLocks noGrp="1"/>
          </p:cNvSpPr>
          <p:nvPr>
            <p:ph type="body" idx="1"/>
          </p:nvPr>
        </p:nvSpPr>
        <p:spPr/>
        <p:txBody>
          <a:bodyPr/>
          <a:lstStyle/>
          <a:p>
            <a:endParaRPr lang="en-US" altLang="en-US">
              <a:latin typeface="Arial" charset="0"/>
              <a:ea typeface="ＭＳ Ｐゴシック" charset="-128"/>
            </a:endParaRPr>
          </a:p>
        </p:txBody>
      </p:sp>
      <p:sp>
        <p:nvSpPr>
          <p:cNvPr id="92164"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12E1782D-1225-2245-9DC5-6A45C33A668A}" type="slidenum">
              <a:rPr lang="en-US" altLang="en-US" sz="1200">
                <a:solidFill>
                  <a:schemeClr val="bg1"/>
                </a:solidFill>
                <a:latin typeface="Arial" charset="0"/>
              </a:rPr>
              <a:pPr eaLnBrk="1" hangingPunct="1"/>
              <a:t>40</a:t>
            </a:fld>
            <a:endParaRPr lang="en-US" altLang="en-US" sz="1200">
              <a:solidFill>
                <a:schemeClr val="bg1"/>
              </a:solidFill>
              <a:latin typeface="Arial" charset="0"/>
            </a:endParaRPr>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itle 1"/>
          <p:cNvSpPr>
            <a:spLocks noGrp="1"/>
          </p:cNvSpPr>
          <p:nvPr>
            <p:ph type="title"/>
          </p:nvPr>
        </p:nvSpPr>
        <p:spPr/>
        <p:txBody>
          <a:bodyPr/>
          <a:lstStyle/>
          <a:p>
            <a:r>
              <a:rPr lang="en-US" altLang="en-US">
                <a:latin typeface="Arial" charset="0"/>
                <a:ea typeface="ＭＳ Ｐゴシック" charset="-128"/>
              </a:rPr>
              <a:t>How to write a row?</a:t>
            </a:r>
          </a:p>
        </p:txBody>
      </p:sp>
      <p:sp>
        <p:nvSpPr>
          <p:cNvPr id="93187"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886B3FF8-C6CA-7B40-B3CA-F9F3E54404C9}" type="slidenum">
              <a:rPr lang="en-US" altLang="en-US" sz="1200">
                <a:solidFill>
                  <a:schemeClr val="bg1"/>
                </a:solidFill>
                <a:latin typeface="Arial" charset="0"/>
              </a:rPr>
              <a:pPr eaLnBrk="1" hangingPunct="1"/>
              <a:t>41</a:t>
            </a:fld>
            <a:endParaRPr lang="en-US" altLang="en-US" sz="1200">
              <a:solidFill>
                <a:schemeClr val="bg1"/>
              </a:solidFill>
              <a:latin typeface="Arial" charset="0"/>
            </a:endParaRPr>
          </a:p>
        </p:txBody>
      </p:sp>
      <p:sp>
        <p:nvSpPr>
          <p:cNvPr id="93188" name="Rectangle 5"/>
          <p:cNvSpPr>
            <a:spLocks noChangeArrowheads="1"/>
          </p:cNvSpPr>
          <p:nvPr/>
        </p:nvSpPr>
        <p:spPr bwMode="auto">
          <a:xfrm>
            <a:off x="1371600" y="1219200"/>
            <a:ext cx="6705600" cy="507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z="1800" b="1">
                <a:latin typeface="Courier New" charset="0"/>
              </a:rPr>
              <a:t>$ h5dump file.h5</a:t>
            </a:r>
          </a:p>
          <a:p>
            <a:pPr eaLnBrk="1" hangingPunct="1"/>
            <a:endParaRPr lang="en-US" altLang="en-US" sz="1800" b="1">
              <a:latin typeface="Courier New" charset="0"/>
            </a:endParaRPr>
          </a:p>
          <a:p>
            <a:pPr eaLnBrk="1" hangingPunct="1"/>
            <a:r>
              <a:rPr lang="en-US" altLang="en-US" sz="1800" b="1">
                <a:latin typeface="Courier New" charset="0"/>
              </a:rPr>
              <a:t>HDF5 "file.h5" {</a:t>
            </a:r>
          </a:p>
          <a:p>
            <a:pPr eaLnBrk="1" hangingPunct="1"/>
            <a:r>
              <a:rPr lang="en-US" altLang="en-US" sz="1800" b="1">
                <a:latin typeface="Courier New" charset="0"/>
              </a:rPr>
              <a:t>GROUP "/" {</a:t>
            </a:r>
          </a:p>
          <a:p>
            <a:pPr eaLnBrk="1" hangingPunct="1"/>
            <a:r>
              <a:rPr lang="en-US" altLang="en-US" sz="1800" b="1">
                <a:latin typeface="Courier New" charset="0"/>
              </a:rPr>
              <a:t>   DATASET "</a:t>
            </a:r>
            <a:r>
              <a:rPr lang="en-US" altLang="en-US" sz="1800" b="1">
                <a:solidFill>
                  <a:srgbClr val="0000FF"/>
                </a:solidFill>
                <a:latin typeface="Courier New" charset="0"/>
              </a:rPr>
              <a:t>A</a:t>
            </a:r>
            <a:r>
              <a:rPr lang="en-US" altLang="en-US" sz="1800" b="1">
                <a:latin typeface="Courier New" charset="0"/>
              </a:rPr>
              <a:t>" {</a:t>
            </a:r>
          </a:p>
          <a:p>
            <a:pPr eaLnBrk="1" hangingPunct="1"/>
            <a:r>
              <a:rPr lang="en-US" altLang="en-US" sz="1800" b="1">
                <a:latin typeface="Courier New" charset="0"/>
              </a:rPr>
              <a:t>      DATATYPE  </a:t>
            </a:r>
            <a:r>
              <a:rPr lang="en-US" altLang="en-US" sz="1800" b="1">
                <a:solidFill>
                  <a:srgbClr val="0000FF"/>
                </a:solidFill>
                <a:latin typeface="Courier New" charset="0"/>
              </a:rPr>
              <a:t>H5T_STD_I32BE</a:t>
            </a:r>
          </a:p>
          <a:p>
            <a:pPr eaLnBrk="1" hangingPunct="1"/>
            <a:r>
              <a:rPr lang="en-US" altLang="en-US" sz="1800" b="1">
                <a:latin typeface="Courier New" charset="0"/>
              </a:rPr>
              <a:t>      DATASPACE  SIMPLE { ( </a:t>
            </a:r>
            <a:r>
              <a:rPr lang="en-US" altLang="en-US" sz="1800" b="1">
                <a:solidFill>
                  <a:srgbClr val="0000FF"/>
                </a:solidFill>
                <a:latin typeface="Courier New" charset="0"/>
              </a:rPr>
              <a:t>4</a:t>
            </a:r>
            <a:r>
              <a:rPr lang="en-US" altLang="en-US" sz="1800" b="1">
                <a:latin typeface="Courier New" charset="0"/>
              </a:rPr>
              <a:t>, </a:t>
            </a:r>
            <a:r>
              <a:rPr lang="en-US" altLang="en-US" sz="1800" b="1">
                <a:solidFill>
                  <a:srgbClr val="0000FF"/>
                </a:solidFill>
                <a:latin typeface="Courier New" charset="0"/>
              </a:rPr>
              <a:t>6</a:t>
            </a:r>
            <a:r>
              <a:rPr lang="en-US" altLang="en-US" sz="1800" b="1">
                <a:latin typeface="Courier New" charset="0"/>
              </a:rPr>
              <a:t> ) / ( </a:t>
            </a:r>
            <a:r>
              <a:rPr lang="en-US" altLang="en-US" sz="1800" b="1">
                <a:solidFill>
                  <a:srgbClr val="0000FF"/>
                </a:solidFill>
                <a:latin typeface="Courier New" charset="0"/>
              </a:rPr>
              <a:t>4</a:t>
            </a:r>
            <a:r>
              <a:rPr lang="en-US" altLang="en-US" sz="1800" b="1">
                <a:latin typeface="Courier New" charset="0"/>
              </a:rPr>
              <a:t>, </a:t>
            </a:r>
            <a:r>
              <a:rPr lang="en-US" altLang="en-US" sz="1800" b="1">
                <a:solidFill>
                  <a:srgbClr val="0000FF"/>
                </a:solidFill>
                <a:latin typeface="Courier New" charset="0"/>
              </a:rPr>
              <a:t>6</a:t>
            </a:r>
            <a:r>
              <a:rPr lang="en-US" altLang="en-US" sz="1800" b="1">
                <a:latin typeface="Courier New" charset="0"/>
              </a:rPr>
              <a:t> ) }</a:t>
            </a:r>
          </a:p>
          <a:p>
            <a:pPr eaLnBrk="1" hangingPunct="1"/>
            <a:r>
              <a:rPr lang="en-US" altLang="en-US" sz="1800" b="1">
                <a:latin typeface="Courier New" charset="0"/>
              </a:rPr>
              <a:t>      DATA {</a:t>
            </a:r>
          </a:p>
          <a:p>
            <a:pPr eaLnBrk="1" hangingPunct="1"/>
            <a:r>
              <a:rPr lang="en-US" altLang="en-US" sz="1800" b="1">
                <a:latin typeface="Courier New" charset="0"/>
              </a:rPr>
              <a:t>      (0,0): 0, 0, 0, 0, 0, 0,</a:t>
            </a:r>
          </a:p>
          <a:p>
            <a:pPr eaLnBrk="1" hangingPunct="1"/>
            <a:r>
              <a:rPr lang="en-US" altLang="en-US" sz="1800" b="1">
                <a:latin typeface="Courier New" charset="0"/>
              </a:rPr>
              <a:t>      (1,0): </a:t>
            </a:r>
            <a:r>
              <a:rPr lang="en-US" altLang="en-US" sz="1800" b="1">
                <a:solidFill>
                  <a:srgbClr val="0000FF"/>
                </a:solidFill>
                <a:latin typeface="Courier New" charset="0"/>
              </a:rPr>
              <a:t>1</a:t>
            </a:r>
            <a:r>
              <a:rPr lang="en-US" altLang="en-US" sz="1800" b="1">
                <a:latin typeface="Courier New" charset="0"/>
              </a:rPr>
              <a:t>, </a:t>
            </a:r>
            <a:r>
              <a:rPr lang="en-US" altLang="en-US" sz="1800" b="1">
                <a:solidFill>
                  <a:srgbClr val="0000FF"/>
                </a:solidFill>
                <a:latin typeface="Courier New" charset="0"/>
              </a:rPr>
              <a:t>2</a:t>
            </a:r>
            <a:r>
              <a:rPr lang="en-US" altLang="en-US" sz="1800" b="1">
                <a:latin typeface="Courier New" charset="0"/>
              </a:rPr>
              <a:t>, </a:t>
            </a:r>
            <a:r>
              <a:rPr lang="en-US" altLang="en-US" sz="1800" b="1">
                <a:solidFill>
                  <a:srgbClr val="0000FF"/>
                </a:solidFill>
                <a:latin typeface="Courier New" charset="0"/>
              </a:rPr>
              <a:t>3</a:t>
            </a:r>
            <a:r>
              <a:rPr lang="en-US" altLang="en-US" sz="1800" b="1">
                <a:latin typeface="Courier New" charset="0"/>
              </a:rPr>
              <a:t>, </a:t>
            </a:r>
            <a:r>
              <a:rPr lang="en-US" altLang="en-US" sz="1800" b="1">
                <a:solidFill>
                  <a:srgbClr val="0000FF"/>
                </a:solidFill>
                <a:latin typeface="Courier New" charset="0"/>
              </a:rPr>
              <a:t>4</a:t>
            </a:r>
            <a:r>
              <a:rPr lang="en-US" altLang="en-US" sz="1800" b="1">
                <a:latin typeface="Courier New" charset="0"/>
              </a:rPr>
              <a:t>, </a:t>
            </a:r>
            <a:r>
              <a:rPr lang="en-US" altLang="en-US" sz="1800" b="1">
                <a:solidFill>
                  <a:srgbClr val="0000FF"/>
                </a:solidFill>
                <a:latin typeface="Courier New" charset="0"/>
              </a:rPr>
              <a:t>5</a:t>
            </a:r>
            <a:r>
              <a:rPr lang="en-US" altLang="en-US" sz="1800" b="1">
                <a:latin typeface="Courier New" charset="0"/>
              </a:rPr>
              <a:t>, </a:t>
            </a:r>
            <a:r>
              <a:rPr lang="en-US" altLang="en-US" sz="1800" b="1">
                <a:solidFill>
                  <a:srgbClr val="0000FF"/>
                </a:solidFill>
                <a:latin typeface="Courier New" charset="0"/>
              </a:rPr>
              <a:t>6</a:t>
            </a:r>
            <a:r>
              <a:rPr lang="en-US" altLang="en-US" sz="1800" b="1">
                <a:latin typeface="Courier New" charset="0"/>
              </a:rPr>
              <a:t>,</a:t>
            </a:r>
          </a:p>
          <a:p>
            <a:pPr eaLnBrk="1" hangingPunct="1"/>
            <a:r>
              <a:rPr lang="en-US" altLang="en-US" sz="1800" b="1">
                <a:latin typeface="Courier New" charset="0"/>
              </a:rPr>
              <a:t>      (2,0): 0, 0, 0, 0, 0, 0,</a:t>
            </a:r>
          </a:p>
          <a:p>
            <a:pPr eaLnBrk="1" hangingPunct="1"/>
            <a:r>
              <a:rPr lang="en-US" altLang="en-US" sz="1800" b="1">
                <a:latin typeface="Courier New" charset="0"/>
              </a:rPr>
              <a:t>      (3,0): 0, 0, 0, 0, 0, 0</a:t>
            </a:r>
          </a:p>
          <a:p>
            <a:pPr eaLnBrk="1" hangingPunct="1"/>
            <a:r>
              <a:rPr lang="en-US" altLang="en-US" sz="1800" b="1">
                <a:latin typeface="Courier New" charset="0"/>
              </a:rPr>
              <a:t>      }</a:t>
            </a:r>
          </a:p>
          <a:p>
            <a:pPr eaLnBrk="1" hangingPunct="1"/>
            <a:r>
              <a:rPr lang="en-US" altLang="en-US" sz="1800" b="1">
                <a:latin typeface="Courier New" charset="0"/>
              </a:rPr>
              <a:t>   }</a:t>
            </a:r>
          </a:p>
          <a:p>
            <a:pPr eaLnBrk="1" hangingPunct="1"/>
            <a:r>
              <a:rPr lang="en-US" altLang="en-US" sz="1800" b="1">
                <a:latin typeface="Courier New" charset="0"/>
              </a:rPr>
              <a:t>   GROUP "</a:t>
            </a:r>
            <a:r>
              <a:rPr lang="en-US" altLang="en-US" sz="1800" b="1">
                <a:solidFill>
                  <a:srgbClr val="0000FF"/>
                </a:solidFill>
                <a:latin typeface="Courier New" charset="0"/>
              </a:rPr>
              <a:t>B</a:t>
            </a:r>
            <a:r>
              <a:rPr lang="en-US" altLang="en-US" sz="1800" b="1">
                <a:latin typeface="Courier New" charset="0"/>
              </a:rPr>
              <a:t>" {</a:t>
            </a:r>
          </a:p>
          <a:p>
            <a:pPr eaLnBrk="1" hangingPunct="1"/>
            <a:r>
              <a:rPr lang="en-US" altLang="en-US" sz="1800" b="1">
                <a:latin typeface="Courier New" charset="0"/>
              </a:rPr>
              <a:t>   }</a:t>
            </a:r>
          </a:p>
          <a:p>
            <a:pPr eaLnBrk="1" hangingPunct="1"/>
            <a:r>
              <a:rPr lang="en-US" altLang="en-US" sz="1800" b="1">
                <a:latin typeface="Courier New" charset="0"/>
              </a:rPr>
              <a:t>}</a:t>
            </a:r>
          </a:p>
          <a:p>
            <a:pPr eaLnBrk="1" hangingPunct="1"/>
            <a:r>
              <a:rPr lang="en-US" altLang="en-US" sz="1800" b="1">
                <a:latin typeface="Courier New" charset="0"/>
              </a:rPr>
              <a:t>}</a:t>
            </a:r>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F3069873-6CFD-1A4C-9709-3756F876FB6D}" type="slidenum">
              <a:rPr lang="en-US" altLang="en-US" sz="1200">
                <a:solidFill>
                  <a:schemeClr val="bg1"/>
                </a:solidFill>
                <a:latin typeface="Arial" charset="0"/>
              </a:rPr>
              <a:pPr eaLnBrk="1" hangingPunct="1"/>
              <a:t>42</a:t>
            </a:fld>
            <a:endParaRPr lang="en-US" altLang="en-US" sz="1200">
              <a:solidFill>
                <a:schemeClr val="bg1"/>
              </a:solidFill>
              <a:latin typeface="Arial" charset="0"/>
            </a:endParaRPr>
          </a:p>
        </p:txBody>
      </p:sp>
      <p:sp>
        <p:nvSpPr>
          <p:cNvPr id="94211" name="Rectangle 2"/>
          <p:cNvSpPr>
            <a:spLocks noGrp="1" noChangeArrowheads="1"/>
          </p:cNvSpPr>
          <p:nvPr>
            <p:ph type="title"/>
          </p:nvPr>
        </p:nvSpPr>
        <p:spPr>
          <a:xfrm>
            <a:off x="1143000" y="152400"/>
            <a:ext cx="7772400" cy="533400"/>
          </a:xfrm>
        </p:spPr>
        <p:txBody>
          <a:bodyPr/>
          <a:lstStyle/>
          <a:p>
            <a:r>
              <a:rPr lang="en-US" altLang="en-US">
                <a:solidFill>
                  <a:schemeClr val="tx1"/>
                </a:solidFill>
                <a:latin typeface="Arial" charset="0"/>
                <a:ea typeface="ＭＳ Ｐゴシック" charset="-128"/>
              </a:rPr>
              <a:t>How to Describe a Subset in HDF5?</a:t>
            </a:r>
          </a:p>
        </p:txBody>
      </p:sp>
      <p:sp>
        <p:nvSpPr>
          <p:cNvPr id="94212" name="Rectangle 3"/>
          <p:cNvSpPr>
            <a:spLocks noGrp="1" noChangeArrowheads="1"/>
          </p:cNvSpPr>
          <p:nvPr>
            <p:ph type="body" idx="1"/>
          </p:nvPr>
        </p:nvSpPr>
        <p:spPr>
          <a:xfrm>
            <a:off x="685800" y="1066800"/>
            <a:ext cx="7848600" cy="4953000"/>
          </a:xfrm>
        </p:spPr>
        <p:txBody>
          <a:bodyPr/>
          <a:lstStyle/>
          <a:p>
            <a:r>
              <a:rPr lang="en-US" altLang="en-US">
                <a:latin typeface="Arial" charset="0"/>
                <a:ea typeface="ＭＳ Ｐゴシック" charset="-128"/>
              </a:rPr>
              <a:t>Before writing and reading a subset of data one has to describe it to the HDF5 Library.</a:t>
            </a:r>
          </a:p>
          <a:p>
            <a:r>
              <a:rPr lang="en-US" altLang="en-US">
                <a:latin typeface="Arial" charset="0"/>
                <a:ea typeface="ＭＳ Ｐゴシック" charset="-128"/>
              </a:rPr>
              <a:t>HDF5 APIs and documentation refer to a subset as a </a:t>
            </a:r>
            <a:r>
              <a:rPr lang="ja-JP" altLang="en-US">
                <a:latin typeface="Arial" charset="0"/>
                <a:ea typeface="ＭＳ Ｐゴシック" charset="-128"/>
              </a:rPr>
              <a:t>“</a:t>
            </a:r>
            <a:r>
              <a:rPr lang="en-US" altLang="ja-JP">
                <a:latin typeface="Arial" charset="0"/>
                <a:ea typeface="ＭＳ Ｐゴシック" charset="-128"/>
              </a:rPr>
              <a:t>selection</a:t>
            </a:r>
            <a:r>
              <a:rPr lang="ja-JP" altLang="en-US">
                <a:latin typeface="Arial" charset="0"/>
                <a:ea typeface="ＭＳ Ｐゴシック" charset="-128"/>
              </a:rPr>
              <a:t>”</a:t>
            </a:r>
            <a:r>
              <a:rPr lang="en-US" altLang="ja-JP">
                <a:latin typeface="Arial" charset="0"/>
                <a:ea typeface="ＭＳ Ｐゴシック" charset="-128"/>
              </a:rPr>
              <a:t> or </a:t>
            </a:r>
            <a:r>
              <a:rPr lang="ja-JP" altLang="en-US">
                <a:latin typeface="Arial" charset="0"/>
                <a:ea typeface="ＭＳ Ｐゴシック" charset="-128"/>
              </a:rPr>
              <a:t>“</a:t>
            </a:r>
            <a:r>
              <a:rPr lang="en-US" altLang="ja-JP">
                <a:latin typeface="Arial" charset="0"/>
                <a:ea typeface="ＭＳ Ｐゴシック" charset="-128"/>
              </a:rPr>
              <a:t>hyperslab selection</a:t>
            </a:r>
            <a:r>
              <a:rPr lang="ja-JP" altLang="en-US">
                <a:latin typeface="Arial" charset="0"/>
                <a:ea typeface="ＭＳ Ｐゴシック" charset="-128"/>
              </a:rPr>
              <a:t>”</a:t>
            </a:r>
            <a:r>
              <a:rPr lang="en-US" altLang="ja-JP">
                <a:latin typeface="Arial" charset="0"/>
                <a:ea typeface="ＭＳ Ｐゴシック" charset="-128"/>
              </a:rPr>
              <a:t>.</a:t>
            </a:r>
          </a:p>
          <a:p>
            <a:r>
              <a:rPr lang="en-US" altLang="en-US">
                <a:latin typeface="Arial" charset="0"/>
                <a:ea typeface="ＭＳ Ｐゴシック" charset="-128"/>
              </a:rPr>
              <a:t>If specified, HDF5 Library will perform I/O on a selection </a:t>
            </a:r>
            <a:r>
              <a:rPr lang="en-US" altLang="en-US" i="1">
                <a:latin typeface="Arial" charset="0"/>
                <a:ea typeface="ＭＳ Ｐゴシック" charset="-128"/>
              </a:rPr>
              <a:t>only</a:t>
            </a:r>
            <a:r>
              <a:rPr lang="en-US" altLang="en-US">
                <a:latin typeface="Arial" charset="0"/>
                <a:ea typeface="ＭＳ Ｐゴシック" charset="-128"/>
              </a:rPr>
              <a:t> and not on all elements of a dataset.</a:t>
            </a:r>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76F7C0AD-2F5E-3C41-A131-90648F02B589}" type="slidenum">
              <a:rPr lang="en-US" altLang="en-US" sz="1200">
                <a:solidFill>
                  <a:schemeClr val="bg1"/>
                </a:solidFill>
                <a:latin typeface="Arial" charset="0"/>
              </a:rPr>
              <a:pPr eaLnBrk="1" hangingPunct="1"/>
              <a:t>43</a:t>
            </a:fld>
            <a:endParaRPr lang="en-US" altLang="en-US" sz="1200">
              <a:solidFill>
                <a:schemeClr val="bg1"/>
              </a:solidFill>
              <a:latin typeface="Arial" charset="0"/>
            </a:endParaRPr>
          </a:p>
        </p:txBody>
      </p:sp>
      <p:sp>
        <p:nvSpPr>
          <p:cNvPr id="96259" name="Rectangle 2"/>
          <p:cNvSpPr>
            <a:spLocks noGrp="1" noChangeArrowheads="1"/>
          </p:cNvSpPr>
          <p:nvPr>
            <p:ph type="title"/>
          </p:nvPr>
        </p:nvSpPr>
        <p:spPr>
          <a:xfrm>
            <a:off x="609600" y="152400"/>
            <a:ext cx="7772400" cy="533400"/>
          </a:xfrm>
        </p:spPr>
        <p:txBody>
          <a:bodyPr/>
          <a:lstStyle/>
          <a:p>
            <a:r>
              <a:rPr lang="en-US" altLang="en-US">
                <a:solidFill>
                  <a:schemeClr val="tx1"/>
                </a:solidFill>
                <a:latin typeface="Arial" charset="0"/>
                <a:ea typeface="ＭＳ Ｐゴシック" charset="-128"/>
              </a:rPr>
              <a:t>    Types of Selections in HDF5</a:t>
            </a:r>
          </a:p>
        </p:txBody>
      </p:sp>
      <p:sp>
        <p:nvSpPr>
          <p:cNvPr id="96260" name="Rectangle 3"/>
          <p:cNvSpPr>
            <a:spLocks noGrp="1" noChangeArrowheads="1"/>
          </p:cNvSpPr>
          <p:nvPr>
            <p:ph type="body" idx="1"/>
          </p:nvPr>
        </p:nvSpPr>
        <p:spPr>
          <a:xfrm>
            <a:off x="685800" y="1066800"/>
            <a:ext cx="7848600" cy="4953000"/>
          </a:xfrm>
        </p:spPr>
        <p:txBody>
          <a:bodyPr/>
          <a:lstStyle/>
          <a:p>
            <a:r>
              <a:rPr lang="en-US" altLang="en-US">
                <a:latin typeface="Arial" charset="0"/>
                <a:ea typeface="ＭＳ Ｐゴシック" charset="-128"/>
              </a:rPr>
              <a:t>Two types of selections</a:t>
            </a:r>
          </a:p>
          <a:p>
            <a:pPr lvl="1"/>
            <a:r>
              <a:rPr lang="en-US" altLang="en-US">
                <a:latin typeface="Arial" charset="0"/>
                <a:ea typeface="Calibri" charset="0"/>
              </a:rPr>
              <a:t>Hyperslab selection</a:t>
            </a:r>
          </a:p>
          <a:p>
            <a:pPr lvl="2"/>
            <a:r>
              <a:rPr lang="en-US" altLang="en-US">
                <a:latin typeface="Arial" charset="0"/>
                <a:ea typeface="Calibri" charset="0"/>
              </a:rPr>
              <a:t>Regular hyperslab</a:t>
            </a:r>
          </a:p>
          <a:p>
            <a:pPr lvl="2"/>
            <a:r>
              <a:rPr lang="en-US" altLang="en-US">
                <a:latin typeface="Arial" charset="0"/>
                <a:ea typeface="Calibri" charset="0"/>
              </a:rPr>
              <a:t>Simple hyperslab</a:t>
            </a:r>
          </a:p>
          <a:p>
            <a:pPr lvl="2"/>
            <a:r>
              <a:rPr lang="en-US" altLang="en-US">
                <a:latin typeface="Arial" charset="0"/>
                <a:ea typeface="Calibri" charset="0"/>
              </a:rPr>
              <a:t>Result of set operations on hyperslabs (union, difference, …) </a:t>
            </a:r>
          </a:p>
          <a:p>
            <a:pPr lvl="1"/>
            <a:r>
              <a:rPr lang="en-US" altLang="en-US">
                <a:latin typeface="Arial" charset="0"/>
                <a:ea typeface="Calibri" charset="0"/>
              </a:rPr>
              <a:t>Point selection</a:t>
            </a:r>
          </a:p>
          <a:p>
            <a:r>
              <a:rPr lang="en-US" altLang="en-US">
                <a:latin typeface="Arial" charset="0"/>
                <a:ea typeface="ＭＳ Ｐゴシック" charset="-128"/>
              </a:rPr>
              <a:t>Hyperslab selection is especially important for doing parallel I/O in HDF5 (See Parallel HDF5 Tutorial)</a:t>
            </a:r>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Number Placeholder 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6F5EA625-B30B-4B4C-8B28-14F9A7CB40BF}" type="slidenum">
              <a:rPr lang="en-US" altLang="en-US" sz="1200">
                <a:solidFill>
                  <a:schemeClr val="bg1"/>
                </a:solidFill>
                <a:latin typeface="Arial" charset="0"/>
              </a:rPr>
              <a:pPr eaLnBrk="1" hangingPunct="1"/>
              <a:t>44</a:t>
            </a:fld>
            <a:endParaRPr lang="en-US" altLang="en-US" sz="1200">
              <a:solidFill>
                <a:schemeClr val="bg1"/>
              </a:solidFill>
              <a:latin typeface="Arial" charset="0"/>
            </a:endParaRPr>
          </a:p>
        </p:txBody>
      </p:sp>
      <p:sp>
        <p:nvSpPr>
          <p:cNvPr id="98307" name="Text Box 2"/>
          <p:cNvSpPr txBox="1">
            <a:spLocks noChangeArrowheads="1"/>
          </p:cNvSpPr>
          <p:nvPr/>
        </p:nvSpPr>
        <p:spPr bwMode="auto">
          <a:xfrm>
            <a:off x="2468563" y="60325"/>
            <a:ext cx="400843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r>
              <a:rPr lang="en-US" altLang="en-US" sz="3600">
                <a:latin typeface="Arial" charset="0"/>
              </a:rPr>
              <a:t>Regular Hyperslab</a:t>
            </a:r>
            <a:endParaRPr lang="en-US" altLang="en-US" sz="3600" b="1"/>
          </a:p>
        </p:txBody>
      </p:sp>
      <p:sp>
        <p:nvSpPr>
          <p:cNvPr id="98308" name="Rectangle 3"/>
          <p:cNvSpPr>
            <a:spLocks noChangeArrowheads="1"/>
          </p:cNvSpPr>
          <p:nvPr/>
        </p:nvSpPr>
        <p:spPr bwMode="auto">
          <a:xfrm>
            <a:off x="1600200" y="1219200"/>
            <a:ext cx="5715000" cy="35052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98309" name="Text Box 5"/>
          <p:cNvSpPr txBox="1">
            <a:spLocks noChangeArrowheads="1"/>
          </p:cNvSpPr>
          <p:nvPr/>
        </p:nvSpPr>
        <p:spPr bwMode="auto">
          <a:xfrm>
            <a:off x="2178050" y="1447800"/>
            <a:ext cx="260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r>
              <a:rPr lang="en-US" altLang="en-US" b="1"/>
              <a:t> </a:t>
            </a:r>
          </a:p>
        </p:txBody>
      </p:sp>
      <p:grpSp>
        <p:nvGrpSpPr>
          <p:cNvPr id="98310" name="Group 34"/>
          <p:cNvGrpSpPr>
            <a:grpSpLocks/>
          </p:cNvGrpSpPr>
          <p:nvPr/>
        </p:nvGrpSpPr>
        <p:grpSpPr bwMode="auto">
          <a:xfrm>
            <a:off x="2057400" y="1524000"/>
            <a:ext cx="4800600" cy="2819400"/>
            <a:chOff x="2057400" y="1524000"/>
            <a:chExt cx="4800600" cy="2819400"/>
          </a:xfrm>
        </p:grpSpPr>
        <p:sp>
          <p:nvSpPr>
            <p:cNvPr id="67610" name="Rectangle 4"/>
            <p:cNvSpPr>
              <a:spLocks noChangeArrowheads="1"/>
            </p:cNvSpPr>
            <p:nvPr/>
          </p:nvSpPr>
          <p:spPr bwMode="auto">
            <a:xfrm>
              <a:off x="2057400" y="1524000"/>
              <a:ext cx="609600" cy="1295400"/>
            </a:xfrm>
            <a:prstGeom prst="rect">
              <a:avLst/>
            </a:prstGeom>
            <a:solidFill>
              <a:schemeClr val="bg2">
                <a:lumMod val="40000"/>
                <a:lumOff val="60000"/>
              </a:schemeClr>
            </a:solidFill>
            <a:ln w="9525">
              <a:noFill/>
              <a:miter lim="800000"/>
              <a:headEnd/>
              <a:tailEnd/>
            </a:ln>
          </p:spPr>
          <p:txBody>
            <a:bodyPr wrap="none" anchor="ctr"/>
            <a:lstStyle/>
            <a:p>
              <a:pPr algn="ctr" eaLnBrk="0" hangingPunct="0">
                <a:defRPr/>
              </a:pPr>
              <a:endParaRPr lang="en-US" sz="2800">
                <a:ea typeface="ＭＳ Ｐゴシック" charset="0"/>
                <a:cs typeface="ＭＳ Ｐゴシック" charset="0"/>
              </a:endParaRPr>
            </a:p>
          </p:txBody>
        </p:sp>
        <p:sp>
          <p:nvSpPr>
            <p:cNvPr id="67611" name="Rectangle 6"/>
            <p:cNvSpPr>
              <a:spLocks noChangeArrowheads="1"/>
            </p:cNvSpPr>
            <p:nvPr/>
          </p:nvSpPr>
          <p:spPr bwMode="auto">
            <a:xfrm>
              <a:off x="3124200" y="1524000"/>
              <a:ext cx="609600" cy="1295400"/>
            </a:xfrm>
            <a:prstGeom prst="rect">
              <a:avLst/>
            </a:prstGeom>
            <a:solidFill>
              <a:schemeClr val="bg2">
                <a:lumMod val="40000"/>
                <a:lumOff val="60000"/>
              </a:schemeClr>
            </a:solidFill>
            <a:ln w="9525">
              <a:noFill/>
              <a:miter lim="800000"/>
              <a:headEnd/>
              <a:tailEnd/>
            </a:ln>
          </p:spPr>
          <p:txBody>
            <a:bodyPr wrap="none" anchor="ctr"/>
            <a:lstStyle/>
            <a:p>
              <a:pPr>
                <a:defRPr/>
              </a:pPr>
              <a:endParaRPr lang="en-US">
                <a:ea typeface="ＭＳ Ｐゴシック" charset="0"/>
                <a:cs typeface="ＭＳ Ｐゴシック" charset="0"/>
              </a:endParaRPr>
            </a:p>
          </p:txBody>
        </p:sp>
        <p:sp>
          <p:nvSpPr>
            <p:cNvPr id="67612" name="Rectangle 7"/>
            <p:cNvSpPr>
              <a:spLocks noChangeArrowheads="1"/>
            </p:cNvSpPr>
            <p:nvPr/>
          </p:nvSpPr>
          <p:spPr bwMode="auto">
            <a:xfrm>
              <a:off x="4191000" y="1524000"/>
              <a:ext cx="609600" cy="1295400"/>
            </a:xfrm>
            <a:prstGeom prst="rect">
              <a:avLst/>
            </a:prstGeom>
            <a:solidFill>
              <a:schemeClr val="bg2">
                <a:lumMod val="40000"/>
                <a:lumOff val="60000"/>
              </a:schemeClr>
            </a:solidFill>
            <a:ln w="9525">
              <a:noFill/>
              <a:miter lim="800000"/>
              <a:headEnd/>
              <a:tailEnd/>
            </a:ln>
          </p:spPr>
          <p:txBody>
            <a:bodyPr wrap="none" anchor="ctr"/>
            <a:lstStyle/>
            <a:p>
              <a:pPr>
                <a:defRPr/>
              </a:pPr>
              <a:endParaRPr lang="en-US">
                <a:ea typeface="ＭＳ Ｐゴシック" charset="0"/>
                <a:cs typeface="ＭＳ Ｐゴシック" charset="0"/>
              </a:endParaRPr>
            </a:p>
          </p:txBody>
        </p:sp>
        <p:sp>
          <p:nvSpPr>
            <p:cNvPr id="67613" name="Rectangle 8"/>
            <p:cNvSpPr>
              <a:spLocks noChangeArrowheads="1"/>
            </p:cNvSpPr>
            <p:nvPr/>
          </p:nvSpPr>
          <p:spPr bwMode="auto">
            <a:xfrm>
              <a:off x="5181600" y="1524000"/>
              <a:ext cx="609600" cy="1295400"/>
            </a:xfrm>
            <a:prstGeom prst="rect">
              <a:avLst/>
            </a:prstGeom>
            <a:solidFill>
              <a:schemeClr val="bg2">
                <a:lumMod val="40000"/>
                <a:lumOff val="60000"/>
              </a:schemeClr>
            </a:solidFill>
            <a:ln w="9525">
              <a:noFill/>
              <a:miter lim="800000"/>
              <a:headEnd/>
              <a:tailEnd/>
            </a:ln>
          </p:spPr>
          <p:txBody>
            <a:bodyPr wrap="none" anchor="ctr"/>
            <a:lstStyle/>
            <a:p>
              <a:pPr>
                <a:defRPr/>
              </a:pPr>
              <a:endParaRPr lang="en-US">
                <a:ea typeface="ＭＳ Ｐゴシック" charset="0"/>
                <a:cs typeface="ＭＳ Ｐゴシック" charset="0"/>
              </a:endParaRPr>
            </a:p>
          </p:txBody>
        </p:sp>
        <p:sp>
          <p:nvSpPr>
            <p:cNvPr id="67614" name="Rectangle 9"/>
            <p:cNvSpPr>
              <a:spLocks noChangeArrowheads="1"/>
            </p:cNvSpPr>
            <p:nvPr/>
          </p:nvSpPr>
          <p:spPr bwMode="auto">
            <a:xfrm>
              <a:off x="6248400" y="1524000"/>
              <a:ext cx="609600" cy="1295400"/>
            </a:xfrm>
            <a:prstGeom prst="rect">
              <a:avLst/>
            </a:prstGeom>
            <a:solidFill>
              <a:schemeClr val="bg2">
                <a:lumMod val="40000"/>
                <a:lumOff val="60000"/>
              </a:schemeClr>
            </a:solidFill>
            <a:ln w="9525">
              <a:noFill/>
              <a:miter lim="800000"/>
              <a:headEnd/>
              <a:tailEnd/>
            </a:ln>
          </p:spPr>
          <p:txBody>
            <a:bodyPr wrap="none" anchor="ctr"/>
            <a:lstStyle/>
            <a:p>
              <a:pPr>
                <a:defRPr/>
              </a:pPr>
              <a:endParaRPr lang="en-US">
                <a:ea typeface="ＭＳ Ｐゴシック" charset="0"/>
                <a:cs typeface="ＭＳ Ｐゴシック" charset="0"/>
              </a:endParaRPr>
            </a:p>
          </p:txBody>
        </p:sp>
        <p:sp>
          <p:nvSpPr>
            <p:cNvPr id="67615" name="Rectangle 10"/>
            <p:cNvSpPr>
              <a:spLocks noChangeArrowheads="1"/>
            </p:cNvSpPr>
            <p:nvPr/>
          </p:nvSpPr>
          <p:spPr bwMode="auto">
            <a:xfrm>
              <a:off x="2057400" y="3048000"/>
              <a:ext cx="609600" cy="1295400"/>
            </a:xfrm>
            <a:prstGeom prst="rect">
              <a:avLst/>
            </a:prstGeom>
            <a:solidFill>
              <a:schemeClr val="bg2">
                <a:lumMod val="40000"/>
                <a:lumOff val="60000"/>
              </a:schemeClr>
            </a:solidFill>
            <a:ln w="9525">
              <a:noFill/>
              <a:miter lim="800000"/>
              <a:headEnd/>
              <a:tailEnd/>
            </a:ln>
          </p:spPr>
          <p:txBody>
            <a:bodyPr wrap="none" anchor="ctr"/>
            <a:lstStyle/>
            <a:p>
              <a:pPr>
                <a:defRPr/>
              </a:pPr>
              <a:endParaRPr lang="en-US">
                <a:ea typeface="ＭＳ Ｐゴシック" charset="0"/>
                <a:cs typeface="ＭＳ Ｐゴシック" charset="0"/>
              </a:endParaRPr>
            </a:p>
          </p:txBody>
        </p:sp>
        <p:sp>
          <p:nvSpPr>
            <p:cNvPr id="67616" name="Rectangle 11"/>
            <p:cNvSpPr>
              <a:spLocks noChangeArrowheads="1"/>
            </p:cNvSpPr>
            <p:nvPr/>
          </p:nvSpPr>
          <p:spPr bwMode="auto">
            <a:xfrm>
              <a:off x="3124200" y="3048000"/>
              <a:ext cx="609600" cy="1295400"/>
            </a:xfrm>
            <a:prstGeom prst="rect">
              <a:avLst/>
            </a:prstGeom>
            <a:solidFill>
              <a:schemeClr val="bg2">
                <a:lumMod val="40000"/>
                <a:lumOff val="60000"/>
              </a:schemeClr>
            </a:solidFill>
            <a:ln w="9525">
              <a:noFill/>
              <a:miter lim="800000"/>
              <a:headEnd/>
              <a:tailEnd/>
            </a:ln>
          </p:spPr>
          <p:txBody>
            <a:bodyPr wrap="none" anchor="ctr"/>
            <a:lstStyle/>
            <a:p>
              <a:pPr>
                <a:defRPr/>
              </a:pPr>
              <a:endParaRPr lang="en-US">
                <a:ea typeface="ＭＳ Ｐゴシック" charset="0"/>
                <a:cs typeface="ＭＳ Ｐゴシック" charset="0"/>
              </a:endParaRPr>
            </a:p>
          </p:txBody>
        </p:sp>
        <p:sp>
          <p:nvSpPr>
            <p:cNvPr id="67617" name="Rectangle 12"/>
            <p:cNvSpPr>
              <a:spLocks noChangeArrowheads="1"/>
            </p:cNvSpPr>
            <p:nvPr/>
          </p:nvSpPr>
          <p:spPr bwMode="auto">
            <a:xfrm>
              <a:off x="4191000" y="3048000"/>
              <a:ext cx="609600" cy="1295400"/>
            </a:xfrm>
            <a:prstGeom prst="rect">
              <a:avLst/>
            </a:prstGeom>
            <a:solidFill>
              <a:schemeClr val="bg2">
                <a:lumMod val="40000"/>
                <a:lumOff val="60000"/>
              </a:schemeClr>
            </a:solidFill>
            <a:ln w="9525">
              <a:noFill/>
              <a:miter lim="800000"/>
              <a:headEnd/>
              <a:tailEnd/>
            </a:ln>
          </p:spPr>
          <p:txBody>
            <a:bodyPr wrap="none" anchor="ctr"/>
            <a:lstStyle/>
            <a:p>
              <a:pPr>
                <a:defRPr/>
              </a:pPr>
              <a:endParaRPr lang="en-US">
                <a:ea typeface="ＭＳ Ｐゴシック" charset="0"/>
                <a:cs typeface="ＭＳ Ｐゴシック" charset="0"/>
              </a:endParaRPr>
            </a:p>
          </p:txBody>
        </p:sp>
        <p:sp>
          <p:nvSpPr>
            <p:cNvPr id="67618" name="Rectangle 13"/>
            <p:cNvSpPr>
              <a:spLocks noChangeArrowheads="1"/>
            </p:cNvSpPr>
            <p:nvPr/>
          </p:nvSpPr>
          <p:spPr bwMode="auto">
            <a:xfrm>
              <a:off x="5181600" y="3048000"/>
              <a:ext cx="609600" cy="1295400"/>
            </a:xfrm>
            <a:prstGeom prst="rect">
              <a:avLst/>
            </a:prstGeom>
            <a:solidFill>
              <a:schemeClr val="bg2">
                <a:lumMod val="40000"/>
                <a:lumOff val="60000"/>
              </a:schemeClr>
            </a:solidFill>
            <a:ln w="9525">
              <a:noFill/>
              <a:miter lim="800000"/>
              <a:headEnd/>
              <a:tailEnd/>
            </a:ln>
          </p:spPr>
          <p:txBody>
            <a:bodyPr wrap="none" anchor="ctr"/>
            <a:lstStyle/>
            <a:p>
              <a:pPr>
                <a:defRPr/>
              </a:pPr>
              <a:endParaRPr lang="en-US">
                <a:ea typeface="ＭＳ Ｐゴシック" charset="0"/>
                <a:cs typeface="ＭＳ Ｐゴシック" charset="0"/>
              </a:endParaRPr>
            </a:p>
          </p:txBody>
        </p:sp>
        <p:sp>
          <p:nvSpPr>
            <p:cNvPr id="67619" name="Rectangle 14"/>
            <p:cNvSpPr>
              <a:spLocks noChangeArrowheads="1"/>
            </p:cNvSpPr>
            <p:nvPr/>
          </p:nvSpPr>
          <p:spPr bwMode="auto">
            <a:xfrm>
              <a:off x="6248400" y="3048000"/>
              <a:ext cx="609600" cy="1295400"/>
            </a:xfrm>
            <a:prstGeom prst="rect">
              <a:avLst/>
            </a:prstGeom>
            <a:solidFill>
              <a:schemeClr val="bg2">
                <a:lumMod val="40000"/>
                <a:lumOff val="60000"/>
              </a:schemeClr>
            </a:solidFill>
            <a:ln w="9525">
              <a:noFill/>
              <a:miter lim="800000"/>
              <a:headEnd/>
              <a:tailEnd/>
            </a:ln>
          </p:spPr>
          <p:txBody>
            <a:bodyPr wrap="none" anchor="ctr"/>
            <a:lstStyle/>
            <a:p>
              <a:pPr>
                <a:defRPr/>
              </a:pPr>
              <a:endParaRPr lang="en-US">
                <a:ea typeface="ＭＳ Ｐゴシック" charset="0"/>
                <a:cs typeface="ＭＳ Ｐゴシック" charset="0"/>
              </a:endParaRPr>
            </a:p>
          </p:txBody>
        </p:sp>
      </p:grpSp>
      <p:sp>
        <p:nvSpPr>
          <p:cNvPr id="98311" name="Text Box 15"/>
          <p:cNvSpPr txBox="1">
            <a:spLocks noChangeArrowheads="1"/>
          </p:cNvSpPr>
          <p:nvPr/>
        </p:nvSpPr>
        <p:spPr bwMode="auto">
          <a:xfrm>
            <a:off x="1981200" y="2133600"/>
            <a:ext cx="260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r>
              <a:rPr lang="en-US" altLang="en-US" b="1"/>
              <a:t> </a:t>
            </a:r>
          </a:p>
        </p:txBody>
      </p:sp>
      <p:sp>
        <p:nvSpPr>
          <p:cNvPr id="98312" name="Text Box 16"/>
          <p:cNvSpPr txBox="1">
            <a:spLocks noChangeArrowheads="1"/>
          </p:cNvSpPr>
          <p:nvPr/>
        </p:nvSpPr>
        <p:spPr bwMode="auto">
          <a:xfrm>
            <a:off x="3092450" y="2133600"/>
            <a:ext cx="260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r>
              <a:rPr lang="en-US" altLang="en-US" b="1"/>
              <a:t> </a:t>
            </a:r>
          </a:p>
        </p:txBody>
      </p:sp>
      <p:sp>
        <p:nvSpPr>
          <p:cNvPr id="98313" name="Text Box 17"/>
          <p:cNvSpPr txBox="1">
            <a:spLocks noChangeArrowheads="1"/>
          </p:cNvSpPr>
          <p:nvPr/>
        </p:nvSpPr>
        <p:spPr bwMode="auto">
          <a:xfrm>
            <a:off x="4114800" y="2133600"/>
            <a:ext cx="260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r>
              <a:rPr lang="en-US" altLang="en-US" b="1"/>
              <a:t> </a:t>
            </a:r>
          </a:p>
        </p:txBody>
      </p:sp>
      <p:sp>
        <p:nvSpPr>
          <p:cNvPr id="98314" name="Text Box 18"/>
          <p:cNvSpPr txBox="1">
            <a:spLocks noChangeArrowheads="1"/>
          </p:cNvSpPr>
          <p:nvPr/>
        </p:nvSpPr>
        <p:spPr bwMode="auto">
          <a:xfrm>
            <a:off x="5105400" y="2133600"/>
            <a:ext cx="260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r>
              <a:rPr lang="en-US" altLang="en-US" b="1"/>
              <a:t> </a:t>
            </a:r>
          </a:p>
        </p:txBody>
      </p:sp>
      <p:sp>
        <p:nvSpPr>
          <p:cNvPr id="98315" name="Text Box 19"/>
          <p:cNvSpPr txBox="1">
            <a:spLocks noChangeArrowheads="1"/>
          </p:cNvSpPr>
          <p:nvPr/>
        </p:nvSpPr>
        <p:spPr bwMode="auto">
          <a:xfrm>
            <a:off x="6172200" y="2133600"/>
            <a:ext cx="260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r>
              <a:rPr lang="en-US" altLang="en-US" b="1"/>
              <a:t> </a:t>
            </a:r>
          </a:p>
        </p:txBody>
      </p:sp>
      <p:sp>
        <p:nvSpPr>
          <p:cNvPr id="98316" name="Text Box 20"/>
          <p:cNvSpPr txBox="1">
            <a:spLocks noChangeArrowheads="1"/>
          </p:cNvSpPr>
          <p:nvPr/>
        </p:nvSpPr>
        <p:spPr bwMode="auto">
          <a:xfrm>
            <a:off x="3092450" y="3581400"/>
            <a:ext cx="260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r>
              <a:rPr lang="en-US" altLang="en-US" b="1"/>
              <a:t> </a:t>
            </a:r>
          </a:p>
        </p:txBody>
      </p:sp>
      <p:sp>
        <p:nvSpPr>
          <p:cNvPr id="98317" name="Text Box 21"/>
          <p:cNvSpPr txBox="1">
            <a:spLocks noChangeArrowheads="1"/>
          </p:cNvSpPr>
          <p:nvPr/>
        </p:nvSpPr>
        <p:spPr bwMode="auto">
          <a:xfrm>
            <a:off x="4159250" y="3581400"/>
            <a:ext cx="260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r>
              <a:rPr lang="en-US" altLang="en-US" b="1"/>
              <a:t> </a:t>
            </a:r>
          </a:p>
        </p:txBody>
      </p:sp>
      <p:sp>
        <p:nvSpPr>
          <p:cNvPr id="98318" name="Text Box 22"/>
          <p:cNvSpPr txBox="1">
            <a:spLocks noChangeArrowheads="1"/>
          </p:cNvSpPr>
          <p:nvPr/>
        </p:nvSpPr>
        <p:spPr bwMode="auto">
          <a:xfrm>
            <a:off x="5149850" y="3581400"/>
            <a:ext cx="260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r>
              <a:rPr lang="en-US" altLang="en-US" b="1"/>
              <a:t> </a:t>
            </a:r>
          </a:p>
        </p:txBody>
      </p:sp>
      <p:sp>
        <p:nvSpPr>
          <p:cNvPr id="98319" name="Text Box 23"/>
          <p:cNvSpPr txBox="1">
            <a:spLocks noChangeArrowheads="1"/>
          </p:cNvSpPr>
          <p:nvPr/>
        </p:nvSpPr>
        <p:spPr bwMode="auto">
          <a:xfrm>
            <a:off x="3200400" y="1447800"/>
            <a:ext cx="260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r>
              <a:rPr lang="en-US" altLang="en-US" b="1"/>
              <a:t> </a:t>
            </a:r>
          </a:p>
        </p:txBody>
      </p:sp>
      <p:sp>
        <p:nvSpPr>
          <p:cNvPr id="98320" name="Text Box 24"/>
          <p:cNvSpPr txBox="1">
            <a:spLocks noChangeArrowheads="1"/>
          </p:cNvSpPr>
          <p:nvPr/>
        </p:nvSpPr>
        <p:spPr bwMode="auto">
          <a:xfrm>
            <a:off x="4311650" y="1447800"/>
            <a:ext cx="260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r>
              <a:rPr lang="en-US" altLang="en-US" b="1"/>
              <a:t> </a:t>
            </a:r>
          </a:p>
        </p:txBody>
      </p:sp>
      <p:sp>
        <p:nvSpPr>
          <p:cNvPr id="98321" name="Text Box 25"/>
          <p:cNvSpPr txBox="1">
            <a:spLocks noChangeArrowheads="1"/>
          </p:cNvSpPr>
          <p:nvPr/>
        </p:nvSpPr>
        <p:spPr bwMode="auto">
          <a:xfrm>
            <a:off x="5302250" y="1447800"/>
            <a:ext cx="260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r>
              <a:rPr lang="en-US" altLang="en-US" b="1"/>
              <a:t> </a:t>
            </a:r>
          </a:p>
        </p:txBody>
      </p:sp>
      <p:sp>
        <p:nvSpPr>
          <p:cNvPr id="98322" name="Text Box 26"/>
          <p:cNvSpPr txBox="1">
            <a:spLocks noChangeArrowheads="1"/>
          </p:cNvSpPr>
          <p:nvPr/>
        </p:nvSpPr>
        <p:spPr bwMode="auto">
          <a:xfrm>
            <a:off x="2178050" y="2971800"/>
            <a:ext cx="260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r>
              <a:rPr lang="en-US" altLang="en-US" b="1"/>
              <a:t> </a:t>
            </a:r>
          </a:p>
        </p:txBody>
      </p:sp>
      <p:sp>
        <p:nvSpPr>
          <p:cNvPr id="98323" name="Text Box 27"/>
          <p:cNvSpPr txBox="1">
            <a:spLocks noChangeArrowheads="1"/>
          </p:cNvSpPr>
          <p:nvPr/>
        </p:nvSpPr>
        <p:spPr bwMode="auto">
          <a:xfrm>
            <a:off x="3276600" y="2971800"/>
            <a:ext cx="260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r>
              <a:rPr lang="en-US" altLang="en-US" b="1"/>
              <a:t> </a:t>
            </a:r>
          </a:p>
        </p:txBody>
      </p:sp>
      <p:sp>
        <p:nvSpPr>
          <p:cNvPr id="98324" name="Text Box 28"/>
          <p:cNvSpPr txBox="1">
            <a:spLocks noChangeArrowheads="1"/>
          </p:cNvSpPr>
          <p:nvPr/>
        </p:nvSpPr>
        <p:spPr bwMode="auto">
          <a:xfrm>
            <a:off x="4311650" y="2971800"/>
            <a:ext cx="260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r>
              <a:rPr lang="en-US" altLang="en-US" b="1"/>
              <a:t> </a:t>
            </a:r>
          </a:p>
        </p:txBody>
      </p:sp>
      <p:sp>
        <p:nvSpPr>
          <p:cNvPr id="98325" name="Text Box 29"/>
          <p:cNvSpPr txBox="1">
            <a:spLocks noChangeArrowheads="1"/>
          </p:cNvSpPr>
          <p:nvPr/>
        </p:nvSpPr>
        <p:spPr bwMode="auto">
          <a:xfrm>
            <a:off x="5302250" y="2971800"/>
            <a:ext cx="260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r>
              <a:rPr lang="en-US" altLang="en-US" b="1"/>
              <a:t> </a:t>
            </a:r>
          </a:p>
        </p:txBody>
      </p:sp>
      <p:sp>
        <p:nvSpPr>
          <p:cNvPr id="98326" name="Text Box 30"/>
          <p:cNvSpPr txBox="1">
            <a:spLocks noChangeArrowheads="1"/>
          </p:cNvSpPr>
          <p:nvPr/>
        </p:nvSpPr>
        <p:spPr bwMode="auto">
          <a:xfrm>
            <a:off x="6369050" y="2971800"/>
            <a:ext cx="260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r>
              <a:rPr lang="en-US" altLang="en-US" b="1"/>
              <a:t> </a:t>
            </a:r>
          </a:p>
        </p:txBody>
      </p:sp>
      <p:sp>
        <p:nvSpPr>
          <p:cNvPr id="98327" name="TextBox 33"/>
          <p:cNvSpPr txBox="1">
            <a:spLocks noChangeArrowheads="1"/>
          </p:cNvSpPr>
          <p:nvPr/>
        </p:nvSpPr>
        <p:spPr bwMode="auto">
          <a:xfrm>
            <a:off x="1219200" y="5481638"/>
            <a:ext cx="69929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a:latin typeface="Arial" charset="0"/>
              </a:rPr>
              <a:t>Collection of regularly spaced blocks of equal size  </a:t>
            </a:r>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Number Placeholder 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AC5CFCA0-91B7-BC4A-BE4A-96E8CB26EB79}" type="slidenum">
              <a:rPr lang="en-US" altLang="en-US" sz="1200">
                <a:solidFill>
                  <a:schemeClr val="bg1"/>
                </a:solidFill>
                <a:latin typeface="Arial" charset="0"/>
              </a:rPr>
              <a:pPr eaLnBrk="1" hangingPunct="1"/>
              <a:t>45</a:t>
            </a:fld>
            <a:endParaRPr lang="en-US" altLang="en-US" sz="1200">
              <a:solidFill>
                <a:schemeClr val="bg1"/>
              </a:solidFill>
              <a:latin typeface="Arial" charset="0"/>
            </a:endParaRPr>
          </a:p>
        </p:txBody>
      </p:sp>
      <p:sp>
        <p:nvSpPr>
          <p:cNvPr id="100355" name="Text Box 1026"/>
          <p:cNvSpPr txBox="1">
            <a:spLocks noChangeArrowheads="1"/>
          </p:cNvSpPr>
          <p:nvPr/>
        </p:nvSpPr>
        <p:spPr bwMode="auto">
          <a:xfrm>
            <a:off x="2514600" y="60325"/>
            <a:ext cx="38020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r>
              <a:rPr lang="en-US" altLang="en-US" sz="3600">
                <a:latin typeface="Arial" charset="0"/>
              </a:rPr>
              <a:t>Simple Hyperslab</a:t>
            </a:r>
            <a:endParaRPr lang="en-US" altLang="en-US" sz="3600"/>
          </a:p>
        </p:txBody>
      </p:sp>
      <p:sp>
        <p:nvSpPr>
          <p:cNvPr id="100356" name="Rectangle 1027"/>
          <p:cNvSpPr>
            <a:spLocks noChangeArrowheads="1"/>
          </p:cNvSpPr>
          <p:nvPr/>
        </p:nvSpPr>
        <p:spPr bwMode="auto">
          <a:xfrm>
            <a:off x="1600200" y="1295400"/>
            <a:ext cx="5715000" cy="350520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68615" name="Rectangle 1028"/>
          <p:cNvSpPr>
            <a:spLocks noChangeArrowheads="1"/>
          </p:cNvSpPr>
          <p:nvPr/>
        </p:nvSpPr>
        <p:spPr bwMode="auto">
          <a:xfrm>
            <a:off x="2286000" y="1905000"/>
            <a:ext cx="3200400" cy="1981200"/>
          </a:xfrm>
          <a:prstGeom prst="rect">
            <a:avLst/>
          </a:prstGeom>
          <a:solidFill>
            <a:schemeClr val="bg2">
              <a:lumMod val="40000"/>
              <a:lumOff val="60000"/>
            </a:schemeClr>
          </a:solidFill>
          <a:ln w="9525">
            <a:noFill/>
            <a:miter lim="800000"/>
            <a:headEnd/>
            <a:tailEnd/>
          </a:ln>
        </p:spPr>
        <p:txBody>
          <a:bodyPr wrap="none" anchor="ctr"/>
          <a:lstStyle/>
          <a:p>
            <a:pPr>
              <a:defRPr/>
            </a:pPr>
            <a:endParaRPr lang="en-US">
              <a:ea typeface="ＭＳ Ｐゴシック" charset="0"/>
              <a:cs typeface="ＭＳ Ｐゴシック" charset="0"/>
            </a:endParaRPr>
          </a:p>
        </p:txBody>
      </p:sp>
      <p:sp>
        <p:nvSpPr>
          <p:cNvPr id="100358" name="Text Box 1029"/>
          <p:cNvSpPr txBox="1">
            <a:spLocks noChangeArrowheads="1"/>
          </p:cNvSpPr>
          <p:nvPr/>
        </p:nvSpPr>
        <p:spPr bwMode="auto">
          <a:xfrm>
            <a:off x="3657600" y="1828800"/>
            <a:ext cx="260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r>
              <a:rPr lang="en-US" altLang="en-US"/>
              <a:t> </a:t>
            </a:r>
            <a:endParaRPr lang="en-US" altLang="en-US" b="1"/>
          </a:p>
        </p:txBody>
      </p:sp>
      <p:sp>
        <p:nvSpPr>
          <p:cNvPr id="100359" name="TextBox 8"/>
          <p:cNvSpPr txBox="1">
            <a:spLocks noChangeArrowheads="1"/>
          </p:cNvSpPr>
          <p:nvPr/>
        </p:nvSpPr>
        <p:spPr bwMode="auto">
          <a:xfrm>
            <a:off x="2227263" y="5481638"/>
            <a:ext cx="44783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a:latin typeface="Arial" charset="0"/>
              </a:rPr>
              <a:t>Contiguous subset or sub-array</a:t>
            </a:r>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Number Placeholder 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1D257F16-6EAD-9A40-9A1E-3FE210472ACF}" type="slidenum">
              <a:rPr lang="en-US" altLang="en-US" sz="1200">
                <a:solidFill>
                  <a:schemeClr val="bg1"/>
                </a:solidFill>
                <a:latin typeface="Arial" charset="0"/>
              </a:rPr>
              <a:pPr eaLnBrk="1" hangingPunct="1"/>
              <a:t>46</a:t>
            </a:fld>
            <a:endParaRPr lang="en-US" altLang="en-US" sz="1200">
              <a:solidFill>
                <a:schemeClr val="bg1"/>
              </a:solidFill>
              <a:latin typeface="Arial" charset="0"/>
            </a:endParaRPr>
          </a:p>
        </p:txBody>
      </p:sp>
      <p:sp>
        <p:nvSpPr>
          <p:cNvPr id="102403" name="Text Box 2"/>
          <p:cNvSpPr txBox="1">
            <a:spLocks noChangeArrowheads="1"/>
          </p:cNvSpPr>
          <p:nvPr/>
        </p:nvSpPr>
        <p:spPr bwMode="auto">
          <a:xfrm>
            <a:off x="2416175" y="60325"/>
            <a:ext cx="42910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r>
              <a:rPr lang="en-US" altLang="en-US" sz="3600">
                <a:latin typeface="Arial" charset="0"/>
              </a:rPr>
              <a:t>Hyperslab Selection</a:t>
            </a:r>
            <a:endParaRPr lang="en-US" altLang="en-US" sz="3600"/>
          </a:p>
        </p:txBody>
      </p:sp>
      <p:sp>
        <p:nvSpPr>
          <p:cNvPr id="102404" name="Rectangle 3"/>
          <p:cNvSpPr>
            <a:spLocks noChangeArrowheads="1"/>
          </p:cNvSpPr>
          <p:nvPr/>
        </p:nvSpPr>
        <p:spPr bwMode="auto">
          <a:xfrm>
            <a:off x="1600200" y="1295400"/>
            <a:ext cx="5715000" cy="350520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69639" name="Rectangle 4"/>
          <p:cNvSpPr>
            <a:spLocks noChangeArrowheads="1"/>
          </p:cNvSpPr>
          <p:nvPr/>
        </p:nvSpPr>
        <p:spPr bwMode="auto">
          <a:xfrm>
            <a:off x="2286000" y="1905000"/>
            <a:ext cx="3200400" cy="1981200"/>
          </a:xfrm>
          <a:prstGeom prst="rect">
            <a:avLst/>
          </a:prstGeom>
          <a:solidFill>
            <a:schemeClr val="bg2">
              <a:lumMod val="40000"/>
              <a:lumOff val="60000"/>
            </a:schemeClr>
          </a:solidFill>
          <a:ln w="9525">
            <a:noFill/>
            <a:miter lim="800000"/>
            <a:headEnd/>
            <a:tailEnd/>
          </a:ln>
        </p:spPr>
        <p:txBody>
          <a:bodyPr wrap="none" anchor="ctr"/>
          <a:lstStyle/>
          <a:p>
            <a:pPr>
              <a:defRPr/>
            </a:pPr>
            <a:r>
              <a:rPr lang="en-US" dirty="0">
                <a:ea typeface="ＭＳ Ｐゴシック" charset="0"/>
                <a:cs typeface="ＭＳ Ｐゴシック" charset="0"/>
              </a:rPr>
              <a:t>                </a:t>
            </a:r>
          </a:p>
        </p:txBody>
      </p:sp>
      <p:sp>
        <p:nvSpPr>
          <p:cNvPr id="102406" name="Text Box 5"/>
          <p:cNvSpPr txBox="1">
            <a:spLocks noChangeArrowheads="1"/>
          </p:cNvSpPr>
          <p:nvPr/>
        </p:nvSpPr>
        <p:spPr bwMode="auto">
          <a:xfrm>
            <a:off x="7475538" y="168275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endParaRPr lang="en-US" altLang="en-US" b="1" i="1">
              <a:solidFill>
                <a:srgbClr val="FFFF00"/>
              </a:solidFill>
            </a:endParaRPr>
          </a:p>
        </p:txBody>
      </p:sp>
      <p:sp>
        <p:nvSpPr>
          <p:cNvPr id="69641" name="Rectangle 6"/>
          <p:cNvSpPr>
            <a:spLocks noChangeArrowheads="1"/>
          </p:cNvSpPr>
          <p:nvPr/>
        </p:nvSpPr>
        <p:spPr bwMode="auto">
          <a:xfrm>
            <a:off x="4495800" y="3124200"/>
            <a:ext cx="2743200" cy="1524000"/>
          </a:xfrm>
          <a:prstGeom prst="rect">
            <a:avLst/>
          </a:prstGeom>
          <a:solidFill>
            <a:schemeClr val="bg2">
              <a:lumMod val="40000"/>
              <a:lumOff val="60000"/>
            </a:schemeClr>
          </a:solidFill>
          <a:ln w="9525">
            <a:noFill/>
            <a:miter lim="800000"/>
            <a:headEnd/>
            <a:tailEnd/>
          </a:ln>
        </p:spPr>
        <p:txBody>
          <a:bodyPr wrap="none" anchor="ctr"/>
          <a:lstStyle/>
          <a:p>
            <a:pPr>
              <a:defRPr/>
            </a:pPr>
            <a:r>
              <a:rPr lang="en-US" dirty="0">
                <a:ea typeface="ＭＳ Ｐゴシック" charset="0"/>
                <a:cs typeface="ＭＳ Ｐゴシック" charset="0"/>
              </a:rPr>
              <a:t>      </a:t>
            </a:r>
          </a:p>
        </p:txBody>
      </p:sp>
      <p:sp>
        <p:nvSpPr>
          <p:cNvPr id="69642" name="Rectangle 7"/>
          <p:cNvSpPr>
            <a:spLocks noChangeArrowheads="1"/>
          </p:cNvSpPr>
          <p:nvPr/>
        </p:nvSpPr>
        <p:spPr bwMode="auto">
          <a:xfrm>
            <a:off x="6019800" y="1524000"/>
            <a:ext cx="914400" cy="685800"/>
          </a:xfrm>
          <a:prstGeom prst="rect">
            <a:avLst/>
          </a:prstGeom>
          <a:solidFill>
            <a:schemeClr val="bg2">
              <a:lumMod val="40000"/>
              <a:lumOff val="60000"/>
            </a:schemeClr>
          </a:solidFill>
          <a:ln w="9525">
            <a:noFill/>
            <a:miter lim="800000"/>
            <a:headEnd/>
            <a:tailEnd/>
          </a:ln>
        </p:spPr>
        <p:txBody>
          <a:bodyPr wrap="none" anchor="ctr"/>
          <a:lstStyle/>
          <a:p>
            <a:pPr>
              <a:defRPr/>
            </a:pPr>
            <a:endParaRPr lang="en-US">
              <a:ea typeface="ＭＳ Ｐゴシック" charset="0"/>
              <a:cs typeface="ＭＳ Ｐゴシック" charset="0"/>
            </a:endParaRPr>
          </a:p>
        </p:txBody>
      </p:sp>
      <p:sp>
        <p:nvSpPr>
          <p:cNvPr id="102409" name="TextBox 10"/>
          <p:cNvSpPr txBox="1">
            <a:spLocks noChangeArrowheads="1"/>
          </p:cNvSpPr>
          <p:nvPr/>
        </p:nvSpPr>
        <p:spPr bwMode="auto">
          <a:xfrm>
            <a:off x="838200" y="5481638"/>
            <a:ext cx="73707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a:latin typeface="Arial" charset="0"/>
              </a:rPr>
              <a:t>Result of union operation on three simple hyperslabs</a:t>
            </a:r>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1980F860-FBD4-FE4C-9EF2-AF2C886D72ED}" type="slidenum">
              <a:rPr lang="en-US" altLang="en-US" sz="1200">
                <a:solidFill>
                  <a:schemeClr val="bg1"/>
                </a:solidFill>
                <a:latin typeface="Arial" charset="0"/>
              </a:rPr>
              <a:pPr eaLnBrk="1" hangingPunct="1"/>
              <a:t>47</a:t>
            </a:fld>
            <a:endParaRPr lang="en-US" altLang="en-US" sz="1200">
              <a:solidFill>
                <a:schemeClr val="bg1"/>
              </a:solidFill>
              <a:latin typeface="Arial" charset="0"/>
            </a:endParaRPr>
          </a:p>
        </p:txBody>
      </p:sp>
      <p:sp>
        <p:nvSpPr>
          <p:cNvPr id="104450" name="Rectangle 2"/>
          <p:cNvSpPr>
            <a:spLocks noGrp="1" noChangeArrowheads="1"/>
          </p:cNvSpPr>
          <p:nvPr>
            <p:ph type="title" idx="4294967295"/>
          </p:nvPr>
        </p:nvSpPr>
        <p:spPr>
          <a:xfrm>
            <a:off x="1219200" y="152400"/>
            <a:ext cx="7010400" cy="533400"/>
          </a:xfrm>
        </p:spPr>
        <p:txBody>
          <a:bodyPr/>
          <a:lstStyle/>
          <a:p>
            <a:r>
              <a:rPr lang="en-US" altLang="en-US">
                <a:solidFill>
                  <a:schemeClr val="tx1"/>
                </a:solidFill>
                <a:latin typeface="Arial" charset="0"/>
                <a:ea typeface="ＭＳ Ｐゴシック" charset="-128"/>
              </a:rPr>
              <a:t>HDF5 Hyperslab Description</a:t>
            </a:r>
          </a:p>
        </p:txBody>
      </p:sp>
      <p:sp>
        <p:nvSpPr>
          <p:cNvPr id="104451" name="Rectangle 3"/>
          <p:cNvSpPr>
            <a:spLocks noGrp="1" noChangeArrowheads="1"/>
          </p:cNvSpPr>
          <p:nvPr>
            <p:ph type="body" sz="half" idx="4294967295"/>
          </p:nvPr>
        </p:nvSpPr>
        <p:spPr>
          <a:xfrm>
            <a:off x="457200" y="1066800"/>
            <a:ext cx="8458200" cy="5410200"/>
          </a:xfrm>
        </p:spPr>
        <p:txBody>
          <a:bodyPr/>
          <a:lstStyle/>
          <a:p>
            <a:pPr>
              <a:lnSpc>
                <a:spcPct val="90000"/>
              </a:lnSpc>
            </a:pPr>
            <a:r>
              <a:rPr lang="en-US" altLang="en-US" sz="2400" i="1" u="sng" dirty="0">
                <a:latin typeface="Arial" charset="0"/>
                <a:ea typeface="ＭＳ Ｐゴシック" charset="-128"/>
              </a:rPr>
              <a:t>Everything is </a:t>
            </a:r>
            <a:r>
              <a:rPr lang="ja-JP" altLang="en-US" sz="2400" i="1" u="sng" dirty="0">
                <a:latin typeface="Arial" charset="0"/>
                <a:ea typeface="ＭＳ Ｐゴシック" charset="-128"/>
              </a:rPr>
              <a:t>“</a:t>
            </a:r>
            <a:r>
              <a:rPr lang="en-US" altLang="ja-JP" sz="2400" i="1" u="sng" dirty="0">
                <a:latin typeface="Arial" charset="0"/>
                <a:ea typeface="ＭＳ Ｐゴシック" charset="-128"/>
              </a:rPr>
              <a:t>measured</a:t>
            </a:r>
            <a:r>
              <a:rPr lang="ja-JP" altLang="en-US" sz="2400" i="1" u="sng" dirty="0">
                <a:latin typeface="Arial" charset="0"/>
                <a:ea typeface="ＭＳ Ｐゴシック" charset="-128"/>
              </a:rPr>
              <a:t>”</a:t>
            </a:r>
            <a:r>
              <a:rPr lang="en-US" altLang="ja-JP" sz="2400" i="1" u="sng" dirty="0">
                <a:latin typeface="Arial" charset="0"/>
                <a:ea typeface="ＭＳ Ｐゴシック" charset="-128"/>
              </a:rPr>
              <a:t> in number of </a:t>
            </a:r>
            <a:r>
              <a:rPr lang="en-US" altLang="ja-JP" sz="2400" i="1" u="sng" dirty="0" smtClean="0">
                <a:latin typeface="Arial" charset="0"/>
                <a:ea typeface="ＭＳ Ｐゴシック" charset="-128"/>
              </a:rPr>
              <a:t>elements</a:t>
            </a:r>
            <a:endParaRPr lang="en-US" altLang="ja-JP" sz="2400" u="sng" dirty="0">
              <a:latin typeface="Arial" charset="0"/>
              <a:ea typeface="ＭＳ Ｐゴシック" charset="-128"/>
            </a:endParaRPr>
          </a:p>
          <a:p>
            <a:pPr lvl="1">
              <a:lnSpc>
                <a:spcPct val="90000"/>
              </a:lnSpc>
            </a:pPr>
            <a:r>
              <a:rPr lang="en-US" altLang="en-US" sz="2200" dirty="0" smtClean="0">
                <a:latin typeface="Arial" charset="0"/>
                <a:ea typeface="ＭＳ Ｐゴシック" charset="-128"/>
              </a:rPr>
              <a:t>Uses row-major ordering (C order) for coordinates</a:t>
            </a:r>
          </a:p>
          <a:p>
            <a:pPr lvl="1">
              <a:lnSpc>
                <a:spcPct val="90000"/>
              </a:lnSpc>
            </a:pPr>
            <a:r>
              <a:rPr lang="en-US" altLang="en-US" sz="2200" dirty="0" smtClean="0">
                <a:latin typeface="Arial" charset="0"/>
                <a:ea typeface="ＭＳ Ｐゴシック" charset="-128"/>
              </a:rPr>
              <a:t>Example:</a:t>
            </a:r>
          </a:p>
          <a:p>
            <a:pPr lvl="2">
              <a:lnSpc>
                <a:spcPct val="90000"/>
              </a:lnSpc>
            </a:pPr>
            <a:r>
              <a:rPr lang="en-US" altLang="en-US" sz="2000" dirty="0" smtClean="0">
                <a:latin typeface="Arial" charset="0"/>
                <a:ea typeface="ＭＳ Ｐゴシック" charset="-128"/>
              </a:rPr>
              <a:t>Start   - </a:t>
            </a:r>
            <a:r>
              <a:rPr lang="en-US" altLang="en-US" sz="2000" dirty="0">
                <a:latin typeface="Arial" charset="0"/>
                <a:ea typeface="ＭＳ Ｐゴシック" charset="-128"/>
              </a:rPr>
              <a:t>starting location of a hyperslab (1,1)</a:t>
            </a:r>
          </a:p>
          <a:p>
            <a:pPr lvl="2">
              <a:lnSpc>
                <a:spcPct val="90000"/>
              </a:lnSpc>
            </a:pPr>
            <a:r>
              <a:rPr lang="en-US" altLang="en-US" sz="2000" dirty="0" smtClean="0">
                <a:latin typeface="Arial" charset="0"/>
                <a:ea typeface="ＭＳ Ｐゴシック" charset="-128"/>
              </a:rPr>
              <a:t>Stride </a:t>
            </a:r>
            <a:r>
              <a:rPr lang="en-US" altLang="en-US" sz="2000" dirty="0">
                <a:latin typeface="Arial" charset="0"/>
                <a:ea typeface="ＭＳ Ｐゴシック" charset="-128"/>
              </a:rPr>
              <a:t>- number of elements that separate each block (3,2)</a:t>
            </a:r>
          </a:p>
          <a:p>
            <a:pPr lvl="2">
              <a:lnSpc>
                <a:spcPct val="90000"/>
              </a:lnSpc>
            </a:pPr>
            <a:r>
              <a:rPr lang="en-US" altLang="en-US" sz="2000" dirty="0">
                <a:latin typeface="Arial" charset="0"/>
                <a:ea typeface="ＭＳ Ｐゴシック" charset="-128"/>
              </a:rPr>
              <a:t>Count - number of blocks (2,6)</a:t>
            </a:r>
          </a:p>
          <a:p>
            <a:pPr lvl="2">
              <a:lnSpc>
                <a:spcPct val="90000"/>
              </a:lnSpc>
            </a:pPr>
            <a:r>
              <a:rPr lang="en-US" altLang="en-US" sz="2000" dirty="0">
                <a:latin typeface="Arial" charset="0"/>
                <a:ea typeface="ＭＳ Ｐゴシック" charset="-128"/>
              </a:rPr>
              <a:t>Block  - block size (2,1)</a:t>
            </a:r>
          </a:p>
          <a:p>
            <a:pPr>
              <a:lnSpc>
                <a:spcPct val="90000"/>
              </a:lnSpc>
            </a:pPr>
            <a:endParaRPr lang="en-US" altLang="en-US" sz="2400" dirty="0">
              <a:latin typeface="Arial" charset="0"/>
              <a:ea typeface="ＭＳ Ｐゴシック" charset="-128"/>
            </a:endParaRPr>
          </a:p>
        </p:txBody>
      </p:sp>
      <p:sp>
        <p:nvSpPr>
          <p:cNvPr id="104452" name="Rectangle 4"/>
          <p:cNvSpPr>
            <a:spLocks noChangeArrowheads="1"/>
          </p:cNvSpPr>
          <p:nvPr/>
        </p:nvSpPr>
        <p:spPr bwMode="auto">
          <a:xfrm>
            <a:off x="2667000" y="4191000"/>
            <a:ext cx="3657600" cy="182880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4453" name="Rectangle 5"/>
          <p:cNvSpPr>
            <a:spLocks noChangeArrowheads="1"/>
          </p:cNvSpPr>
          <p:nvPr/>
        </p:nvSpPr>
        <p:spPr bwMode="auto">
          <a:xfrm>
            <a:off x="2971800" y="4495800"/>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4454" name="Rectangle 6"/>
          <p:cNvSpPr>
            <a:spLocks noChangeArrowheads="1"/>
          </p:cNvSpPr>
          <p:nvPr/>
        </p:nvSpPr>
        <p:spPr bwMode="auto">
          <a:xfrm>
            <a:off x="2971800" y="5410200"/>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4455" name="Rectangle 7"/>
          <p:cNvSpPr>
            <a:spLocks noChangeArrowheads="1"/>
          </p:cNvSpPr>
          <p:nvPr/>
        </p:nvSpPr>
        <p:spPr bwMode="auto">
          <a:xfrm>
            <a:off x="3581400" y="4495800"/>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4456" name="Rectangle 8"/>
          <p:cNvSpPr>
            <a:spLocks noChangeArrowheads="1"/>
          </p:cNvSpPr>
          <p:nvPr/>
        </p:nvSpPr>
        <p:spPr bwMode="auto">
          <a:xfrm>
            <a:off x="3581400" y="5410200"/>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4457" name="Rectangle 9"/>
          <p:cNvSpPr>
            <a:spLocks noChangeArrowheads="1"/>
          </p:cNvSpPr>
          <p:nvPr/>
        </p:nvSpPr>
        <p:spPr bwMode="auto">
          <a:xfrm>
            <a:off x="4191000" y="4495800"/>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4458" name="Rectangle 10"/>
          <p:cNvSpPr>
            <a:spLocks noChangeArrowheads="1"/>
          </p:cNvSpPr>
          <p:nvPr/>
        </p:nvSpPr>
        <p:spPr bwMode="auto">
          <a:xfrm>
            <a:off x="4191000" y="5410200"/>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4459" name="Rectangle 11"/>
          <p:cNvSpPr>
            <a:spLocks noChangeArrowheads="1"/>
          </p:cNvSpPr>
          <p:nvPr/>
        </p:nvSpPr>
        <p:spPr bwMode="auto">
          <a:xfrm>
            <a:off x="4800600" y="4495800"/>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4460" name="Rectangle 12"/>
          <p:cNvSpPr>
            <a:spLocks noChangeArrowheads="1"/>
          </p:cNvSpPr>
          <p:nvPr/>
        </p:nvSpPr>
        <p:spPr bwMode="auto">
          <a:xfrm>
            <a:off x="4800600" y="5410200"/>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4461" name="Rectangle 13"/>
          <p:cNvSpPr>
            <a:spLocks noChangeArrowheads="1"/>
          </p:cNvSpPr>
          <p:nvPr/>
        </p:nvSpPr>
        <p:spPr bwMode="auto">
          <a:xfrm>
            <a:off x="5410200" y="4495800"/>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4462" name="Rectangle 14"/>
          <p:cNvSpPr>
            <a:spLocks noChangeArrowheads="1"/>
          </p:cNvSpPr>
          <p:nvPr/>
        </p:nvSpPr>
        <p:spPr bwMode="auto">
          <a:xfrm>
            <a:off x="5410200" y="5410200"/>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4463" name="Rectangle 15"/>
          <p:cNvSpPr>
            <a:spLocks noChangeArrowheads="1"/>
          </p:cNvSpPr>
          <p:nvPr/>
        </p:nvSpPr>
        <p:spPr bwMode="auto">
          <a:xfrm>
            <a:off x="6019800" y="4495800"/>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4464" name="Rectangle 16"/>
          <p:cNvSpPr>
            <a:spLocks noChangeArrowheads="1"/>
          </p:cNvSpPr>
          <p:nvPr/>
        </p:nvSpPr>
        <p:spPr bwMode="auto">
          <a:xfrm>
            <a:off x="6019800" y="5410200"/>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4465" name="Line 18"/>
          <p:cNvSpPr>
            <a:spLocks noChangeShapeType="1"/>
          </p:cNvSpPr>
          <p:nvPr/>
        </p:nvSpPr>
        <p:spPr bwMode="auto">
          <a:xfrm>
            <a:off x="2971800" y="48006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66" name="Line 19"/>
          <p:cNvSpPr>
            <a:spLocks noChangeShapeType="1"/>
          </p:cNvSpPr>
          <p:nvPr/>
        </p:nvSpPr>
        <p:spPr bwMode="auto">
          <a:xfrm>
            <a:off x="2971800" y="57150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67" name="Line 20"/>
          <p:cNvSpPr>
            <a:spLocks noChangeShapeType="1"/>
          </p:cNvSpPr>
          <p:nvPr/>
        </p:nvSpPr>
        <p:spPr bwMode="auto">
          <a:xfrm>
            <a:off x="3581400" y="57150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68" name="Line 21"/>
          <p:cNvSpPr>
            <a:spLocks noChangeShapeType="1"/>
          </p:cNvSpPr>
          <p:nvPr/>
        </p:nvSpPr>
        <p:spPr bwMode="auto">
          <a:xfrm>
            <a:off x="4191000" y="57150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69" name="Line 22"/>
          <p:cNvSpPr>
            <a:spLocks noChangeShapeType="1"/>
          </p:cNvSpPr>
          <p:nvPr/>
        </p:nvSpPr>
        <p:spPr bwMode="auto">
          <a:xfrm>
            <a:off x="4800600" y="57150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70" name="Line 23"/>
          <p:cNvSpPr>
            <a:spLocks noChangeShapeType="1"/>
          </p:cNvSpPr>
          <p:nvPr/>
        </p:nvSpPr>
        <p:spPr bwMode="auto">
          <a:xfrm>
            <a:off x="5410200" y="57150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71" name="Line 24"/>
          <p:cNvSpPr>
            <a:spLocks noChangeShapeType="1"/>
          </p:cNvSpPr>
          <p:nvPr/>
        </p:nvSpPr>
        <p:spPr bwMode="auto">
          <a:xfrm>
            <a:off x="6019800" y="57150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72" name="Line 25"/>
          <p:cNvSpPr>
            <a:spLocks noChangeShapeType="1"/>
          </p:cNvSpPr>
          <p:nvPr/>
        </p:nvSpPr>
        <p:spPr bwMode="auto">
          <a:xfrm>
            <a:off x="3581400" y="48006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73" name="Line 26"/>
          <p:cNvSpPr>
            <a:spLocks noChangeShapeType="1"/>
          </p:cNvSpPr>
          <p:nvPr/>
        </p:nvSpPr>
        <p:spPr bwMode="auto">
          <a:xfrm>
            <a:off x="4191000" y="48006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74" name="Line 27"/>
          <p:cNvSpPr>
            <a:spLocks noChangeShapeType="1"/>
          </p:cNvSpPr>
          <p:nvPr/>
        </p:nvSpPr>
        <p:spPr bwMode="auto">
          <a:xfrm>
            <a:off x="4800600" y="48006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75" name="Line 28"/>
          <p:cNvSpPr>
            <a:spLocks noChangeShapeType="1"/>
          </p:cNvSpPr>
          <p:nvPr/>
        </p:nvSpPr>
        <p:spPr bwMode="auto">
          <a:xfrm>
            <a:off x="5410200" y="48006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76" name="Line 29"/>
          <p:cNvSpPr>
            <a:spLocks noChangeShapeType="1"/>
          </p:cNvSpPr>
          <p:nvPr/>
        </p:nvSpPr>
        <p:spPr bwMode="auto">
          <a:xfrm>
            <a:off x="6019800" y="48006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77" name="Line 30"/>
          <p:cNvSpPr>
            <a:spLocks noChangeShapeType="1"/>
          </p:cNvSpPr>
          <p:nvPr/>
        </p:nvSpPr>
        <p:spPr bwMode="auto">
          <a:xfrm>
            <a:off x="2667000" y="44958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78" name="Line 31"/>
          <p:cNvSpPr>
            <a:spLocks noChangeShapeType="1"/>
          </p:cNvSpPr>
          <p:nvPr/>
        </p:nvSpPr>
        <p:spPr bwMode="auto">
          <a:xfrm>
            <a:off x="2667000" y="48006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79" name="Line 32"/>
          <p:cNvSpPr>
            <a:spLocks noChangeShapeType="1"/>
          </p:cNvSpPr>
          <p:nvPr/>
        </p:nvSpPr>
        <p:spPr bwMode="auto">
          <a:xfrm>
            <a:off x="2971800" y="4191000"/>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80" name="Line 33"/>
          <p:cNvSpPr>
            <a:spLocks noChangeShapeType="1"/>
          </p:cNvSpPr>
          <p:nvPr/>
        </p:nvSpPr>
        <p:spPr bwMode="auto">
          <a:xfrm>
            <a:off x="3276600" y="48006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81" name="Line 34"/>
          <p:cNvSpPr>
            <a:spLocks noChangeShapeType="1"/>
          </p:cNvSpPr>
          <p:nvPr/>
        </p:nvSpPr>
        <p:spPr bwMode="auto">
          <a:xfrm>
            <a:off x="2971800" y="5105400"/>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82" name="Line 35"/>
          <p:cNvSpPr>
            <a:spLocks noChangeShapeType="1"/>
          </p:cNvSpPr>
          <p:nvPr/>
        </p:nvSpPr>
        <p:spPr bwMode="auto">
          <a:xfrm>
            <a:off x="3886200" y="48006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83" name="Line 36"/>
          <p:cNvSpPr>
            <a:spLocks noChangeShapeType="1"/>
          </p:cNvSpPr>
          <p:nvPr/>
        </p:nvSpPr>
        <p:spPr bwMode="auto">
          <a:xfrm>
            <a:off x="4495800" y="48006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84" name="Line 37"/>
          <p:cNvSpPr>
            <a:spLocks noChangeShapeType="1"/>
          </p:cNvSpPr>
          <p:nvPr/>
        </p:nvSpPr>
        <p:spPr bwMode="auto">
          <a:xfrm>
            <a:off x="5105400" y="48006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85" name="Line 38"/>
          <p:cNvSpPr>
            <a:spLocks noChangeShapeType="1"/>
          </p:cNvSpPr>
          <p:nvPr/>
        </p:nvSpPr>
        <p:spPr bwMode="auto">
          <a:xfrm>
            <a:off x="5715000" y="48006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86" name="Line 39"/>
          <p:cNvSpPr>
            <a:spLocks noChangeShapeType="1"/>
          </p:cNvSpPr>
          <p:nvPr/>
        </p:nvSpPr>
        <p:spPr bwMode="auto">
          <a:xfrm>
            <a:off x="2971800" y="51054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87" name="Line 40"/>
          <p:cNvSpPr>
            <a:spLocks noChangeShapeType="1"/>
          </p:cNvSpPr>
          <p:nvPr/>
        </p:nvSpPr>
        <p:spPr bwMode="auto">
          <a:xfrm>
            <a:off x="3581400" y="51054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88" name="Line 41"/>
          <p:cNvSpPr>
            <a:spLocks noChangeShapeType="1"/>
          </p:cNvSpPr>
          <p:nvPr/>
        </p:nvSpPr>
        <p:spPr bwMode="auto">
          <a:xfrm>
            <a:off x="4191000" y="51054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89" name="Line 42"/>
          <p:cNvSpPr>
            <a:spLocks noChangeShapeType="1"/>
          </p:cNvSpPr>
          <p:nvPr/>
        </p:nvSpPr>
        <p:spPr bwMode="auto">
          <a:xfrm>
            <a:off x="4800600" y="51054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90" name="Line 43"/>
          <p:cNvSpPr>
            <a:spLocks noChangeShapeType="1"/>
          </p:cNvSpPr>
          <p:nvPr/>
        </p:nvSpPr>
        <p:spPr bwMode="auto">
          <a:xfrm>
            <a:off x="5410200" y="51054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91" name="Line 44"/>
          <p:cNvSpPr>
            <a:spLocks noChangeShapeType="1"/>
          </p:cNvSpPr>
          <p:nvPr/>
        </p:nvSpPr>
        <p:spPr bwMode="auto">
          <a:xfrm>
            <a:off x="6019800" y="51054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92" name="Line 45"/>
          <p:cNvSpPr>
            <a:spLocks noChangeShapeType="1"/>
          </p:cNvSpPr>
          <p:nvPr/>
        </p:nvSpPr>
        <p:spPr bwMode="auto">
          <a:xfrm>
            <a:off x="2667000" y="51054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93" name="Line 46"/>
          <p:cNvSpPr>
            <a:spLocks noChangeShapeType="1"/>
          </p:cNvSpPr>
          <p:nvPr/>
        </p:nvSpPr>
        <p:spPr bwMode="auto">
          <a:xfrm>
            <a:off x="3276600" y="51054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94" name="Line 47"/>
          <p:cNvSpPr>
            <a:spLocks noChangeShapeType="1"/>
          </p:cNvSpPr>
          <p:nvPr/>
        </p:nvSpPr>
        <p:spPr bwMode="auto">
          <a:xfrm>
            <a:off x="3886200" y="51054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95" name="Line 48"/>
          <p:cNvSpPr>
            <a:spLocks noChangeShapeType="1"/>
          </p:cNvSpPr>
          <p:nvPr/>
        </p:nvSpPr>
        <p:spPr bwMode="auto">
          <a:xfrm>
            <a:off x="4495800" y="51054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96" name="Line 49"/>
          <p:cNvSpPr>
            <a:spLocks noChangeShapeType="1"/>
          </p:cNvSpPr>
          <p:nvPr/>
        </p:nvSpPr>
        <p:spPr bwMode="auto">
          <a:xfrm>
            <a:off x="5105400" y="51054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97" name="Line 50"/>
          <p:cNvSpPr>
            <a:spLocks noChangeShapeType="1"/>
          </p:cNvSpPr>
          <p:nvPr/>
        </p:nvSpPr>
        <p:spPr bwMode="auto">
          <a:xfrm>
            <a:off x="5715000" y="51054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98" name="Line 51"/>
          <p:cNvSpPr>
            <a:spLocks noChangeShapeType="1"/>
          </p:cNvSpPr>
          <p:nvPr/>
        </p:nvSpPr>
        <p:spPr bwMode="auto">
          <a:xfrm>
            <a:off x="2971800" y="54102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99" name="Line 52"/>
          <p:cNvSpPr>
            <a:spLocks noChangeShapeType="1"/>
          </p:cNvSpPr>
          <p:nvPr/>
        </p:nvSpPr>
        <p:spPr bwMode="auto">
          <a:xfrm>
            <a:off x="3581400" y="54102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00" name="Line 53"/>
          <p:cNvSpPr>
            <a:spLocks noChangeShapeType="1"/>
          </p:cNvSpPr>
          <p:nvPr/>
        </p:nvSpPr>
        <p:spPr bwMode="auto">
          <a:xfrm>
            <a:off x="4191000" y="54102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01" name="Line 54"/>
          <p:cNvSpPr>
            <a:spLocks noChangeShapeType="1"/>
          </p:cNvSpPr>
          <p:nvPr/>
        </p:nvSpPr>
        <p:spPr bwMode="auto">
          <a:xfrm>
            <a:off x="4800600" y="54102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02" name="Line 55"/>
          <p:cNvSpPr>
            <a:spLocks noChangeShapeType="1"/>
          </p:cNvSpPr>
          <p:nvPr/>
        </p:nvSpPr>
        <p:spPr bwMode="auto">
          <a:xfrm>
            <a:off x="5410200" y="54102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03" name="Line 56"/>
          <p:cNvSpPr>
            <a:spLocks noChangeShapeType="1"/>
          </p:cNvSpPr>
          <p:nvPr/>
        </p:nvSpPr>
        <p:spPr bwMode="auto">
          <a:xfrm>
            <a:off x="6019800" y="54102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04" name="Line 57"/>
          <p:cNvSpPr>
            <a:spLocks noChangeShapeType="1"/>
          </p:cNvSpPr>
          <p:nvPr/>
        </p:nvSpPr>
        <p:spPr bwMode="auto">
          <a:xfrm>
            <a:off x="2667000" y="54102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05" name="Line 58"/>
          <p:cNvSpPr>
            <a:spLocks noChangeShapeType="1"/>
          </p:cNvSpPr>
          <p:nvPr/>
        </p:nvSpPr>
        <p:spPr bwMode="auto">
          <a:xfrm>
            <a:off x="3276600" y="54102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06" name="Line 59"/>
          <p:cNvSpPr>
            <a:spLocks noChangeShapeType="1"/>
          </p:cNvSpPr>
          <p:nvPr/>
        </p:nvSpPr>
        <p:spPr bwMode="auto">
          <a:xfrm>
            <a:off x="3886200" y="54102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07" name="Line 60"/>
          <p:cNvSpPr>
            <a:spLocks noChangeShapeType="1"/>
          </p:cNvSpPr>
          <p:nvPr/>
        </p:nvSpPr>
        <p:spPr bwMode="auto">
          <a:xfrm>
            <a:off x="4495800" y="54102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08" name="Line 61"/>
          <p:cNvSpPr>
            <a:spLocks noChangeShapeType="1"/>
          </p:cNvSpPr>
          <p:nvPr/>
        </p:nvSpPr>
        <p:spPr bwMode="auto">
          <a:xfrm>
            <a:off x="5105400" y="54102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09" name="Line 62"/>
          <p:cNvSpPr>
            <a:spLocks noChangeShapeType="1"/>
          </p:cNvSpPr>
          <p:nvPr/>
        </p:nvSpPr>
        <p:spPr bwMode="auto">
          <a:xfrm>
            <a:off x="5715000" y="54102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10" name="Line 63"/>
          <p:cNvSpPr>
            <a:spLocks noChangeShapeType="1"/>
          </p:cNvSpPr>
          <p:nvPr/>
        </p:nvSpPr>
        <p:spPr bwMode="auto">
          <a:xfrm>
            <a:off x="2971800" y="57150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11" name="Line 64"/>
          <p:cNvSpPr>
            <a:spLocks noChangeShapeType="1"/>
          </p:cNvSpPr>
          <p:nvPr/>
        </p:nvSpPr>
        <p:spPr bwMode="auto">
          <a:xfrm>
            <a:off x="3581400" y="57150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12" name="Line 65"/>
          <p:cNvSpPr>
            <a:spLocks noChangeShapeType="1"/>
          </p:cNvSpPr>
          <p:nvPr/>
        </p:nvSpPr>
        <p:spPr bwMode="auto">
          <a:xfrm>
            <a:off x="4191000" y="57150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13" name="Line 66"/>
          <p:cNvSpPr>
            <a:spLocks noChangeShapeType="1"/>
          </p:cNvSpPr>
          <p:nvPr/>
        </p:nvSpPr>
        <p:spPr bwMode="auto">
          <a:xfrm>
            <a:off x="4800600" y="57150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14" name="Line 67"/>
          <p:cNvSpPr>
            <a:spLocks noChangeShapeType="1"/>
          </p:cNvSpPr>
          <p:nvPr/>
        </p:nvSpPr>
        <p:spPr bwMode="auto">
          <a:xfrm>
            <a:off x="5410200" y="57150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15" name="Line 68"/>
          <p:cNvSpPr>
            <a:spLocks noChangeShapeType="1"/>
          </p:cNvSpPr>
          <p:nvPr/>
        </p:nvSpPr>
        <p:spPr bwMode="auto">
          <a:xfrm>
            <a:off x="6019800" y="57150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16" name="Line 69"/>
          <p:cNvSpPr>
            <a:spLocks noChangeShapeType="1"/>
          </p:cNvSpPr>
          <p:nvPr/>
        </p:nvSpPr>
        <p:spPr bwMode="auto">
          <a:xfrm>
            <a:off x="2667000" y="57150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17" name="Line 70"/>
          <p:cNvSpPr>
            <a:spLocks noChangeShapeType="1"/>
          </p:cNvSpPr>
          <p:nvPr/>
        </p:nvSpPr>
        <p:spPr bwMode="auto">
          <a:xfrm>
            <a:off x="3276600" y="57150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18" name="Line 71"/>
          <p:cNvSpPr>
            <a:spLocks noChangeShapeType="1"/>
          </p:cNvSpPr>
          <p:nvPr/>
        </p:nvSpPr>
        <p:spPr bwMode="auto">
          <a:xfrm>
            <a:off x="3886200" y="57150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19" name="Line 72"/>
          <p:cNvSpPr>
            <a:spLocks noChangeShapeType="1"/>
          </p:cNvSpPr>
          <p:nvPr/>
        </p:nvSpPr>
        <p:spPr bwMode="auto">
          <a:xfrm>
            <a:off x="4495800" y="57150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20" name="Line 73"/>
          <p:cNvSpPr>
            <a:spLocks noChangeShapeType="1"/>
          </p:cNvSpPr>
          <p:nvPr/>
        </p:nvSpPr>
        <p:spPr bwMode="auto">
          <a:xfrm>
            <a:off x="5105400" y="57150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21" name="Line 74"/>
          <p:cNvSpPr>
            <a:spLocks noChangeShapeType="1"/>
          </p:cNvSpPr>
          <p:nvPr/>
        </p:nvSpPr>
        <p:spPr bwMode="auto">
          <a:xfrm>
            <a:off x="5715000" y="57150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22" name="Line 75"/>
          <p:cNvSpPr>
            <a:spLocks noChangeShapeType="1"/>
          </p:cNvSpPr>
          <p:nvPr/>
        </p:nvSpPr>
        <p:spPr bwMode="auto">
          <a:xfrm>
            <a:off x="2971800" y="60198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23" name="Line 76"/>
          <p:cNvSpPr>
            <a:spLocks noChangeShapeType="1"/>
          </p:cNvSpPr>
          <p:nvPr/>
        </p:nvSpPr>
        <p:spPr bwMode="auto">
          <a:xfrm>
            <a:off x="3581400" y="60198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24" name="Line 77"/>
          <p:cNvSpPr>
            <a:spLocks noChangeShapeType="1"/>
          </p:cNvSpPr>
          <p:nvPr/>
        </p:nvSpPr>
        <p:spPr bwMode="auto">
          <a:xfrm>
            <a:off x="4191000" y="60198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25" name="Line 78"/>
          <p:cNvSpPr>
            <a:spLocks noChangeShapeType="1"/>
          </p:cNvSpPr>
          <p:nvPr/>
        </p:nvSpPr>
        <p:spPr bwMode="auto">
          <a:xfrm>
            <a:off x="4800600" y="60198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26" name="Line 79"/>
          <p:cNvSpPr>
            <a:spLocks noChangeShapeType="1"/>
          </p:cNvSpPr>
          <p:nvPr/>
        </p:nvSpPr>
        <p:spPr bwMode="auto">
          <a:xfrm>
            <a:off x="5410200" y="60198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27" name="Line 80"/>
          <p:cNvSpPr>
            <a:spLocks noChangeShapeType="1"/>
          </p:cNvSpPr>
          <p:nvPr/>
        </p:nvSpPr>
        <p:spPr bwMode="auto">
          <a:xfrm>
            <a:off x="6019800" y="60198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28" name="Line 81"/>
          <p:cNvSpPr>
            <a:spLocks noChangeShapeType="1"/>
          </p:cNvSpPr>
          <p:nvPr/>
        </p:nvSpPr>
        <p:spPr bwMode="auto">
          <a:xfrm>
            <a:off x="2667000" y="60198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29" name="Line 82"/>
          <p:cNvSpPr>
            <a:spLocks noChangeShapeType="1"/>
          </p:cNvSpPr>
          <p:nvPr/>
        </p:nvSpPr>
        <p:spPr bwMode="auto">
          <a:xfrm>
            <a:off x="3276600" y="60198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30" name="Line 83"/>
          <p:cNvSpPr>
            <a:spLocks noChangeShapeType="1"/>
          </p:cNvSpPr>
          <p:nvPr/>
        </p:nvSpPr>
        <p:spPr bwMode="auto">
          <a:xfrm>
            <a:off x="3886200" y="60198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31" name="Line 84"/>
          <p:cNvSpPr>
            <a:spLocks noChangeShapeType="1"/>
          </p:cNvSpPr>
          <p:nvPr/>
        </p:nvSpPr>
        <p:spPr bwMode="auto">
          <a:xfrm>
            <a:off x="4495800" y="60198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32" name="Line 85"/>
          <p:cNvSpPr>
            <a:spLocks noChangeShapeType="1"/>
          </p:cNvSpPr>
          <p:nvPr/>
        </p:nvSpPr>
        <p:spPr bwMode="auto">
          <a:xfrm>
            <a:off x="5105400" y="60198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33" name="Line 86"/>
          <p:cNvSpPr>
            <a:spLocks noChangeShapeType="1"/>
          </p:cNvSpPr>
          <p:nvPr/>
        </p:nvSpPr>
        <p:spPr bwMode="auto">
          <a:xfrm>
            <a:off x="5715000" y="60198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34" name="Line 87"/>
          <p:cNvSpPr>
            <a:spLocks noChangeShapeType="1"/>
          </p:cNvSpPr>
          <p:nvPr/>
        </p:nvSpPr>
        <p:spPr bwMode="auto">
          <a:xfrm>
            <a:off x="3276600" y="4191000"/>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35" name="Line 88"/>
          <p:cNvSpPr>
            <a:spLocks noChangeShapeType="1"/>
          </p:cNvSpPr>
          <p:nvPr/>
        </p:nvSpPr>
        <p:spPr bwMode="auto">
          <a:xfrm>
            <a:off x="3276600" y="5105400"/>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36" name="Line 89"/>
          <p:cNvSpPr>
            <a:spLocks noChangeShapeType="1"/>
          </p:cNvSpPr>
          <p:nvPr/>
        </p:nvSpPr>
        <p:spPr bwMode="auto">
          <a:xfrm>
            <a:off x="3581400" y="4191000"/>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37" name="Line 90"/>
          <p:cNvSpPr>
            <a:spLocks noChangeShapeType="1"/>
          </p:cNvSpPr>
          <p:nvPr/>
        </p:nvSpPr>
        <p:spPr bwMode="auto">
          <a:xfrm>
            <a:off x="3581400" y="5105400"/>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38" name="Line 91"/>
          <p:cNvSpPr>
            <a:spLocks noChangeShapeType="1"/>
          </p:cNvSpPr>
          <p:nvPr/>
        </p:nvSpPr>
        <p:spPr bwMode="auto">
          <a:xfrm>
            <a:off x="3886200" y="4191000"/>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39" name="Line 92"/>
          <p:cNvSpPr>
            <a:spLocks noChangeShapeType="1"/>
          </p:cNvSpPr>
          <p:nvPr/>
        </p:nvSpPr>
        <p:spPr bwMode="auto">
          <a:xfrm>
            <a:off x="3886200" y="5105400"/>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40" name="Line 93"/>
          <p:cNvSpPr>
            <a:spLocks noChangeShapeType="1"/>
          </p:cNvSpPr>
          <p:nvPr/>
        </p:nvSpPr>
        <p:spPr bwMode="auto">
          <a:xfrm>
            <a:off x="4191000" y="4191000"/>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41" name="Line 94"/>
          <p:cNvSpPr>
            <a:spLocks noChangeShapeType="1"/>
          </p:cNvSpPr>
          <p:nvPr/>
        </p:nvSpPr>
        <p:spPr bwMode="auto">
          <a:xfrm>
            <a:off x="4191000" y="5105400"/>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42" name="Line 95"/>
          <p:cNvSpPr>
            <a:spLocks noChangeShapeType="1"/>
          </p:cNvSpPr>
          <p:nvPr/>
        </p:nvSpPr>
        <p:spPr bwMode="auto">
          <a:xfrm>
            <a:off x="4495800" y="4191000"/>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43" name="Line 96"/>
          <p:cNvSpPr>
            <a:spLocks noChangeShapeType="1"/>
          </p:cNvSpPr>
          <p:nvPr/>
        </p:nvSpPr>
        <p:spPr bwMode="auto">
          <a:xfrm>
            <a:off x="4495800" y="5105400"/>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44" name="Line 97"/>
          <p:cNvSpPr>
            <a:spLocks noChangeShapeType="1"/>
          </p:cNvSpPr>
          <p:nvPr/>
        </p:nvSpPr>
        <p:spPr bwMode="auto">
          <a:xfrm>
            <a:off x="4800600" y="4191000"/>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45" name="Line 98"/>
          <p:cNvSpPr>
            <a:spLocks noChangeShapeType="1"/>
          </p:cNvSpPr>
          <p:nvPr/>
        </p:nvSpPr>
        <p:spPr bwMode="auto">
          <a:xfrm>
            <a:off x="4800600" y="5105400"/>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46" name="Line 99"/>
          <p:cNvSpPr>
            <a:spLocks noChangeShapeType="1"/>
          </p:cNvSpPr>
          <p:nvPr/>
        </p:nvSpPr>
        <p:spPr bwMode="auto">
          <a:xfrm>
            <a:off x="5105400" y="4191000"/>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47" name="Line 100"/>
          <p:cNvSpPr>
            <a:spLocks noChangeShapeType="1"/>
          </p:cNvSpPr>
          <p:nvPr/>
        </p:nvSpPr>
        <p:spPr bwMode="auto">
          <a:xfrm>
            <a:off x="5105400" y="5105400"/>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48" name="Line 101"/>
          <p:cNvSpPr>
            <a:spLocks noChangeShapeType="1"/>
          </p:cNvSpPr>
          <p:nvPr/>
        </p:nvSpPr>
        <p:spPr bwMode="auto">
          <a:xfrm>
            <a:off x="5410200" y="4191000"/>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49" name="Line 102"/>
          <p:cNvSpPr>
            <a:spLocks noChangeShapeType="1"/>
          </p:cNvSpPr>
          <p:nvPr/>
        </p:nvSpPr>
        <p:spPr bwMode="auto">
          <a:xfrm>
            <a:off x="5410200" y="5105400"/>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50" name="Line 103"/>
          <p:cNvSpPr>
            <a:spLocks noChangeShapeType="1"/>
          </p:cNvSpPr>
          <p:nvPr/>
        </p:nvSpPr>
        <p:spPr bwMode="auto">
          <a:xfrm>
            <a:off x="5715000" y="4191000"/>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51" name="Line 104"/>
          <p:cNvSpPr>
            <a:spLocks noChangeShapeType="1"/>
          </p:cNvSpPr>
          <p:nvPr/>
        </p:nvSpPr>
        <p:spPr bwMode="auto">
          <a:xfrm>
            <a:off x="5715000" y="5105400"/>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52" name="Line 105"/>
          <p:cNvSpPr>
            <a:spLocks noChangeShapeType="1"/>
          </p:cNvSpPr>
          <p:nvPr/>
        </p:nvSpPr>
        <p:spPr bwMode="auto">
          <a:xfrm>
            <a:off x="6019800" y="4191000"/>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53" name="Line 106"/>
          <p:cNvSpPr>
            <a:spLocks noChangeShapeType="1"/>
          </p:cNvSpPr>
          <p:nvPr/>
        </p:nvSpPr>
        <p:spPr bwMode="auto">
          <a:xfrm>
            <a:off x="6019800" y="5105400"/>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54" name="Line 107"/>
          <p:cNvSpPr>
            <a:spLocks noChangeShapeType="1"/>
          </p:cNvSpPr>
          <p:nvPr/>
        </p:nvSpPr>
        <p:spPr bwMode="auto">
          <a:xfrm>
            <a:off x="6324600" y="4191000"/>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55" name="Line 108"/>
          <p:cNvSpPr>
            <a:spLocks noChangeShapeType="1"/>
          </p:cNvSpPr>
          <p:nvPr/>
        </p:nvSpPr>
        <p:spPr bwMode="auto">
          <a:xfrm>
            <a:off x="6324600" y="5105400"/>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56" name="Line 109"/>
          <p:cNvSpPr>
            <a:spLocks noChangeShapeType="1"/>
          </p:cNvSpPr>
          <p:nvPr/>
        </p:nvSpPr>
        <p:spPr bwMode="auto">
          <a:xfrm>
            <a:off x="3276600" y="44958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57" name="Line 110"/>
          <p:cNvSpPr>
            <a:spLocks noChangeShapeType="1"/>
          </p:cNvSpPr>
          <p:nvPr/>
        </p:nvSpPr>
        <p:spPr bwMode="auto">
          <a:xfrm>
            <a:off x="3886200" y="44958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58" name="Line 111"/>
          <p:cNvSpPr>
            <a:spLocks noChangeShapeType="1"/>
          </p:cNvSpPr>
          <p:nvPr/>
        </p:nvSpPr>
        <p:spPr bwMode="auto">
          <a:xfrm>
            <a:off x="4495800" y="44958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59" name="Line 112"/>
          <p:cNvSpPr>
            <a:spLocks noChangeShapeType="1"/>
          </p:cNvSpPr>
          <p:nvPr/>
        </p:nvSpPr>
        <p:spPr bwMode="auto">
          <a:xfrm>
            <a:off x="5105400" y="44958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60" name="Line 113"/>
          <p:cNvSpPr>
            <a:spLocks noChangeShapeType="1"/>
          </p:cNvSpPr>
          <p:nvPr/>
        </p:nvSpPr>
        <p:spPr bwMode="auto">
          <a:xfrm>
            <a:off x="5715000" y="4495800"/>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
        <p:nvSpPr>
          <p:cNvPr id="3" name="Rectangle 2"/>
          <p:cNvSpPr/>
          <p:nvPr/>
        </p:nvSpPr>
        <p:spPr>
          <a:xfrm>
            <a:off x="2641306" y="3794016"/>
            <a:ext cx="356188" cy="461665"/>
          </a:xfrm>
          <a:prstGeom prst="rect">
            <a:avLst/>
          </a:prstGeom>
        </p:spPr>
        <p:txBody>
          <a:bodyPr wrap="none">
            <a:spAutoFit/>
          </a:bodyPr>
          <a:lstStyle/>
          <a:p>
            <a:r>
              <a:rPr lang="en-US" altLang="en-US" dirty="0" smtClean="0">
                <a:latin typeface="Arial" charset="0"/>
              </a:rPr>
              <a:t>0</a:t>
            </a:r>
            <a:endParaRPr lang="en-US" dirty="0"/>
          </a:p>
        </p:txBody>
      </p:sp>
      <p:sp>
        <p:nvSpPr>
          <p:cNvPr id="116" name="Rectangle 115"/>
          <p:cNvSpPr/>
          <p:nvPr/>
        </p:nvSpPr>
        <p:spPr>
          <a:xfrm>
            <a:off x="2944884" y="3789550"/>
            <a:ext cx="356188" cy="461665"/>
          </a:xfrm>
          <a:prstGeom prst="rect">
            <a:avLst/>
          </a:prstGeom>
        </p:spPr>
        <p:txBody>
          <a:bodyPr wrap="none">
            <a:spAutoFit/>
          </a:bodyPr>
          <a:lstStyle/>
          <a:p>
            <a:r>
              <a:rPr lang="en-US" altLang="en-US" dirty="0" smtClean="0">
                <a:latin typeface="Arial" charset="0"/>
              </a:rPr>
              <a:t>1</a:t>
            </a:r>
            <a:endParaRPr lang="en-US" dirty="0"/>
          </a:p>
        </p:txBody>
      </p:sp>
      <p:sp>
        <p:nvSpPr>
          <p:cNvPr id="117" name="Rectangle 116"/>
          <p:cNvSpPr/>
          <p:nvPr/>
        </p:nvSpPr>
        <p:spPr>
          <a:xfrm>
            <a:off x="2335913" y="4112567"/>
            <a:ext cx="356188" cy="461665"/>
          </a:xfrm>
          <a:prstGeom prst="rect">
            <a:avLst/>
          </a:prstGeom>
        </p:spPr>
        <p:txBody>
          <a:bodyPr wrap="none">
            <a:spAutoFit/>
          </a:bodyPr>
          <a:lstStyle/>
          <a:p>
            <a:r>
              <a:rPr lang="en-US" altLang="en-US" dirty="0" smtClean="0">
                <a:latin typeface="Arial" charset="0"/>
              </a:rPr>
              <a:t>0</a:t>
            </a:r>
            <a:endParaRPr lang="en-US" dirty="0"/>
          </a:p>
        </p:txBody>
      </p:sp>
      <p:sp>
        <p:nvSpPr>
          <p:cNvPr id="123" name="Rectangle 122"/>
          <p:cNvSpPr/>
          <p:nvPr/>
        </p:nvSpPr>
        <p:spPr>
          <a:xfrm>
            <a:off x="3248462" y="3789549"/>
            <a:ext cx="356188" cy="461665"/>
          </a:xfrm>
          <a:prstGeom prst="rect">
            <a:avLst/>
          </a:prstGeom>
        </p:spPr>
        <p:txBody>
          <a:bodyPr wrap="none">
            <a:spAutoFit/>
          </a:bodyPr>
          <a:lstStyle/>
          <a:p>
            <a:r>
              <a:rPr lang="en-US" altLang="en-US" dirty="0" smtClean="0">
                <a:latin typeface="Arial" charset="0"/>
              </a:rPr>
              <a:t>2</a:t>
            </a:r>
            <a:endParaRPr lang="en-US" dirty="0"/>
          </a:p>
        </p:txBody>
      </p:sp>
      <p:sp>
        <p:nvSpPr>
          <p:cNvPr id="124" name="Rectangle 123"/>
          <p:cNvSpPr/>
          <p:nvPr/>
        </p:nvSpPr>
        <p:spPr>
          <a:xfrm>
            <a:off x="3554448" y="3784426"/>
            <a:ext cx="356188" cy="461665"/>
          </a:xfrm>
          <a:prstGeom prst="rect">
            <a:avLst/>
          </a:prstGeom>
        </p:spPr>
        <p:txBody>
          <a:bodyPr wrap="none">
            <a:spAutoFit/>
          </a:bodyPr>
          <a:lstStyle/>
          <a:p>
            <a:r>
              <a:rPr lang="en-US" altLang="en-US" dirty="0" smtClean="0">
                <a:latin typeface="Arial" charset="0"/>
              </a:rPr>
              <a:t>3</a:t>
            </a:r>
            <a:endParaRPr lang="en-US" dirty="0"/>
          </a:p>
        </p:txBody>
      </p:sp>
      <p:sp>
        <p:nvSpPr>
          <p:cNvPr id="125" name="Rectangle 124"/>
          <p:cNvSpPr/>
          <p:nvPr/>
        </p:nvSpPr>
        <p:spPr>
          <a:xfrm>
            <a:off x="3857721" y="3784425"/>
            <a:ext cx="356188" cy="461665"/>
          </a:xfrm>
          <a:prstGeom prst="rect">
            <a:avLst/>
          </a:prstGeom>
        </p:spPr>
        <p:txBody>
          <a:bodyPr wrap="none">
            <a:spAutoFit/>
          </a:bodyPr>
          <a:lstStyle/>
          <a:p>
            <a:r>
              <a:rPr lang="en-US" altLang="en-US" dirty="0" smtClean="0">
                <a:latin typeface="Arial" charset="0"/>
              </a:rPr>
              <a:t>4</a:t>
            </a:r>
            <a:endParaRPr lang="en-US" dirty="0"/>
          </a:p>
        </p:txBody>
      </p:sp>
      <p:sp>
        <p:nvSpPr>
          <p:cNvPr id="126" name="Rectangle 125"/>
          <p:cNvSpPr/>
          <p:nvPr/>
        </p:nvSpPr>
        <p:spPr>
          <a:xfrm>
            <a:off x="4182172" y="3791598"/>
            <a:ext cx="356188" cy="461665"/>
          </a:xfrm>
          <a:prstGeom prst="rect">
            <a:avLst/>
          </a:prstGeom>
        </p:spPr>
        <p:txBody>
          <a:bodyPr wrap="none">
            <a:spAutoFit/>
          </a:bodyPr>
          <a:lstStyle/>
          <a:p>
            <a:r>
              <a:rPr lang="en-US" altLang="en-US" dirty="0" smtClean="0">
                <a:latin typeface="Arial" charset="0"/>
              </a:rPr>
              <a:t>5</a:t>
            </a:r>
            <a:endParaRPr lang="en-US" dirty="0"/>
          </a:p>
        </p:txBody>
      </p:sp>
      <p:sp>
        <p:nvSpPr>
          <p:cNvPr id="127" name="Rectangle 126"/>
          <p:cNvSpPr/>
          <p:nvPr/>
        </p:nvSpPr>
        <p:spPr>
          <a:xfrm>
            <a:off x="4467217" y="3784425"/>
            <a:ext cx="356188" cy="461665"/>
          </a:xfrm>
          <a:prstGeom prst="rect">
            <a:avLst/>
          </a:prstGeom>
        </p:spPr>
        <p:txBody>
          <a:bodyPr wrap="none">
            <a:spAutoFit/>
          </a:bodyPr>
          <a:lstStyle/>
          <a:p>
            <a:r>
              <a:rPr lang="en-US" altLang="en-US" dirty="0" smtClean="0">
                <a:latin typeface="Arial" charset="0"/>
              </a:rPr>
              <a:t>6</a:t>
            </a:r>
            <a:endParaRPr lang="en-US" dirty="0"/>
          </a:p>
        </p:txBody>
      </p:sp>
      <p:sp>
        <p:nvSpPr>
          <p:cNvPr id="128" name="Rectangle 127"/>
          <p:cNvSpPr/>
          <p:nvPr/>
        </p:nvSpPr>
        <p:spPr>
          <a:xfrm>
            <a:off x="4777692" y="3798772"/>
            <a:ext cx="356188" cy="461665"/>
          </a:xfrm>
          <a:prstGeom prst="rect">
            <a:avLst/>
          </a:prstGeom>
        </p:spPr>
        <p:txBody>
          <a:bodyPr wrap="none">
            <a:spAutoFit/>
          </a:bodyPr>
          <a:lstStyle/>
          <a:p>
            <a:r>
              <a:rPr lang="en-US" altLang="en-US" dirty="0" smtClean="0">
                <a:latin typeface="Arial" charset="0"/>
              </a:rPr>
              <a:t>7</a:t>
            </a:r>
            <a:endParaRPr lang="en-US" dirty="0"/>
          </a:p>
        </p:txBody>
      </p:sp>
      <p:sp>
        <p:nvSpPr>
          <p:cNvPr id="129" name="Rectangle 128"/>
          <p:cNvSpPr/>
          <p:nvPr/>
        </p:nvSpPr>
        <p:spPr>
          <a:xfrm>
            <a:off x="5075712" y="3794016"/>
            <a:ext cx="356188" cy="461665"/>
          </a:xfrm>
          <a:prstGeom prst="rect">
            <a:avLst/>
          </a:prstGeom>
        </p:spPr>
        <p:txBody>
          <a:bodyPr wrap="none">
            <a:spAutoFit/>
          </a:bodyPr>
          <a:lstStyle/>
          <a:p>
            <a:r>
              <a:rPr lang="en-US" altLang="en-US" dirty="0" smtClean="0">
                <a:latin typeface="Arial" charset="0"/>
              </a:rPr>
              <a:t>8</a:t>
            </a:r>
            <a:endParaRPr lang="en-US" dirty="0"/>
          </a:p>
        </p:txBody>
      </p:sp>
      <p:sp>
        <p:nvSpPr>
          <p:cNvPr id="130" name="Rectangle 129"/>
          <p:cNvSpPr/>
          <p:nvPr/>
        </p:nvSpPr>
        <p:spPr>
          <a:xfrm>
            <a:off x="5384900" y="3794015"/>
            <a:ext cx="356188" cy="461665"/>
          </a:xfrm>
          <a:prstGeom prst="rect">
            <a:avLst/>
          </a:prstGeom>
        </p:spPr>
        <p:txBody>
          <a:bodyPr wrap="none">
            <a:spAutoFit/>
          </a:bodyPr>
          <a:lstStyle/>
          <a:p>
            <a:r>
              <a:rPr lang="en-US" altLang="en-US" dirty="0" smtClean="0">
                <a:latin typeface="Arial" charset="0"/>
              </a:rPr>
              <a:t>9</a:t>
            </a:r>
            <a:endParaRPr lang="en-US" dirty="0"/>
          </a:p>
        </p:txBody>
      </p:sp>
      <p:sp>
        <p:nvSpPr>
          <p:cNvPr id="131" name="Rectangle 130"/>
          <p:cNvSpPr/>
          <p:nvPr/>
        </p:nvSpPr>
        <p:spPr>
          <a:xfrm>
            <a:off x="5590277" y="3789178"/>
            <a:ext cx="527709" cy="461665"/>
          </a:xfrm>
          <a:prstGeom prst="rect">
            <a:avLst/>
          </a:prstGeom>
        </p:spPr>
        <p:txBody>
          <a:bodyPr wrap="none">
            <a:spAutoFit/>
          </a:bodyPr>
          <a:lstStyle/>
          <a:p>
            <a:r>
              <a:rPr lang="en-US" altLang="en-US" dirty="0" smtClean="0">
                <a:latin typeface="Arial" charset="0"/>
              </a:rPr>
              <a:t>10</a:t>
            </a:r>
            <a:endParaRPr lang="en-US" dirty="0"/>
          </a:p>
        </p:txBody>
      </p:sp>
      <p:sp>
        <p:nvSpPr>
          <p:cNvPr id="132" name="Rectangle 131"/>
          <p:cNvSpPr/>
          <p:nvPr/>
        </p:nvSpPr>
        <p:spPr>
          <a:xfrm>
            <a:off x="5933811" y="3784341"/>
            <a:ext cx="504946" cy="461665"/>
          </a:xfrm>
          <a:prstGeom prst="rect">
            <a:avLst/>
          </a:prstGeom>
        </p:spPr>
        <p:txBody>
          <a:bodyPr wrap="none">
            <a:spAutoFit/>
          </a:bodyPr>
          <a:lstStyle/>
          <a:p>
            <a:r>
              <a:rPr lang="en-US" altLang="en-US" dirty="0" smtClean="0">
                <a:latin typeface="Arial" charset="0"/>
              </a:rPr>
              <a:t>11</a:t>
            </a:r>
            <a:endParaRPr lang="en-US" dirty="0"/>
          </a:p>
        </p:txBody>
      </p:sp>
      <p:sp>
        <p:nvSpPr>
          <p:cNvPr id="133" name="Rectangle 132"/>
          <p:cNvSpPr/>
          <p:nvPr/>
        </p:nvSpPr>
        <p:spPr>
          <a:xfrm>
            <a:off x="2332733" y="4442832"/>
            <a:ext cx="356188" cy="461665"/>
          </a:xfrm>
          <a:prstGeom prst="rect">
            <a:avLst/>
          </a:prstGeom>
        </p:spPr>
        <p:txBody>
          <a:bodyPr wrap="none">
            <a:spAutoFit/>
          </a:bodyPr>
          <a:lstStyle/>
          <a:p>
            <a:r>
              <a:rPr lang="en-US" altLang="en-US" smtClean="0">
                <a:latin typeface="Arial" charset="0"/>
              </a:rPr>
              <a:t>1</a:t>
            </a:r>
            <a:endParaRPr lang="en-US" dirty="0"/>
          </a:p>
        </p:txBody>
      </p:sp>
      <p:sp>
        <p:nvSpPr>
          <p:cNvPr id="134" name="Rectangle 133"/>
          <p:cNvSpPr/>
          <p:nvPr/>
        </p:nvSpPr>
        <p:spPr>
          <a:xfrm>
            <a:off x="2335305" y="4724399"/>
            <a:ext cx="356188" cy="461665"/>
          </a:xfrm>
          <a:prstGeom prst="rect">
            <a:avLst/>
          </a:prstGeom>
        </p:spPr>
        <p:txBody>
          <a:bodyPr wrap="none">
            <a:spAutoFit/>
          </a:bodyPr>
          <a:lstStyle/>
          <a:p>
            <a:r>
              <a:rPr lang="en-US" altLang="en-US" dirty="0" smtClean="0">
                <a:latin typeface="Arial" charset="0"/>
              </a:rPr>
              <a:t>2</a:t>
            </a:r>
            <a:endParaRPr lang="en-US" dirty="0"/>
          </a:p>
        </p:txBody>
      </p:sp>
      <p:sp>
        <p:nvSpPr>
          <p:cNvPr id="135" name="Rectangle 134"/>
          <p:cNvSpPr/>
          <p:nvPr/>
        </p:nvSpPr>
        <p:spPr>
          <a:xfrm>
            <a:off x="2332733" y="5019516"/>
            <a:ext cx="356188" cy="461665"/>
          </a:xfrm>
          <a:prstGeom prst="rect">
            <a:avLst/>
          </a:prstGeom>
        </p:spPr>
        <p:txBody>
          <a:bodyPr wrap="none">
            <a:spAutoFit/>
          </a:bodyPr>
          <a:lstStyle/>
          <a:p>
            <a:r>
              <a:rPr lang="en-US" altLang="en-US" dirty="0" smtClean="0">
                <a:latin typeface="Arial" charset="0"/>
              </a:rPr>
              <a:t>3</a:t>
            </a:r>
            <a:endParaRPr lang="en-US" dirty="0"/>
          </a:p>
        </p:txBody>
      </p:sp>
      <p:sp>
        <p:nvSpPr>
          <p:cNvPr id="136" name="Rectangle 135"/>
          <p:cNvSpPr/>
          <p:nvPr/>
        </p:nvSpPr>
        <p:spPr>
          <a:xfrm>
            <a:off x="2332733" y="5321835"/>
            <a:ext cx="356188" cy="461665"/>
          </a:xfrm>
          <a:prstGeom prst="rect">
            <a:avLst/>
          </a:prstGeom>
        </p:spPr>
        <p:txBody>
          <a:bodyPr wrap="none">
            <a:spAutoFit/>
          </a:bodyPr>
          <a:lstStyle/>
          <a:p>
            <a:r>
              <a:rPr lang="en-US" altLang="en-US" dirty="0" smtClean="0">
                <a:latin typeface="Arial" charset="0"/>
              </a:rPr>
              <a:t>4</a:t>
            </a:r>
            <a:endParaRPr lang="en-US" dirty="0"/>
          </a:p>
        </p:txBody>
      </p:sp>
      <p:sp>
        <p:nvSpPr>
          <p:cNvPr id="137" name="Rectangle 136"/>
          <p:cNvSpPr/>
          <p:nvPr/>
        </p:nvSpPr>
        <p:spPr>
          <a:xfrm>
            <a:off x="2332732" y="5634335"/>
            <a:ext cx="356188" cy="461665"/>
          </a:xfrm>
          <a:prstGeom prst="rect">
            <a:avLst/>
          </a:prstGeom>
        </p:spPr>
        <p:txBody>
          <a:bodyPr wrap="none">
            <a:spAutoFit/>
          </a:bodyPr>
          <a:lstStyle/>
          <a:p>
            <a:r>
              <a:rPr lang="en-US" altLang="en-US" dirty="0" smtClean="0">
                <a:latin typeface="Arial" charset="0"/>
              </a:rPr>
              <a:t>5</a:t>
            </a:r>
            <a:endParaRPr lang="en-US" dirty="0"/>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F2B1B4D2-7D07-A340-9705-30ACAA4C764B}" type="slidenum">
              <a:rPr lang="en-US" altLang="en-US" sz="1200">
                <a:solidFill>
                  <a:schemeClr val="bg1"/>
                </a:solidFill>
                <a:latin typeface="Arial" charset="0"/>
              </a:rPr>
              <a:pPr eaLnBrk="1" hangingPunct="1"/>
              <a:t>48</a:t>
            </a:fld>
            <a:endParaRPr lang="en-US" altLang="en-US" sz="1200">
              <a:solidFill>
                <a:schemeClr val="bg1"/>
              </a:solidFill>
              <a:latin typeface="Arial" charset="0"/>
            </a:endParaRPr>
          </a:p>
        </p:txBody>
      </p:sp>
      <p:sp>
        <p:nvSpPr>
          <p:cNvPr id="106499" name="Rectangle 2"/>
          <p:cNvSpPr>
            <a:spLocks noGrp="1" noChangeArrowheads="1"/>
          </p:cNvSpPr>
          <p:nvPr>
            <p:ph type="title"/>
          </p:nvPr>
        </p:nvSpPr>
        <p:spPr/>
        <p:txBody>
          <a:bodyPr/>
          <a:lstStyle/>
          <a:p>
            <a:r>
              <a:rPr lang="en-US" altLang="en-US">
                <a:solidFill>
                  <a:schemeClr val="tx1"/>
                </a:solidFill>
                <a:latin typeface="Arial" charset="0"/>
                <a:ea typeface="ＭＳ Ｐゴシック" charset="-128"/>
              </a:rPr>
              <a:t>Simple Hyperslab Description</a:t>
            </a:r>
          </a:p>
        </p:txBody>
      </p:sp>
      <p:sp>
        <p:nvSpPr>
          <p:cNvPr id="106500" name="Rectangle 3"/>
          <p:cNvSpPr>
            <a:spLocks noGrp="1" noChangeArrowheads="1"/>
          </p:cNvSpPr>
          <p:nvPr>
            <p:ph type="body" idx="1"/>
          </p:nvPr>
        </p:nvSpPr>
        <p:spPr>
          <a:xfrm>
            <a:off x="685800" y="1295400"/>
            <a:ext cx="7924800" cy="3429000"/>
          </a:xfrm>
        </p:spPr>
        <p:txBody>
          <a:bodyPr/>
          <a:lstStyle/>
          <a:p>
            <a:pPr>
              <a:lnSpc>
                <a:spcPct val="90000"/>
              </a:lnSpc>
            </a:pPr>
            <a:r>
              <a:rPr lang="en-US" altLang="en-US" sz="2400">
                <a:latin typeface="Arial" charset="0"/>
                <a:ea typeface="ＭＳ Ｐゴシック" charset="-128"/>
              </a:rPr>
              <a:t>Two ways to describe a simple hyperslab</a:t>
            </a:r>
          </a:p>
          <a:p>
            <a:pPr>
              <a:lnSpc>
                <a:spcPct val="90000"/>
              </a:lnSpc>
            </a:pPr>
            <a:r>
              <a:rPr lang="en-US" altLang="en-US" sz="2400">
                <a:latin typeface="Arial" charset="0"/>
                <a:ea typeface="ＭＳ Ｐゴシック" charset="-128"/>
              </a:rPr>
              <a:t>As </a:t>
            </a:r>
            <a:r>
              <a:rPr lang="en-US" altLang="en-US" sz="2400" i="1">
                <a:latin typeface="Arial" charset="0"/>
                <a:ea typeface="ＭＳ Ｐゴシック" charset="-128"/>
              </a:rPr>
              <a:t>several</a:t>
            </a:r>
            <a:r>
              <a:rPr lang="en-US" altLang="en-US" sz="2400">
                <a:latin typeface="Arial" charset="0"/>
                <a:ea typeface="ＭＳ Ｐゴシック" charset="-128"/>
              </a:rPr>
              <a:t> blocks</a:t>
            </a:r>
          </a:p>
          <a:p>
            <a:pPr lvl="1">
              <a:lnSpc>
                <a:spcPct val="90000"/>
              </a:lnSpc>
            </a:pPr>
            <a:r>
              <a:rPr lang="en-US" altLang="en-US" sz="2200" b="1">
                <a:solidFill>
                  <a:srgbClr val="4D3319"/>
                </a:solidFill>
                <a:latin typeface="Arial" charset="0"/>
                <a:ea typeface="Calibri" charset="0"/>
              </a:rPr>
              <a:t>Stride  – (1,1)</a:t>
            </a:r>
          </a:p>
          <a:p>
            <a:pPr lvl="1">
              <a:lnSpc>
                <a:spcPct val="90000"/>
              </a:lnSpc>
            </a:pPr>
            <a:r>
              <a:rPr lang="en-US" altLang="en-US" sz="2200" b="1">
                <a:solidFill>
                  <a:srgbClr val="4D3319"/>
                </a:solidFill>
                <a:latin typeface="Arial" charset="0"/>
                <a:ea typeface="Calibri" charset="0"/>
              </a:rPr>
              <a:t>Count  – (2,6)</a:t>
            </a:r>
          </a:p>
          <a:p>
            <a:pPr lvl="1">
              <a:lnSpc>
                <a:spcPct val="90000"/>
              </a:lnSpc>
            </a:pPr>
            <a:r>
              <a:rPr lang="en-US" altLang="en-US" sz="2200">
                <a:latin typeface="Arial" charset="0"/>
                <a:ea typeface="Calibri" charset="0"/>
              </a:rPr>
              <a:t>Block   – (2,1)</a:t>
            </a:r>
          </a:p>
          <a:p>
            <a:pPr>
              <a:lnSpc>
                <a:spcPct val="90000"/>
              </a:lnSpc>
            </a:pPr>
            <a:r>
              <a:rPr lang="en-US" altLang="en-US" sz="2400">
                <a:latin typeface="Arial" charset="0"/>
                <a:ea typeface="ＭＳ Ｐゴシック" charset="-128"/>
              </a:rPr>
              <a:t>As </a:t>
            </a:r>
            <a:r>
              <a:rPr lang="en-US" altLang="en-US" sz="2400" i="1">
                <a:latin typeface="Arial" charset="0"/>
                <a:ea typeface="ＭＳ Ｐゴシック" charset="-128"/>
              </a:rPr>
              <a:t>one</a:t>
            </a:r>
            <a:r>
              <a:rPr lang="en-US" altLang="en-US" sz="2400">
                <a:latin typeface="Arial" charset="0"/>
                <a:ea typeface="ＭＳ Ｐゴシック" charset="-128"/>
              </a:rPr>
              <a:t> block</a:t>
            </a:r>
          </a:p>
          <a:p>
            <a:pPr lvl="1">
              <a:lnSpc>
                <a:spcPct val="90000"/>
              </a:lnSpc>
            </a:pPr>
            <a:r>
              <a:rPr lang="en-US" altLang="en-US" sz="2200">
                <a:latin typeface="Arial" charset="0"/>
                <a:ea typeface="Calibri" charset="0"/>
              </a:rPr>
              <a:t>Stride – (1,1)</a:t>
            </a:r>
          </a:p>
          <a:p>
            <a:pPr lvl="1">
              <a:lnSpc>
                <a:spcPct val="90000"/>
              </a:lnSpc>
            </a:pPr>
            <a:r>
              <a:rPr lang="en-US" altLang="en-US" sz="2200">
                <a:latin typeface="Arial" charset="0"/>
                <a:ea typeface="Calibri" charset="0"/>
              </a:rPr>
              <a:t>Count – (1,1)</a:t>
            </a:r>
          </a:p>
          <a:p>
            <a:pPr lvl="1">
              <a:lnSpc>
                <a:spcPct val="90000"/>
              </a:lnSpc>
            </a:pPr>
            <a:r>
              <a:rPr lang="en-US" altLang="en-US" sz="2200" b="1">
                <a:solidFill>
                  <a:srgbClr val="4D3319"/>
                </a:solidFill>
                <a:latin typeface="Arial" charset="0"/>
                <a:ea typeface="Calibri" charset="0"/>
              </a:rPr>
              <a:t>Block  – (4,6)</a:t>
            </a:r>
          </a:p>
        </p:txBody>
      </p:sp>
      <p:sp>
        <p:nvSpPr>
          <p:cNvPr id="106501" name="Rectangle 4"/>
          <p:cNvSpPr>
            <a:spLocks noChangeArrowheads="1"/>
          </p:cNvSpPr>
          <p:nvPr/>
        </p:nvSpPr>
        <p:spPr bwMode="auto">
          <a:xfrm>
            <a:off x="4495800" y="4570413"/>
            <a:ext cx="3657600" cy="182880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6502" name="Rectangle 5"/>
          <p:cNvSpPr>
            <a:spLocks noChangeArrowheads="1"/>
          </p:cNvSpPr>
          <p:nvPr/>
        </p:nvSpPr>
        <p:spPr bwMode="auto">
          <a:xfrm>
            <a:off x="4800600" y="4875213"/>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6503" name="Rectangle 6"/>
          <p:cNvSpPr>
            <a:spLocks noChangeArrowheads="1"/>
          </p:cNvSpPr>
          <p:nvPr/>
        </p:nvSpPr>
        <p:spPr bwMode="auto">
          <a:xfrm>
            <a:off x="4800600" y="5484813"/>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6504" name="Rectangle 7"/>
          <p:cNvSpPr>
            <a:spLocks noChangeArrowheads="1"/>
          </p:cNvSpPr>
          <p:nvPr/>
        </p:nvSpPr>
        <p:spPr bwMode="auto">
          <a:xfrm>
            <a:off x="5105400" y="4875213"/>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6505" name="Rectangle 8"/>
          <p:cNvSpPr>
            <a:spLocks noChangeArrowheads="1"/>
          </p:cNvSpPr>
          <p:nvPr/>
        </p:nvSpPr>
        <p:spPr bwMode="auto">
          <a:xfrm>
            <a:off x="5105400" y="5484813"/>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6506" name="Rectangle 9"/>
          <p:cNvSpPr>
            <a:spLocks noChangeArrowheads="1"/>
          </p:cNvSpPr>
          <p:nvPr/>
        </p:nvSpPr>
        <p:spPr bwMode="auto">
          <a:xfrm>
            <a:off x="5410200" y="4875213"/>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6507" name="Rectangle 10"/>
          <p:cNvSpPr>
            <a:spLocks noChangeArrowheads="1"/>
          </p:cNvSpPr>
          <p:nvPr/>
        </p:nvSpPr>
        <p:spPr bwMode="auto">
          <a:xfrm>
            <a:off x="5410200" y="5484813"/>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6508" name="Rectangle 11"/>
          <p:cNvSpPr>
            <a:spLocks noChangeArrowheads="1"/>
          </p:cNvSpPr>
          <p:nvPr/>
        </p:nvSpPr>
        <p:spPr bwMode="auto">
          <a:xfrm>
            <a:off x="5715000" y="4875213"/>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6509" name="Rectangle 12"/>
          <p:cNvSpPr>
            <a:spLocks noChangeArrowheads="1"/>
          </p:cNvSpPr>
          <p:nvPr/>
        </p:nvSpPr>
        <p:spPr bwMode="auto">
          <a:xfrm>
            <a:off x="5715000" y="5484813"/>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6510" name="Rectangle 13"/>
          <p:cNvSpPr>
            <a:spLocks noChangeArrowheads="1"/>
          </p:cNvSpPr>
          <p:nvPr/>
        </p:nvSpPr>
        <p:spPr bwMode="auto">
          <a:xfrm>
            <a:off x="6019800" y="4875213"/>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6511" name="Rectangle 14"/>
          <p:cNvSpPr>
            <a:spLocks noChangeArrowheads="1"/>
          </p:cNvSpPr>
          <p:nvPr/>
        </p:nvSpPr>
        <p:spPr bwMode="auto">
          <a:xfrm>
            <a:off x="6019800" y="5484813"/>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6512" name="Rectangle 15"/>
          <p:cNvSpPr>
            <a:spLocks noChangeArrowheads="1"/>
          </p:cNvSpPr>
          <p:nvPr/>
        </p:nvSpPr>
        <p:spPr bwMode="auto">
          <a:xfrm>
            <a:off x="6324600" y="4875213"/>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6513" name="Rectangle 16"/>
          <p:cNvSpPr>
            <a:spLocks noChangeArrowheads="1"/>
          </p:cNvSpPr>
          <p:nvPr/>
        </p:nvSpPr>
        <p:spPr bwMode="auto">
          <a:xfrm>
            <a:off x="6324600" y="5484813"/>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6514" name="Rectangle 17"/>
          <p:cNvSpPr>
            <a:spLocks noChangeArrowheads="1"/>
          </p:cNvSpPr>
          <p:nvPr/>
        </p:nvSpPr>
        <p:spPr bwMode="auto">
          <a:xfrm>
            <a:off x="4495800" y="1828800"/>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6515" name="Line 18"/>
          <p:cNvSpPr>
            <a:spLocks noChangeShapeType="1"/>
          </p:cNvSpPr>
          <p:nvPr/>
        </p:nvSpPr>
        <p:spPr bwMode="auto">
          <a:xfrm>
            <a:off x="4800600" y="51800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16" name="Line 19"/>
          <p:cNvSpPr>
            <a:spLocks noChangeShapeType="1"/>
          </p:cNvSpPr>
          <p:nvPr/>
        </p:nvSpPr>
        <p:spPr bwMode="auto">
          <a:xfrm>
            <a:off x="4800600" y="60944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17" name="Line 20"/>
          <p:cNvSpPr>
            <a:spLocks noChangeShapeType="1"/>
          </p:cNvSpPr>
          <p:nvPr/>
        </p:nvSpPr>
        <p:spPr bwMode="auto">
          <a:xfrm>
            <a:off x="5410200" y="60944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18" name="Line 21"/>
          <p:cNvSpPr>
            <a:spLocks noChangeShapeType="1"/>
          </p:cNvSpPr>
          <p:nvPr/>
        </p:nvSpPr>
        <p:spPr bwMode="auto">
          <a:xfrm>
            <a:off x="6019800" y="60944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19" name="Line 22"/>
          <p:cNvSpPr>
            <a:spLocks noChangeShapeType="1"/>
          </p:cNvSpPr>
          <p:nvPr/>
        </p:nvSpPr>
        <p:spPr bwMode="auto">
          <a:xfrm>
            <a:off x="6629400" y="60944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20" name="Line 23"/>
          <p:cNvSpPr>
            <a:spLocks noChangeShapeType="1"/>
          </p:cNvSpPr>
          <p:nvPr/>
        </p:nvSpPr>
        <p:spPr bwMode="auto">
          <a:xfrm>
            <a:off x="7239000" y="60944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21" name="Line 24"/>
          <p:cNvSpPr>
            <a:spLocks noChangeShapeType="1"/>
          </p:cNvSpPr>
          <p:nvPr/>
        </p:nvSpPr>
        <p:spPr bwMode="auto">
          <a:xfrm>
            <a:off x="7848600" y="60944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22" name="Line 25"/>
          <p:cNvSpPr>
            <a:spLocks noChangeShapeType="1"/>
          </p:cNvSpPr>
          <p:nvPr/>
        </p:nvSpPr>
        <p:spPr bwMode="auto">
          <a:xfrm>
            <a:off x="5410200" y="51800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23" name="Line 26"/>
          <p:cNvSpPr>
            <a:spLocks noChangeShapeType="1"/>
          </p:cNvSpPr>
          <p:nvPr/>
        </p:nvSpPr>
        <p:spPr bwMode="auto">
          <a:xfrm>
            <a:off x="6019800" y="51800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24" name="Line 27"/>
          <p:cNvSpPr>
            <a:spLocks noChangeShapeType="1"/>
          </p:cNvSpPr>
          <p:nvPr/>
        </p:nvSpPr>
        <p:spPr bwMode="auto">
          <a:xfrm>
            <a:off x="6629400" y="51800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25" name="Line 28"/>
          <p:cNvSpPr>
            <a:spLocks noChangeShapeType="1"/>
          </p:cNvSpPr>
          <p:nvPr/>
        </p:nvSpPr>
        <p:spPr bwMode="auto">
          <a:xfrm>
            <a:off x="7239000" y="51800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26" name="Line 29"/>
          <p:cNvSpPr>
            <a:spLocks noChangeShapeType="1"/>
          </p:cNvSpPr>
          <p:nvPr/>
        </p:nvSpPr>
        <p:spPr bwMode="auto">
          <a:xfrm>
            <a:off x="7848600" y="51800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27" name="Line 30"/>
          <p:cNvSpPr>
            <a:spLocks noChangeShapeType="1"/>
          </p:cNvSpPr>
          <p:nvPr/>
        </p:nvSpPr>
        <p:spPr bwMode="auto">
          <a:xfrm>
            <a:off x="4495800" y="48752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28" name="Line 31"/>
          <p:cNvSpPr>
            <a:spLocks noChangeShapeType="1"/>
          </p:cNvSpPr>
          <p:nvPr/>
        </p:nvSpPr>
        <p:spPr bwMode="auto">
          <a:xfrm>
            <a:off x="4495800" y="51800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29" name="Line 32"/>
          <p:cNvSpPr>
            <a:spLocks noChangeShapeType="1"/>
          </p:cNvSpPr>
          <p:nvPr/>
        </p:nvSpPr>
        <p:spPr bwMode="auto">
          <a:xfrm>
            <a:off x="4800600" y="4570413"/>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30" name="Line 33"/>
          <p:cNvSpPr>
            <a:spLocks noChangeShapeType="1"/>
          </p:cNvSpPr>
          <p:nvPr/>
        </p:nvSpPr>
        <p:spPr bwMode="auto">
          <a:xfrm>
            <a:off x="5105400" y="51800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31" name="Line 34"/>
          <p:cNvSpPr>
            <a:spLocks noChangeShapeType="1"/>
          </p:cNvSpPr>
          <p:nvPr/>
        </p:nvSpPr>
        <p:spPr bwMode="auto">
          <a:xfrm>
            <a:off x="4800600" y="5484813"/>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32" name="Line 35"/>
          <p:cNvSpPr>
            <a:spLocks noChangeShapeType="1"/>
          </p:cNvSpPr>
          <p:nvPr/>
        </p:nvSpPr>
        <p:spPr bwMode="auto">
          <a:xfrm>
            <a:off x="5715000" y="51800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33" name="Line 36"/>
          <p:cNvSpPr>
            <a:spLocks noChangeShapeType="1"/>
          </p:cNvSpPr>
          <p:nvPr/>
        </p:nvSpPr>
        <p:spPr bwMode="auto">
          <a:xfrm>
            <a:off x="6324600" y="51800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34" name="Line 37"/>
          <p:cNvSpPr>
            <a:spLocks noChangeShapeType="1"/>
          </p:cNvSpPr>
          <p:nvPr/>
        </p:nvSpPr>
        <p:spPr bwMode="auto">
          <a:xfrm>
            <a:off x="6934200" y="51800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35" name="Line 38"/>
          <p:cNvSpPr>
            <a:spLocks noChangeShapeType="1"/>
          </p:cNvSpPr>
          <p:nvPr/>
        </p:nvSpPr>
        <p:spPr bwMode="auto">
          <a:xfrm>
            <a:off x="7543800" y="51800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36" name="Line 39"/>
          <p:cNvSpPr>
            <a:spLocks noChangeShapeType="1"/>
          </p:cNvSpPr>
          <p:nvPr/>
        </p:nvSpPr>
        <p:spPr bwMode="auto">
          <a:xfrm>
            <a:off x="4800600" y="54848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37" name="Line 40"/>
          <p:cNvSpPr>
            <a:spLocks noChangeShapeType="1"/>
          </p:cNvSpPr>
          <p:nvPr/>
        </p:nvSpPr>
        <p:spPr bwMode="auto">
          <a:xfrm>
            <a:off x="5410200" y="54848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38" name="Line 41"/>
          <p:cNvSpPr>
            <a:spLocks noChangeShapeType="1"/>
          </p:cNvSpPr>
          <p:nvPr/>
        </p:nvSpPr>
        <p:spPr bwMode="auto">
          <a:xfrm>
            <a:off x="6019800" y="54848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39" name="Line 42"/>
          <p:cNvSpPr>
            <a:spLocks noChangeShapeType="1"/>
          </p:cNvSpPr>
          <p:nvPr/>
        </p:nvSpPr>
        <p:spPr bwMode="auto">
          <a:xfrm>
            <a:off x="6629400" y="54848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40" name="Line 43"/>
          <p:cNvSpPr>
            <a:spLocks noChangeShapeType="1"/>
          </p:cNvSpPr>
          <p:nvPr/>
        </p:nvSpPr>
        <p:spPr bwMode="auto">
          <a:xfrm>
            <a:off x="7239000" y="54848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41" name="Line 44"/>
          <p:cNvSpPr>
            <a:spLocks noChangeShapeType="1"/>
          </p:cNvSpPr>
          <p:nvPr/>
        </p:nvSpPr>
        <p:spPr bwMode="auto">
          <a:xfrm>
            <a:off x="7848600" y="54848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42" name="Line 45"/>
          <p:cNvSpPr>
            <a:spLocks noChangeShapeType="1"/>
          </p:cNvSpPr>
          <p:nvPr/>
        </p:nvSpPr>
        <p:spPr bwMode="auto">
          <a:xfrm>
            <a:off x="4495800" y="54848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43" name="Line 46"/>
          <p:cNvSpPr>
            <a:spLocks noChangeShapeType="1"/>
          </p:cNvSpPr>
          <p:nvPr/>
        </p:nvSpPr>
        <p:spPr bwMode="auto">
          <a:xfrm>
            <a:off x="5105400" y="54848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44" name="Line 47"/>
          <p:cNvSpPr>
            <a:spLocks noChangeShapeType="1"/>
          </p:cNvSpPr>
          <p:nvPr/>
        </p:nvSpPr>
        <p:spPr bwMode="auto">
          <a:xfrm>
            <a:off x="5715000" y="54848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45" name="Line 48"/>
          <p:cNvSpPr>
            <a:spLocks noChangeShapeType="1"/>
          </p:cNvSpPr>
          <p:nvPr/>
        </p:nvSpPr>
        <p:spPr bwMode="auto">
          <a:xfrm>
            <a:off x="6324600" y="54848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46" name="Line 49"/>
          <p:cNvSpPr>
            <a:spLocks noChangeShapeType="1"/>
          </p:cNvSpPr>
          <p:nvPr/>
        </p:nvSpPr>
        <p:spPr bwMode="auto">
          <a:xfrm>
            <a:off x="6934200" y="54848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47" name="Line 50"/>
          <p:cNvSpPr>
            <a:spLocks noChangeShapeType="1"/>
          </p:cNvSpPr>
          <p:nvPr/>
        </p:nvSpPr>
        <p:spPr bwMode="auto">
          <a:xfrm>
            <a:off x="7543800" y="54848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48" name="Line 51"/>
          <p:cNvSpPr>
            <a:spLocks noChangeShapeType="1"/>
          </p:cNvSpPr>
          <p:nvPr/>
        </p:nvSpPr>
        <p:spPr bwMode="auto">
          <a:xfrm>
            <a:off x="4800600" y="57896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49" name="Line 52"/>
          <p:cNvSpPr>
            <a:spLocks noChangeShapeType="1"/>
          </p:cNvSpPr>
          <p:nvPr/>
        </p:nvSpPr>
        <p:spPr bwMode="auto">
          <a:xfrm>
            <a:off x="5410200" y="57896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50" name="Line 53"/>
          <p:cNvSpPr>
            <a:spLocks noChangeShapeType="1"/>
          </p:cNvSpPr>
          <p:nvPr/>
        </p:nvSpPr>
        <p:spPr bwMode="auto">
          <a:xfrm>
            <a:off x="6019800" y="57896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51" name="Line 54"/>
          <p:cNvSpPr>
            <a:spLocks noChangeShapeType="1"/>
          </p:cNvSpPr>
          <p:nvPr/>
        </p:nvSpPr>
        <p:spPr bwMode="auto">
          <a:xfrm>
            <a:off x="6629400" y="57896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52" name="Line 55"/>
          <p:cNvSpPr>
            <a:spLocks noChangeShapeType="1"/>
          </p:cNvSpPr>
          <p:nvPr/>
        </p:nvSpPr>
        <p:spPr bwMode="auto">
          <a:xfrm>
            <a:off x="7239000" y="57896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53" name="Line 56"/>
          <p:cNvSpPr>
            <a:spLocks noChangeShapeType="1"/>
          </p:cNvSpPr>
          <p:nvPr/>
        </p:nvSpPr>
        <p:spPr bwMode="auto">
          <a:xfrm>
            <a:off x="7848600" y="57896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54" name="Line 57"/>
          <p:cNvSpPr>
            <a:spLocks noChangeShapeType="1"/>
          </p:cNvSpPr>
          <p:nvPr/>
        </p:nvSpPr>
        <p:spPr bwMode="auto">
          <a:xfrm>
            <a:off x="4495800" y="57896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55" name="Line 58"/>
          <p:cNvSpPr>
            <a:spLocks noChangeShapeType="1"/>
          </p:cNvSpPr>
          <p:nvPr/>
        </p:nvSpPr>
        <p:spPr bwMode="auto">
          <a:xfrm>
            <a:off x="5105400" y="57896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56" name="Line 59"/>
          <p:cNvSpPr>
            <a:spLocks noChangeShapeType="1"/>
          </p:cNvSpPr>
          <p:nvPr/>
        </p:nvSpPr>
        <p:spPr bwMode="auto">
          <a:xfrm>
            <a:off x="5715000" y="57896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57" name="Line 60"/>
          <p:cNvSpPr>
            <a:spLocks noChangeShapeType="1"/>
          </p:cNvSpPr>
          <p:nvPr/>
        </p:nvSpPr>
        <p:spPr bwMode="auto">
          <a:xfrm>
            <a:off x="6324600" y="57896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58" name="Line 61"/>
          <p:cNvSpPr>
            <a:spLocks noChangeShapeType="1"/>
          </p:cNvSpPr>
          <p:nvPr/>
        </p:nvSpPr>
        <p:spPr bwMode="auto">
          <a:xfrm>
            <a:off x="6934200" y="57896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59" name="Line 62"/>
          <p:cNvSpPr>
            <a:spLocks noChangeShapeType="1"/>
          </p:cNvSpPr>
          <p:nvPr/>
        </p:nvSpPr>
        <p:spPr bwMode="auto">
          <a:xfrm>
            <a:off x="7543800" y="57896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60" name="Line 63"/>
          <p:cNvSpPr>
            <a:spLocks noChangeShapeType="1"/>
          </p:cNvSpPr>
          <p:nvPr/>
        </p:nvSpPr>
        <p:spPr bwMode="auto">
          <a:xfrm>
            <a:off x="4800600" y="60944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61" name="Line 64"/>
          <p:cNvSpPr>
            <a:spLocks noChangeShapeType="1"/>
          </p:cNvSpPr>
          <p:nvPr/>
        </p:nvSpPr>
        <p:spPr bwMode="auto">
          <a:xfrm>
            <a:off x="5410200" y="60944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62" name="Line 65"/>
          <p:cNvSpPr>
            <a:spLocks noChangeShapeType="1"/>
          </p:cNvSpPr>
          <p:nvPr/>
        </p:nvSpPr>
        <p:spPr bwMode="auto">
          <a:xfrm>
            <a:off x="6019800" y="60944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63" name="Line 66"/>
          <p:cNvSpPr>
            <a:spLocks noChangeShapeType="1"/>
          </p:cNvSpPr>
          <p:nvPr/>
        </p:nvSpPr>
        <p:spPr bwMode="auto">
          <a:xfrm>
            <a:off x="6629400" y="60944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64" name="Line 67"/>
          <p:cNvSpPr>
            <a:spLocks noChangeShapeType="1"/>
          </p:cNvSpPr>
          <p:nvPr/>
        </p:nvSpPr>
        <p:spPr bwMode="auto">
          <a:xfrm>
            <a:off x="7239000" y="60944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65" name="Line 68"/>
          <p:cNvSpPr>
            <a:spLocks noChangeShapeType="1"/>
          </p:cNvSpPr>
          <p:nvPr/>
        </p:nvSpPr>
        <p:spPr bwMode="auto">
          <a:xfrm>
            <a:off x="7848600" y="60944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66" name="Line 69"/>
          <p:cNvSpPr>
            <a:spLocks noChangeShapeType="1"/>
          </p:cNvSpPr>
          <p:nvPr/>
        </p:nvSpPr>
        <p:spPr bwMode="auto">
          <a:xfrm>
            <a:off x="4495800" y="60944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67" name="Line 70"/>
          <p:cNvSpPr>
            <a:spLocks noChangeShapeType="1"/>
          </p:cNvSpPr>
          <p:nvPr/>
        </p:nvSpPr>
        <p:spPr bwMode="auto">
          <a:xfrm>
            <a:off x="5105400" y="60944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68" name="Line 71"/>
          <p:cNvSpPr>
            <a:spLocks noChangeShapeType="1"/>
          </p:cNvSpPr>
          <p:nvPr/>
        </p:nvSpPr>
        <p:spPr bwMode="auto">
          <a:xfrm>
            <a:off x="5715000" y="60944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69" name="Line 72"/>
          <p:cNvSpPr>
            <a:spLocks noChangeShapeType="1"/>
          </p:cNvSpPr>
          <p:nvPr/>
        </p:nvSpPr>
        <p:spPr bwMode="auto">
          <a:xfrm>
            <a:off x="6324600" y="60944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70" name="Line 73"/>
          <p:cNvSpPr>
            <a:spLocks noChangeShapeType="1"/>
          </p:cNvSpPr>
          <p:nvPr/>
        </p:nvSpPr>
        <p:spPr bwMode="auto">
          <a:xfrm>
            <a:off x="6934200" y="60944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71" name="Line 74"/>
          <p:cNvSpPr>
            <a:spLocks noChangeShapeType="1"/>
          </p:cNvSpPr>
          <p:nvPr/>
        </p:nvSpPr>
        <p:spPr bwMode="auto">
          <a:xfrm>
            <a:off x="7543800" y="60944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72" name="Line 75"/>
          <p:cNvSpPr>
            <a:spLocks noChangeShapeType="1"/>
          </p:cNvSpPr>
          <p:nvPr/>
        </p:nvSpPr>
        <p:spPr bwMode="auto">
          <a:xfrm>
            <a:off x="4800600" y="63992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73" name="Line 76"/>
          <p:cNvSpPr>
            <a:spLocks noChangeShapeType="1"/>
          </p:cNvSpPr>
          <p:nvPr/>
        </p:nvSpPr>
        <p:spPr bwMode="auto">
          <a:xfrm>
            <a:off x="5410200" y="63992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74" name="Line 77"/>
          <p:cNvSpPr>
            <a:spLocks noChangeShapeType="1"/>
          </p:cNvSpPr>
          <p:nvPr/>
        </p:nvSpPr>
        <p:spPr bwMode="auto">
          <a:xfrm>
            <a:off x="6019800" y="63992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75" name="Line 78"/>
          <p:cNvSpPr>
            <a:spLocks noChangeShapeType="1"/>
          </p:cNvSpPr>
          <p:nvPr/>
        </p:nvSpPr>
        <p:spPr bwMode="auto">
          <a:xfrm>
            <a:off x="6629400" y="63992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76" name="Line 79"/>
          <p:cNvSpPr>
            <a:spLocks noChangeShapeType="1"/>
          </p:cNvSpPr>
          <p:nvPr/>
        </p:nvSpPr>
        <p:spPr bwMode="auto">
          <a:xfrm>
            <a:off x="7239000" y="63992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77" name="Line 80"/>
          <p:cNvSpPr>
            <a:spLocks noChangeShapeType="1"/>
          </p:cNvSpPr>
          <p:nvPr/>
        </p:nvSpPr>
        <p:spPr bwMode="auto">
          <a:xfrm>
            <a:off x="7848600" y="63992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78" name="Line 81"/>
          <p:cNvSpPr>
            <a:spLocks noChangeShapeType="1"/>
          </p:cNvSpPr>
          <p:nvPr/>
        </p:nvSpPr>
        <p:spPr bwMode="auto">
          <a:xfrm>
            <a:off x="4495800" y="63992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79" name="Line 82"/>
          <p:cNvSpPr>
            <a:spLocks noChangeShapeType="1"/>
          </p:cNvSpPr>
          <p:nvPr/>
        </p:nvSpPr>
        <p:spPr bwMode="auto">
          <a:xfrm>
            <a:off x="5105400" y="63992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80" name="Line 83"/>
          <p:cNvSpPr>
            <a:spLocks noChangeShapeType="1"/>
          </p:cNvSpPr>
          <p:nvPr/>
        </p:nvSpPr>
        <p:spPr bwMode="auto">
          <a:xfrm>
            <a:off x="5715000" y="63992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81" name="Line 84"/>
          <p:cNvSpPr>
            <a:spLocks noChangeShapeType="1"/>
          </p:cNvSpPr>
          <p:nvPr/>
        </p:nvSpPr>
        <p:spPr bwMode="auto">
          <a:xfrm>
            <a:off x="6324600" y="63992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82" name="Line 85"/>
          <p:cNvSpPr>
            <a:spLocks noChangeShapeType="1"/>
          </p:cNvSpPr>
          <p:nvPr/>
        </p:nvSpPr>
        <p:spPr bwMode="auto">
          <a:xfrm>
            <a:off x="6934200" y="63992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83" name="Line 86"/>
          <p:cNvSpPr>
            <a:spLocks noChangeShapeType="1"/>
          </p:cNvSpPr>
          <p:nvPr/>
        </p:nvSpPr>
        <p:spPr bwMode="auto">
          <a:xfrm>
            <a:off x="7543800" y="63992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84" name="Line 87"/>
          <p:cNvSpPr>
            <a:spLocks noChangeShapeType="1"/>
          </p:cNvSpPr>
          <p:nvPr/>
        </p:nvSpPr>
        <p:spPr bwMode="auto">
          <a:xfrm>
            <a:off x="5105400" y="4570413"/>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85" name="Line 88"/>
          <p:cNvSpPr>
            <a:spLocks noChangeShapeType="1"/>
          </p:cNvSpPr>
          <p:nvPr/>
        </p:nvSpPr>
        <p:spPr bwMode="auto">
          <a:xfrm>
            <a:off x="5105400" y="5484813"/>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86" name="Line 89"/>
          <p:cNvSpPr>
            <a:spLocks noChangeShapeType="1"/>
          </p:cNvSpPr>
          <p:nvPr/>
        </p:nvSpPr>
        <p:spPr bwMode="auto">
          <a:xfrm>
            <a:off x="5410200" y="4570413"/>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87" name="Line 90"/>
          <p:cNvSpPr>
            <a:spLocks noChangeShapeType="1"/>
          </p:cNvSpPr>
          <p:nvPr/>
        </p:nvSpPr>
        <p:spPr bwMode="auto">
          <a:xfrm>
            <a:off x="5410200" y="5484813"/>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88" name="Line 91"/>
          <p:cNvSpPr>
            <a:spLocks noChangeShapeType="1"/>
          </p:cNvSpPr>
          <p:nvPr/>
        </p:nvSpPr>
        <p:spPr bwMode="auto">
          <a:xfrm>
            <a:off x="5715000" y="4570413"/>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89" name="Line 92"/>
          <p:cNvSpPr>
            <a:spLocks noChangeShapeType="1"/>
          </p:cNvSpPr>
          <p:nvPr/>
        </p:nvSpPr>
        <p:spPr bwMode="auto">
          <a:xfrm>
            <a:off x="5715000" y="5484813"/>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90" name="Line 93"/>
          <p:cNvSpPr>
            <a:spLocks noChangeShapeType="1"/>
          </p:cNvSpPr>
          <p:nvPr/>
        </p:nvSpPr>
        <p:spPr bwMode="auto">
          <a:xfrm>
            <a:off x="6019800" y="4570413"/>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91" name="Line 94"/>
          <p:cNvSpPr>
            <a:spLocks noChangeShapeType="1"/>
          </p:cNvSpPr>
          <p:nvPr/>
        </p:nvSpPr>
        <p:spPr bwMode="auto">
          <a:xfrm>
            <a:off x="6019800" y="5484813"/>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92" name="Line 95"/>
          <p:cNvSpPr>
            <a:spLocks noChangeShapeType="1"/>
          </p:cNvSpPr>
          <p:nvPr/>
        </p:nvSpPr>
        <p:spPr bwMode="auto">
          <a:xfrm>
            <a:off x="6324600" y="4570413"/>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93" name="Line 96"/>
          <p:cNvSpPr>
            <a:spLocks noChangeShapeType="1"/>
          </p:cNvSpPr>
          <p:nvPr/>
        </p:nvSpPr>
        <p:spPr bwMode="auto">
          <a:xfrm>
            <a:off x="6324600" y="5484813"/>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94" name="Line 97"/>
          <p:cNvSpPr>
            <a:spLocks noChangeShapeType="1"/>
          </p:cNvSpPr>
          <p:nvPr/>
        </p:nvSpPr>
        <p:spPr bwMode="auto">
          <a:xfrm>
            <a:off x="6629400" y="4570413"/>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95" name="Line 98"/>
          <p:cNvSpPr>
            <a:spLocks noChangeShapeType="1"/>
          </p:cNvSpPr>
          <p:nvPr/>
        </p:nvSpPr>
        <p:spPr bwMode="auto">
          <a:xfrm>
            <a:off x="6629400" y="5484813"/>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96" name="Line 99"/>
          <p:cNvSpPr>
            <a:spLocks noChangeShapeType="1"/>
          </p:cNvSpPr>
          <p:nvPr/>
        </p:nvSpPr>
        <p:spPr bwMode="auto">
          <a:xfrm>
            <a:off x="6934200" y="4570413"/>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97" name="Line 100"/>
          <p:cNvSpPr>
            <a:spLocks noChangeShapeType="1"/>
          </p:cNvSpPr>
          <p:nvPr/>
        </p:nvSpPr>
        <p:spPr bwMode="auto">
          <a:xfrm>
            <a:off x="6934200" y="5484813"/>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98" name="Line 101"/>
          <p:cNvSpPr>
            <a:spLocks noChangeShapeType="1"/>
          </p:cNvSpPr>
          <p:nvPr/>
        </p:nvSpPr>
        <p:spPr bwMode="auto">
          <a:xfrm>
            <a:off x="7239000" y="4570413"/>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99" name="Line 102"/>
          <p:cNvSpPr>
            <a:spLocks noChangeShapeType="1"/>
          </p:cNvSpPr>
          <p:nvPr/>
        </p:nvSpPr>
        <p:spPr bwMode="auto">
          <a:xfrm>
            <a:off x="7239000" y="5484813"/>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600" name="Line 103"/>
          <p:cNvSpPr>
            <a:spLocks noChangeShapeType="1"/>
          </p:cNvSpPr>
          <p:nvPr/>
        </p:nvSpPr>
        <p:spPr bwMode="auto">
          <a:xfrm>
            <a:off x="7543800" y="4570413"/>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601" name="Line 104"/>
          <p:cNvSpPr>
            <a:spLocks noChangeShapeType="1"/>
          </p:cNvSpPr>
          <p:nvPr/>
        </p:nvSpPr>
        <p:spPr bwMode="auto">
          <a:xfrm>
            <a:off x="7543800" y="5484813"/>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602" name="Line 105"/>
          <p:cNvSpPr>
            <a:spLocks noChangeShapeType="1"/>
          </p:cNvSpPr>
          <p:nvPr/>
        </p:nvSpPr>
        <p:spPr bwMode="auto">
          <a:xfrm>
            <a:off x="7848600" y="4570413"/>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603" name="Line 106"/>
          <p:cNvSpPr>
            <a:spLocks noChangeShapeType="1"/>
          </p:cNvSpPr>
          <p:nvPr/>
        </p:nvSpPr>
        <p:spPr bwMode="auto">
          <a:xfrm>
            <a:off x="7848600" y="5484813"/>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604" name="Line 107"/>
          <p:cNvSpPr>
            <a:spLocks noChangeShapeType="1"/>
          </p:cNvSpPr>
          <p:nvPr/>
        </p:nvSpPr>
        <p:spPr bwMode="auto">
          <a:xfrm>
            <a:off x="8153400" y="4570413"/>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605" name="Line 108"/>
          <p:cNvSpPr>
            <a:spLocks noChangeShapeType="1"/>
          </p:cNvSpPr>
          <p:nvPr/>
        </p:nvSpPr>
        <p:spPr bwMode="auto">
          <a:xfrm>
            <a:off x="8153400" y="5484813"/>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606" name="Line 109"/>
          <p:cNvSpPr>
            <a:spLocks noChangeShapeType="1"/>
          </p:cNvSpPr>
          <p:nvPr/>
        </p:nvSpPr>
        <p:spPr bwMode="auto">
          <a:xfrm>
            <a:off x="5105400" y="48752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607" name="Line 110"/>
          <p:cNvSpPr>
            <a:spLocks noChangeShapeType="1"/>
          </p:cNvSpPr>
          <p:nvPr/>
        </p:nvSpPr>
        <p:spPr bwMode="auto">
          <a:xfrm>
            <a:off x="5715000" y="48752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608" name="Line 111"/>
          <p:cNvSpPr>
            <a:spLocks noChangeShapeType="1"/>
          </p:cNvSpPr>
          <p:nvPr/>
        </p:nvSpPr>
        <p:spPr bwMode="auto">
          <a:xfrm>
            <a:off x="6324600" y="48752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609" name="Line 112"/>
          <p:cNvSpPr>
            <a:spLocks noChangeShapeType="1"/>
          </p:cNvSpPr>
          <p:nvPr/>
        </p:nvSpPr>
        <p:spPr bwMode="auto">
          <a:xfrm>
            <a:off x="6934200" y="48752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610" name="Line 113"/>
          <p:cNvSpPr>
            <a:spLocks noChangeShapeType="1"/>
          </p:cNvSpPr>
          <p:nvPr/>
        </p:nvSpPr>
        <p:spPr bwMode="auto">
          <a:xfrm>
            <a:off x="7543800" y="4875213"/>
            <a:ext cx="304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cxnSp>
        <p:nvCxnSpPr>
          <p:cNvPr id="106611" name="Straight Connector 131"/>
          <p:cNvCxnSpPr>
            <a:cxnSpLocks noChangeShapeType="1"/>
          </p:cNvCxnSpPr>
          <p:nvPr/>
        </p:nvCxnSpPr>
        <p:spPr bwMode="auto">
          <a:xfrm rot="5400000" flipH="1" flipV="1">
            <a:off x="7389812" y="4114801"/>
            <a:ext cx="3175" cy="15240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cxnSp>
      <p:cxnSp>
        <p:nvCxnSpPr>
          <p:cNvPr id="106612" name="Straight Connector 134"/>
          <p:cNvCxnSpPr>
            <a:cxnSpLocks noChangeShapeType="1"/>
            <a:endCxn id="106582" idx="0"/>
          </p:cNvCxnSpPr>
          <p:nvPr/>
        </p:nvCxnSpPr>
        <p:spPr bwMode="auto">
          <a:xfrm rot="5400000">
            <a:off x="6172201" y="5637212"/>
            <a:ext cx="1524000" cy="31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cxnSp>
      <p:cxnSp>
        <p:nvCxnSpPr>
          <p:cNvPr id="106613" name="Straight Connector 135"/>
          <p:cNvCxnSpPr>
            <a:cxnSpLocks noChangeShapeType="1"/>
          </p:cNvCxnSpPr>
          <p:nvPr/>
        </p:nvCxnSpPr>
        <p:spPr bwMode="auto">
          <a:xfrm rot="5400000">
            <a:off x="6476207" y="5636419"/>
            <a:ext cx="1524000" cy="158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cxnSp>
      <p:cxnSp>
        <p:nvCxnSpPr>
          <p:cNvPr id="106614" name="Straight Connector 136"/>
          <p:cNvCxnSpPr>
            <a:cxnSpLocks noChangeShapeType="1"/>
          </p:cNvCxnSpPr>
          <p:nvPr/>
        </p:nvCxnSpPr>
        <p:spPr bwMode="auto">
          <a:xfrm rot="5400000">
            <a:off x="6782594" y="5636419"/>
            <a:ext cx="1524000" cy="158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cxnSp>
      <p:cxnSp>
        <p:nvCxnSpPr>
          <p:cNvPr id="106615" name="Straight Connector 137"/>
          <p:cNvCxnSpPr>
            <a:cxnSpLocks noChangeShapeType="1"/>
          </p:cNvCxnSpPr>
          <p:nvPr/>
        </p:nvCxnSpPr>
        <p:spPr bwMode="auto">
          <a:xfrm rot="5400000">
            <a:off x="7087394" y="5636419"/>
            <a:ext cx="1524000" cy="158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cxnSp>
      <p:sp>
        <p:nvSpPr>
          <p:cNvPr id="106616" name="Line 32"/>
          <p:cNvSpPr>
            <a:spLocks noChangeShapeType="1"/>
          </p:cNvSpPr>
          <p:nvPr/>
        </p:nvSpPr>
        <p:spPr bwMode="auto">
          <a:xfrm>
            <a:off x="4800600" y="6094413"/>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617" name="Line 32"/>
          <p:cNvSpPr>
            <a:spLocks noChangeShapeType="1"/>
          </p:cNvSpPr>
          <p:nvPr/>
        </p:nvSpPr>
        <p:spPr bwMode="auto">
          <a:xfrm>
            <a:off x="5105400" y="6094413"/>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618" name="Line 32"/>
          <p:cNvSpPr>
            <a:spLocks noChangeShapeType="1"/>
          </p:cNvSpPr>
          <p:nvPr/>
        </p:nvSpPr>
        <p:spPr bwMode="auto">
          <a:xfrm>
            <a:off x="5410200" y="6094413"/>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619" name="Line 32"/>
          <p:cNvSpPr>
            <a:spLocks noChangeShapeType="1"/>
          </p:cNvSpPr>
          <p:nvPr/>
        </p:nvSpPr>
        <p:spPr bwMode="auto">
          <a:xfrm>
            <a:off x="5715000" y="6094413"/>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620" name="Line 32"/>
          <p:cNvSpPr>
            <a:spLocks noChangeShapeType="1"/>
          </p:cNvSpPr>
          <p:nvPr/>
        </p:nvSpPr>
        <p:spPr bwMode="auto">
          <a:xfrm>
            <a:off x="6019800" y="6094413"/>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621" name="Line 32"/>
          <p:cNvSpPr>
            <a:spLocks noChangeShapeType="1"/>
          </p:cNvSpPr>
          <p:nvPr/>
        </p:nvSpPr>
        <p:spPr bwMode="auto">
          <a:xfrm>
            <a:off x="6324600" y="6094413"/>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622" name="Line 32"/>
          <p:cNvSpPr>
            <a:spLocks noChangeShapeType="1"/>
          </p:cNvSpPr>
          <p:nvPr/>
        </p:nvSpPr>
        <p:spPr bwMode="auto">
          <a:xfrm>
            <a:off x="6629400" y="6094413"/>
            <a:ext cx="0" cy="30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623" name="Rectangle 17"/>
          <p:cNvSpPr>
            <a:spLocks noChangeArrowheads="1"/>
          </p:cNvSpPr>
          <p:nvPr/>
        </p:nvSpPr>
        <p:spPr bwMode="auto">
          <a:xfrm>
            <a:off x="4495800" y="3124200"/>
            <a:ext cx="1828800" cy="11430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6624" name="TextBox 146"/>
          <p:cNvSpPr txBox="1">
            <a:spLocks noChangeArrowheads="1"/>
          </p:cNvSpPr>
          <p:nvPr/>
        </p:nvSpPr>
        <p:spPr bwMode="auto">
          <a:xfrm>
            <a:off x="381000" y="5181600"/>
            <a:ext cx="39163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a:latin typeface="Arial" charset="0"/>
              </a:rPr>
              <a:t>No performance penalty for </a:t>
            </a:r>
          </a:p>
          <a:p>
            <a:pPr eaLnBrk="1" hangingPunct="1"/>
            <a:r>
              <a:rPr lang="en-US" altLang="en-US">
                <a:latin typeface="Arial" charset="0"/>
              </a:rPr>
              <a:t>one way or another</a:t>
            </a:r>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
        <p:nvSpPr>
          <p:cNvPr id="130" name="Rectangle 17"/>
          <p:cNvSpPr>
            <a:spLocks noChangeArrowheads="1"/>
          </p:cNvSpPr>
          <p:nvPr/>
        </p:nvSpPr>
        <p:spPr bwMode="auto">
          <a:xfrm>
            <a:off x="4495800" y="2438400"/>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31" name="Rectangle 17"/>
          <p:cNvSpPr>
            <a:spLocks noChangeArrowheads="1"/>
          </p:cNvSpPr>
          <p:nvPr/>
        </p:nvSpPr>
        <p:spPr bwMode="auto">
          <a:xfrm>
            <a:off x="4800600" y="1828800"/>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32" name="Rectangle 17"/>
          <p:cNvSpPr>
            <a:spLocks noChangeArrowheads="1"/>
          </p:cNvSpPr>
          <p:nvPr/>
        </p:nvSpPr>
        <p:spPr bwMode="auto">
          <a:xfrm>
            <a:off x="4800600" y="2438400"/>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33" name="Rectangle 17"/>
          <p:cNvSpPr>
            <a:spLocks noChangeArrowheads="1"/>
          </p:cNvSpPr>
          <p:nvPr/>
        </p:nvSpPr>
        <p:spPr bwMode="auto">
          <a:xfrm>
            <a:off x="5105400" y="1828800"/>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34" name="Rectangle 17"/>
          <p:cNvSpPr>
            <a:spLocks noChangeArrowheads="1"/>
          </p:cNvSpPr>
          <p:nvPr/>
        </p:nvSpPr>
        <p:spPr bwMode="auto">
          <a:xfrm>
            <a:off x="5105400" y="2438400"/>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35" name="Rectangle 17"/>
          <p:cNvSpPr>
            <a:spLocks noChangeArrowheads="1"/>
          </p:cNvSpPr>
          <p:nvPr/>
        </p:nvSpPr>
        <p:spPr bwMode="auto">
          <a:xfrm>
            <a:off x="5410200" y="1828800"/>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36" name="Rectangle 17"/>
          <p:cNvSpPr>
            <a:spLocks noChangeArrowheads="1"/>
          </p:cNvSpPr>
          <p:nvPr/>
        </p:nvSpPr>
        <p:spPr bwMode="auto">
          <a:xfrm>
            <a:off x="5410200" y="2438400"/>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37" name="Rectangle 17"/>
          <p:cNvSpPr>
            <a:spLocks noChangeArrowheads="1"/>
          </p:cNvSpPr>
          <p:nvPr/>
        </p:nvSpPr>
        <p:spPr bwMode="auto">
          <a:xfrm>
            <a:off x="5715000" y="1828800"/>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38" name="Rectangle 17"/>
          <p:cNvSpPr>
            <a:spLocks noChangeArrowheads="1"/>
          </p:cNvSpPr>
          <p:nvPr/>
        </p:nvSpPr>
        <p:spPr bwMode="auto">
          <a:xfrm>
            <a:off x="5715000" y="2438400"/>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39" name="Rectangle 17"/>
          <p:cNvSpPr>
            <a:spLocks noChangeArrowheads="1"/>
          </p:cNvSpPr>
          <p:nvPr/>
        </p:nvSpPr>
        <p:spPr bwMode="auto">
          <a:xfrm>
            <a:off x="6019800" y="1828800"/>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40" name="Rectangle 17"/>
          <p:cNvSpPr>
            <a:spLocks noChangeArrowheads="1"/>
          </p:cNvSpPr>
          <p:nvPr/>
        </p:nvSpPr>
        <p:spPr bwMode="auto">
          <a:xfrm>
            <a:off x="6019800" y="2438400"/>
            <a:ext cx="304800" cy="609600"/>
          </a:xfrm>
          <a:prstGeom prst="rect">
            <a:avLst/>
          </a:prstGeom>
          <a:solidFill>
            <a:srgbClr val="339966"/>
          </a:solidFill>
          <a:ln w="25400">
            <a:solidFill>
              <a:schemeClr val="tx1"/>
            </a:solidFill>
            <a:miter lim="800000"/>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2F0D0C59-DB53-4D41-9E96-C2763B3EEA55}" type="slidenum">
              <a:rPr lang="en-US" altLang="en-US" sz="1200">
                <a:solidFill>
                  <a:schemeClr val="bg1"/>
                </a:solidFill>
                <a:latin typeface="Arial" charset="0"/>
              </a:rPr>
              <a:pPr eaLnBrk="1" hangingPunct="1"/>
              <a:t>49</a:t>
            </a:fld>
            <a:endParaRPr lang="en-US" altLang="en-US" sz="1200">
              <a:solidFill>
                <a:schemeClr val="bg1"/>
              </a:solidFill>
              <a:latin typeface="Arial" charset="0"/>
            </a:endParaRPr>
          </a:p>
        </p:txBody>
      </p:sp>
      <p:sp>
        <p:nvSpPr>
          <p:cNvPr id="108547" name="Rectangle 2"/>
          <p:cNvSpPr>
            <a:spLocks noGrp="1" noChangeArrowheads="1"/>
          </p:cNvSpPr>
          <p:nvPr>
            <p:ph type="title"/>
          </p:nvPr>
        </p:nvSpPr>
        <p:spPr/>
        <p:txBody>
          <a:bodyPr/>
          <a:lstStyle/>
          <a:p>
            <a:r>
              <a:rPr lang="en-US" altLang="en-US">
                <a:solidFill>
                  <a:schemeClr val="tx1"/>
                </a:solidFill>
                <a:latin typeface="Arial" charset="0"/>
                <a:ea typeface="ＭＳ Ｐゴシック" charset="-128"/>
              </a:rPr>
              <a:t>Writing a row</a:t>
            </a:r>
          </a:p>
        </p:txBody>
      </p:sp>
      <p:sp>
        <p:nvSpPr>
          <p:cNvPr id="82949" name="Rectangle 3"/>
          <p:cNvSpPr>
            <a:spLocks noGrp="1" noChangeArrowheads="1"/>
          </p:cNvSpPr>
          <p:nvPr>
            <p:ph type="body" idx="1"/>
          </p:nvPr>
        </p:nvSpPr>
        <p:spPr>
          <a:xfrm>
            <a:off x="685800" y="1295400"/>
            <a:ext cx="7924800" cy="3429000"/>
          </a:xfrm>
        </p:spPr>
        <p:txBody>
          <a:bodyPr/>
          <a:lstStyle/>
          <a:p>
            <a:pPr>
              <a:lnSpc>
                <a:spcPct val="90000"/>
              </a:lnSpc>
              <a:defRPr/>
            </a:pPr>
            <a:r>
              <a:rPr lang="en-US" sz="2400" dirty="0" smtClean="0">
                <a:latin typeface="Arial" charset="0"/>
              </a:rPr>
              <a:t>Memory space selection is 1-dim array of size 6</a:t>
            </a:r>
          </a:p>
          <a:p>
            <a:pPr marL="0" indent="0">
              <a:lnSpc>
                <a:spcPct val="90000"/>
              </a:lnSpc>
              <a:buFontTx/>
              <a:buNone/>
              <a:defRPr/>
            </a:pPr>
            <a:r>
              <a:rPr lang="en-US" sz="2400" dirty="0" smtClean="0">
                <a:latin typeface="Arial" charset="0"/>
              </a:rPr>
              <a:t>    </a:t>
            </a:r>
            <a:endParaRPr lang="en-US" sz="2400" dirty="0">
              <a:latin typeface="Arial" charset="0"/>
            </a:endParaRPr>
          </a:p>
          <a:p>
            <a:pPr marL="0" indent="0">
              <a:lnSpc>
                <a:spcPct val="90000"/>
              </a:lnSpc>
              <a:buFontTx/>
              <a:buNone/>
              <a:defRPr/>
            </a:pPr>
            <a:endParaRPr lang="en-US" sz="2400" dirty="0">
              <a:latin typeface="Arial" charset="0"/>
            </a:endParaRPr>
          </a:p>
          <a:p>
            <a:pPr>
              <a:lnSpc>
                <a:spcPct val="90000"/>
              </a:lnSpc>
              <a:defRPr/>
            </a:pPr>
            <a:r>
              <a:rPr lang="en-US" sz="2400" dirty="0" smtClean="0">
                <a:latin typeface="Arial" charset="0"/>
              </a:rPr>
              <a:t>File space selection </a:t>
            </a:r>
          </a:p>
          <a:p>
            <a:pPr marL="0" indent="0">
              <a:lnSpc>
                <a:spcPct val="90000"/>
              </a:lnSpc>
              <a:buFontTx/>
              <a:buNone/>
              <a:defRPr/>
            </a:pPr>
            <a:r>
              <a:rPr lang="en-US" sz="2400" dirty="0" smtClean="0">
                <a:latin typeface="Arial" charset="0"/>
              </a:rPr>
              <a:t>start = {1,0}, stride = {1,1}, count = {1,6}, block = {1,1}</a:t>
            </a:r>
            <a:endParaRPr lang="en-US" sz="2400" dirty="0">
              <a:latin typeface="Arial" charset="0"/>
            </a:endParaRPr>
          </a:p>
        </p:txBody>
      </p:sp>
      <p:sp>
        <p:nvSpPr>
          <p:cNvPr id="108549" name="TextBox 146"/>
          <p:cNvSpPr txBox="1">
            <a:spLocks noChangeArrowheads="1"/>
          </p:cNvSpPr>
          <p:nvPr/>
        </p:nvSpPr>
        <p:spPr bwMode="auto">
          <a:xfrm>
            <a:off x="373700" y="5417403"/>
            <a:ext cx="824456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i="1" dirty="0">
                <a:latin typeface="Arial" charset="0"/>
              </a:rPr>
              <a:t>Number of elements selected in memory </a:t>
            </a:r>
            <a:r>
              <a:rPr lang="en-US" altLang="en-US" i="1" dirty="0" smtClean="0">
                <a:latin typeface="Arial" charset="0"/>
              </a:rPr>
              <a:t>must be </a:t>
            </a:r>
            <a:r>
              <a:rPr lang="en-US" altLang="en-US" i="1" dirty="0">
                <a:latin typeface="Arial" charset="0"/>
              </a:rPr>
              <a:t>the same</a:t>
            </a:r>
          </a:p>
          <a:p>
            <a:pPr eaLnBrk="1" hangingPunct="1"/>
            <a:r>
              <a:rPr lang="en-US" altLang="en-US" i="1" dirty="0">
                <a:latin typeface="Arial" charset="0"/>
              </a:rPr>
              <a:t>as selected in the file</a:t>
            </a:r>
          </a:p>
        </p:txBody>
      </p:sp>
      <p:sp>
        <p:nvSpPr>
          <p:cNvPr id="108550" name="Rectangle 1"/>
          <p:cNvSpPr>
            <a:spLocks noChangeArrowheads="1"/>
          </p:cNvSpPr>
          <p:nvPr/>
        </p:nvSpPr>
        <p:spPr bwMode="auto">
          <a:xfrm>
            <a:off x="1143000" y="1905000"/>
            <a:ext cx="304800" cy="304800"/>
          </a:xfrm>
          <a:prstGeom prst="rect">
            <a:avLst/>
          </a:prstGeom>
          <a:solidFill>
            <a:srgbClr val="3366FF"/>
          </a:solidFill>
          <a:ln w="22225">
            <a:solidFill>
              <a:schemeClr val="tx1"/>
            </a:solidFill>
            <a:round/>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8551" name="Rectangle 131"/>
          <p:cNvSpPr>
            <a:spLocks noChangeArrowheads="1"/>
          </p:cNvSpPr>
          <p:nvPr/>
        </p:nvSpPr>
        <p:spPr bwMode="auto">
          <a:xfrm>
            <a:off x="1447800" y="1905000"/>
            <a:ext cx="304800" cy="304800"/>
          </a:xfrm>
          <a:prstGeom prst="rect">
            <a:avLst/>
          </a:prstGeom>
          <a:solidFill>
            <a:srgbClr val="3366FF"/>
          </a:solidFill>
          <a:ln w="22225">
            <a:solidFill>
              <a:schemeClr val="tx1"/>
            </a:solidFill>
            <a:round/>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8552" name="Rectangle 132"/>
          <p:cNvSpPr>
            <a:spLocks noChangeArrowheads="1"/>
          </p:cNvSpPr>
          <p:nvPr/>
        </p:nvSpPr>
        <p:spPr bwMode="auto">
          <a:xfrm>
            <a:off x="1752600" y="1905000"/>
            <a:ext cx="304800" cy="304800"/>
          </a:xfrm>
          <a:prstGeom prst="rect">
            <a:avLst/>
          </a:prstGeom>
          <a:solidFill>
            <a:srgbClr val="3366FF"/>
          </a:solidFill>
          <a:ln w="22225">
            <a:solidFill>
              <a:schemeClr val="tx1"/>
            </a:solidFill>
            <a:round/>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8553" name="Rectangle 133"/>
          <p:cNvSpPr>
            <a:spLocks noChangeArrowheads="1"/>
          </p:cNvSpPr>
          <p:nvPr/>
        </p:nvSpPr>
        <p:spPr bwMode="auto">
          <a:xfrm>
            <a:off x="2057400" y="1905000"/>
            <a:ext cx="304800" cy="304800"/>
          </a:xfrm>
          <a:prstGeom prst="rect">
            <a:avLst/>
          </a:prstGeom>
          <a:solidFill>
            <a:srgbClr val="3366FF"/>
          </a:solidFill>
          <a:ln w="22225">
            <a:solidFill>
              <a:schemeClr val="tx1"/>
            </a:solidFill>
            <a:round/>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8554" name="Rectangle 134"/>
          <p:cNvSpPr>
            <a:spLocks noChangeArrowheads="1"/>
          </p:cNvSpPr>
          <p:nvPr/>
        </p:nvSpPr>
        <p:spPr bwMode="auto">
          <a:xfrm>
            <a:off x="2362200" y="1905000"/>
            <a:ext cx="304800" cy="304800"/>
          </a:xfrm>
          <a:prstGeom prst="rect">
            <a:avLst/>
          </a:prstGeom>
          <a:solidFill>
            <a:srgbClr val="3366FF"/>
          </a:solidFill>
          <a:ln w="22225">
            <a:solidFill>
              <a:schemeClr val="tx1"/>
            </a:solidFill>
            <a:round/>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8555" name="Rectangle 135"/>
          <p:cNvSpPr>
            <a:spLocks noChangeArrowheads="1"/>
          </p:cNvSpPr>
          <p:nvPr/>
        </p:nvSpPr>
        <p:spPr bwMode="auto">
          <a:xfrm>
            <a:off x="2667000" y="1905000"/>
            <a:ext cx="304800" cy="304800"/>
          </a:xfrm>
          <a:prstGeom prst="rect">
            <a:avLst/>
          </a:prstGeom>
          <a:solidFill>
            <a:srgbClr val="3366FF"/>
          </a:solidFill>
          <a:ln w="22225">
            <a:solidFill>
              <a:schemeClr val="tx1"/>
            </a:solidFill>
            <a:round/>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8556" name="Rectangle 136"/>
          <p:cNvSpPr>
            <a:spLocks noChangeArrowheads="1"/>
          </p:cNvSpPr>
          <p:nvPr/>
        </p:nvSpPr>
        <p:spPr bwMode="auto">
          <a:xfrm>
            <a:off x="1143000" y="3886200"/>
            <a:ext cx="304800" cy="304800"/>
          </a:xfrm>
          <a:prstGeom prst="rect">
            <a:avLst/>
          </a:pr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8557" name="Rectangle 137"/>
          <p:cNvSpPr>
            <a:spLocks noChangeArrowheads="1"/>
          </p:cNvSpPr>
          <p:nvPr/>
        </p:nvSpPr>
        <p:spPr bwMode="auto">
          <a:xfrm>
            <a:off x="1447800" y="3886200"/>
            <a:ext cx="304800" cy="304800"/>
          </a:xfrm>
          <a:prstGeom prst="rect">
            <a:avLst/>
          </a:pr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8558" name="Rectangle 138"/>
          <p:cNvSpPr>
            <a:spLocks noChangeArrowheads="1"/>
          </p:cNvSpPr>
          <p:nvPr/>
        </p:nvSpPr>
        <p:spPr bwMode="auto">
          <a:xfrm>
            <a:off x="1752600" y="3886200"/>
            <a:ext cx="304800" cy="304800"/>
          </a:xfrm>
          <a:prstGeom prst="rect">
            <a:avLst/>
          </a:pr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8559" name="Rectangle 139"/>
          <p:cNvSpPr>
            <a:spLocks noChangeArrowheads="1"/>
          </p:cNvSpPr>
          <p:nvPr/>
        </p:nvSpPr>
        <p:spPr bwMode="auto">
          <a:xfrm>
            <a:off x="2057400" y="3886200"/>
            <a:ext cx="304800" cy="304800"/>
          </a:xfrm>
          <a:prstGeom prst="rect">
            <a:avLst/>
          </a:pr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8560" name="Rectangle 140"/>
          <p:cNvSpPr>
            <a:spLocks noChangeArrowheads="1"/>
          </p:cNvSpPr>
          <p:nvPr/>
        </p:nvSpPr>
        <p:spPr bwMode="auto">
          <a:xfrm>
            <a:off x="2362200" y="3886200"/>
            <a:ext cx="304800" cy="304800"/>
          </a:xfrm>
          <a:prstGeom prst="rect">
            <a:avLst/>
          </a:pr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8561" name="Rectangle 141"/>
          <p:cNvSpPr>
            <a:spLocks noChangeArrowheads="1"/>
          </p:cNvSpPr>
          <p:nvPr/>
        </p:nvSpPr>
        <p:spPr bwMode="auto">
          <a:xfrm>
            <a:off x="2667000" y="3886200"/>
            <a:ext cx="304800" cy="304800"/>
          </a:xfrm>
          <a:prstGeom prst="rect">
            <a:avLst/>
          </a:pr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8562" name="Rectangle 142"/>
          <p:cNvSpPr>
            <a:spLocks noChangeArrowheads="1"/>
          </p:cNvSpPr>
          <p:nvPr/>
        </p:nvSpPr>
        <p:spPr bwMode="auto">
          <a:xfrm>
            <a:off x="1143000" y="4191000"/>
            <a:ext cx="304800" cy="304800"/>
          </a:xfrm>
          <a:prstGeom prst="rect">
            <a:avLst/>
          </a:prstGeom>
          <a:solidFill>
            <a:srgbClr val="3366FF"/>
          </a:solidFill>
          <a:ln w="22225">
            <a:solidFill>
              <a:schemeClr val="tx1"/>
            </a:solidFill>
            <a:round/>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8563" name="Rectangle 143"/>
          <p:cNvSpPr>
            <a:spLocks noChangeArrowheads="1"/>
          </p:cNvSpPr>
          <p:nvPr/>
        </p:nvSpPr>
        <p:spPr bwMode="auto">
          <a:xfrm>
            <a:off x="1447800" y="4191000"/>
            <a:ext cx="304800" cy="304800"/>
          </a:xfrm>
          <a:prstGeom prst="rect">
            <a:avLst/>
          </a:prstGeom>
          <a:solidFill>
            <a:srgbClr val="3366FF"/>
          </a:solidFill>
          <a:ln w="22225">
            <a:solidFill>
              <a:schemeClr val="tx1"/>
            </a:solidFill>
            <a:round/>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8564" name="Rectangle 144"/>
          <p:cNvSpPr>
            <a:spLocks noChangeArrowheads="1"/>
          </p:cNvSpPr>
          <p:nvPr/>
        </p:nvSpPr>
        <p:spPr bwMode="auto">
          <a:xfrm>
            <a:off x="1752600" y="4191000"/>
            <a:ext cx="304800" cy="304800"/>
          </a:xfrm>
          <a:prstGeom prst="rect">
            <a:avLst/>
          </a:prstGeom>
          <a:solidFill>
            <a:srgbClr val="3366FF"/>
          </a:solidFill>
          <a:ln w="22225">
            <a:solidFill>
              <a:schemeClr val="tx1"/>
            </a:solidFill>
            <a:round/>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8565" name="Rectangle 145"/>
          <p:cNvSpPr>
            <a:spLocks noChangeArrowheads="1"/>
          </p:cNvSpPr>
          <p:nvPr/>
        </p:nvSpPr>
        <p:spPr bwMode="auto">
          <a:xfrm>
            <a:off x="2057400" y="4191000"/>
            <a:ext cx="304800" cy="304800"/>
          </a:xfrm>
          <a:prstGeom prst="rect">
            <a:avLst/>
          </a:prstGeom>
          <a:solidFill>
            <a:srgbClr val="3366FF"/>
          </a:solidFill>
          <a:ln w="22225">
            <a:solidFill>
              <a:schemeClr val="tx1"/>
            </a:solidFill>
            <a:round/>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8566" name="Rectangle 146"/>
          <p:cNvSpPr>
            <a:spLocks noChangeArrowheads="1"/>
          </p:cNvSpPr>
          <p:nvPr/>
        </p:nvSpPr>
        <p:spPr bwMode="auto">
          <a:xfrm>
            <a:off x="2362200" y="4191000"/>
            <a:ext cx="304800" cy="304800"/>
          </a:xfrm>
          <a:prstGeom prst="rect">
            <a:avLst/>
          </a:prstGeom>
          <a:solidFill>
            <a:srgbClr val="3366FF"/>
          </a:solidFill>
          <a:ln w="22225">
            <a:solidFill>
              <a:schemeClr val="tx1"/>
            </a:solidFill>
            <a:round/>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8567" name="Rectangle 147"/>
          <p:cNvSpPr>
            <a:spLocks noChangeArrowheads="1"/>
          </p:cNvSpPr>
          <p:nvPr/>
        </p:nvSpPr>
        <p:spPr bwMode="auto">
          <a:xfrm>
            <a:off x="2667000" y="4191000"/>
            <a:ext cx="304800" cy="304800"/>
          </a:xfrm>
          <a:prstGeom prst="rect">
            <a:avLst/>
          </a:prstGeom>
          <a:solidFill>
            <a:srgbClr val="3366FF"/>
          </a:solidFill>
          <a:ln w="22225">
            <a:solidFill>
              <a:schemeClr val="tx1"/>
            </a:solidFill>
            <a:round/>
            <a:headEnd/>
            <a:tailEnd/>
          </a:ln>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8568" name="Rectangle 148"/>
          <p:cNvSpPr>
            <a:spLocks noChangeArrowheads="1"/>
          </p:cNvSpPr>
          <p:nvPr/>
        </p:nvSpPr>
        <p:spPr bwMode="auto">
          <a:xfrm>
            <a:off x="1143000" y="4495800"/>
            <a:ext cx="304800" cy="304800"/>
          </a:xfrm>
          <a:prstGeom prst="rect">
            <a:avLst/>
          </a:pr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8569" name="Rectangle 149"/>
          <p:cNvSpPr>
            <a:spLocks noChangeArrowheads="1"/>
          </p:cNvSpPr>
          <p:nvPr/>
        </p:nvSpPr>
        <p:spPr bwMode="auto">
          <a:xfrm>
            <a:off x="1447800" y="4495800"/>
            <a:ext cx="304800" cy="304800"/>
          </a:xfrm>
          <a:prstGeom prst="rect">
            <a:avLst/>
          </a:pr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8570" name="Rectangle 150"/>
          <p:cNvSpPr>
            <a:spLocks noChangeArrowheads="1"/>
          </p:cNvSpPr>
          <p:nvPr/>
        </p:nvSpPr>
        <p:spPr bwMode="auto">
          <a:xfrm>
            <a:off x="1752600" y="4495800"/>
            <a:ext cx="304800" cy="304800"/>
          </a:xfrm>
          <a:prstGeom prst="rect">
            <a:avLst/>
          </a:pr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8571" name="Rectangle 151"/>
          <p:cNvSpPr>
            <a:spLocks noChangeArrowheads="1"/>
          </p:cNvSpPr>
          <p:nvPr/>
        </p:nvSpPr>
        <p:spPr bwMode="auto">
          <a:xfrm>
            <a:off x="2057400" y="4495800"/>
            <a:ext cx="304800" cy="304800"/>
          </a:xfrm>
          <a:prstGeom prst="rect">
            <a:avLst/>
          </a:pr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8572" name="Rectangle 152"/>
          <p:cNvSpPr>
            <a:spLocks noChangeArrowheads="1"/>
          </p:cNvSpPr>
          <p:nvPr/>
        </p:nvSpPr>
        <p:spPr bwMode="auto">
          <a:xfrm>
            <a:off x="2362200" y="4495800"/>
            <a:ext cx="304800" cy="304800"/>
          </a:xfrm>
          <a:prstGeom prst="rect">
            <a:avLst/>
          </a:pr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8573" name="Rectangle 153"/>
          <p:cNvSpPr>
            <a:spLocks noChangeArrowheads="1"/>
          </p:cNvSpPr>
          <p:nvPr/>
        </p:nvSpPr>
        <p:spPr bwMode="auto">
          <a:xfrm>
            <a:off x="2667000" y="4495800"/>
            <a:ext cx="304800" cy="304800"/>
          </a:xfrm>
          <a:prstGeom prst="rect">
            <a:avLst/>
          </a:pr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8574" name="Rectangle 154"/>
          <p:cNvSpPr>
            <a:spLocks noChangeArrowheads="1"/>
          </p:cNvSpPr>
          <p:nvPr/>
        </p:nvSpPr>
        <p:spPr bwMode="auto">
          <a:xfrm>
            <a:off x="1143000" y="4800600"/>
            <a:ext cx="304800" cy="304800"/>
          </a:xfrm>
          <a:prstGeom prst="rect">
            <a:avLst/>
          </a:pr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8575" name="Rectangle 155"/>
          <p:cNvSpPr>
            <a:spLocks noChangeArrowheads="1"/>
          </p:cNvSpPr>
          <p:nvPr/>
        </p:nvSpPr>
        <p:spPr bwMode="auto">
          <a:xfrm>
            <a:off x="1447800" y="4800600"/>
            <a:ext cx="304800" cy="304800"/>
          </a:xfrm>
          <a:prstGeom prst="rect">
            <a:avLst/>
          </a:pr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8576" name="Rectangle 156"/>
          <p:cNvSpPr>
            <a:spLocks noChangeArrowheads="1"/>
          </p:cNvSpPr>
          <p:nvPr/>
        </p:nvSpPr>
        <p:spPr bwMode="auto">
          <a:xfrm>
            <a:off x="1752600" y="4800600"/>
            <a:ext cx="304800" cy="304800"/>
          </a:xfrm>
          <a:prstGeom prst="rect">
            <a:avLst/>
          </a:pr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8577" name="Rectangle 157"/>
          <p:cNvSpPr>
            <a:spLocks noChangeArrowheads="1"/>
          </p:cNvSpPr>
          <p:nvPr/>
        </p:nvSpPr>
        <p:spPr bwMode="auto">
          <a:xfrm>
            <a:off x="2057400" y="4800600"/>
            <a:ext cx="304800" cy="304800"/>
          </a:xfrm>
          <a:prstGeom prst="rect">
            <a:avLst/>
          </a:pr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8578" name="Rectangle 158"/>
          <p:cNvSpPr>
            <a:spLocks noChangeArrowheads="1"/>
          </p:cNvSpPr>
          <p:nvPr/>
        </p:nvSpPr>
        <p:spPr bwMode="auto">
          <a:xfrm>
            <a:off x="2362200" y="4800600"/>
            <a:ext cx="304800" cy="304800"/>
          </a:xfrm>
          <a:prstGeom prst="rect">
            <a:avLst/>
          </a:pr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108579" name="Rectangle 159"/>
          <p:cNvSpPr>
            <a:spLocks noChangeArrowheads="1"/>
          </p:cNvSpPr>
          <p:nvPr/>
        </p:nvSpPr>
        <p:spPr bwMode="auto">
          <a:xfrm>
            <a:off x="2667000" y="4800600"/>
            <a:ext cx="304800" cy="304800"/>
          </a:xfrm>
          <a:prstGeom prst="rect">
            <a:avLst/>
          </a:pr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r>
              <a:rPr lang="en-US" altLang="en-US">
                <a:latin typeface="Arial" charset="0"/>
                <a:ea typeface="ＭＳ Ｐゴシック" charset="-128"/>
              </a:rPr>
              <a:t>What is HDF5?</a:t>
            </a:r>
          </a:p>
        </p:txBody>
      </p:sp>
      <p:sp>
        <p:nvSpPr>
          <p:cNvPr id="24579"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B3E2A34D-564E-9045-8B9F-BC73A0C68470}" type="slidenum">
              <a:rPr lang="en-US" altLang="en-US" sz="1200">
                <a:solidFill>
                  <a:schemeClr val="bg1"/>
                </a:solidFill>
                <a:latin typeface="Arial" charset="0"/>
              </a:rPr>
              <a:pPr eaLnBrk="1" hangingPunct="1"/>
              <a:t>5</a:t>
            </a:fld>
            <a:endParaRPr lang="en-US" altLang="en-US" sz="1200">
              <a:solidFill>
                <a:schemeClr val="bg1"/>
              </a:solidFill>
              <a:latin typeface="Arial" charset="0"/>
            </a:endParaRPr>
          </a:p>
        </p:txBody>
      </p:sp>
      <p:sp>
        <p:nvSpPr>
          <p:cNvPr id="2" name="Content Placeholder 2"/>
          <p:cNvSpPr>
            <a:spLocks noGrp="1"/>
          </p:cNvSpPr>
          <p:nvPr>
            <p:ph idx="4294967295"/>
          </p:nvPr>
        </p:nvSpPr>
        <p:spPr>
          <a:xfrm>
            <a:off x="685800" y="1295400"/>
            <a:ext cx="8458200" cy="5257800"/>
          </a:xfrm>
        </p:spPr>
        <p:txBody>
          <a:bodyPr/>
          <a:lstStyle/>
          <a:p>
            <a:pPr>
              <a:defRPr/>
            </a:pPr>
            <a:r>
              <a:rPr lang="en-US" sz="2800" dirty="0" smtClean="0"/>
              <a:t>HDF5 == Hierarchical Data Format, v5</a:t>
            </a:r>
          </a:p>
          <a:p>
            <a:pPr marL="0" indent="0">
              <a:buFontTx/>
              <a:buNone/>
              <a:defRPr/>
            </a:pPr>
            <a:endParaRPr lang="en-US" sz="2800" dirty="0" smtClean="0"/>
          </a:p>
          <a:p>
            <a:pPr>
              <a:defRPr/>
            </a:pPr>
            <a:r>
              <a:rPr lang="en-US" sz="2800" dirty="0" smtClean="0"/>
              <a:t>Open </a:t>
            </a:r>
            <a:r>
              <a:rPr lang="en-US" sz="2800" b="1" dirty="0"/>
              <a:t>file fo</a:t>
            </a:r>
            <a:r>
              <a:rPr lang="en-US" sz="2800" b="1" dirty="0">
                <a:latin typeface="Calibri" charset="0"/>
              </a:rPr>
              <a:t>rmat</a:t>
            </a:r>
          </a:p>
          <a:p>
            <a:pPr lvl="1">
              <a:defRPr/>
            </a:pPr>
            <a:r>
              <a:rPr lang="en-US" sz="2400" dirty="0">
                <a:ea typeface="Calibri" charset="0"/>
              </a:rPr>
              <a:t>Designed for high volume or complex data</a:t>
            </a:r>
          </a:p>
          <a:p>
            <a:pPr lvl="1">
              <a:defRPr/>
            </a:pPr>
            <a:endParaRPr lang="en-US" dirty="0">
              <a:latin typeface="Calibri" charset="0"/>
              <a:ea typeface="Calibri" charset="0"/>
              <a:cs typeface="Calibri" charset="0"/>
            </a:endParaRPr>
          </a:p>
          <a:p>
            <a:pPr>
              <a:defRPr/>
            </a:pPr>
            <a:r>
              <a:rPr lang="en-US" sz="2800" dirty="0"/>
              <a:t>Open source </a:t>
            </a:r>
            <a:r>
              <a:rPr lang="en-US" sz="2800" b="1" dirty="0"/>
              <a:t>software</a:t>
            </a:r>
          </a:p>
          <a:p>
            <a:pPr lvl="1">
              <a:defRPr/>
            </a:pPr>
            <a:r>
              <a:rPr lang="en-US" sz="2400" dirty="0">
                <a:ea typeface="Calibri" charset="0"/>
              </a:rPr>
              <a:t>Works with data in the format</a:t>
            </a:r>
          </a:p>
          <a:p>
            <a:pPr lvl="1">
              <a:defRPr/>
            </a:pPr>
            <a:endParaRPr lang="en-US" dirty="0">
              <a:latin typeface="Calibri" charset="0"/>
              <a:ea typeface="Calibri" charset="0"/>
              <a:cs typeface="Calibri" charset="0"/>
            </a:endParaRPr>
          </a:p>
          <a:p>
            <a:pPr>
              <a:defRPr/>
            </a:pPr>
            <a:r>
              <a:rPr lang="en-US" sz="2800" dirty="0" smtClean="0"/>
              <a:t>An extensible </a:t>
            </a:r>
            <a:r>
              <a:rPr lang="en-US" sz="2800" b="1" dirty="0"/>
              <a:t>data model</a:t>
            </a:r>
          </a:p>
          <a:p>
            <a:pPr lvl="1">
              <a:defRPr/>
            </a:pPr>
            <a:r>
              <a:rPr lang="en-US" sz="2400" dirty="0">
                <a:ea typeface="Calibri" charset="0"/>
              </a:rPr>
              <a:t>Structures for data organization and specific</a:t>
            </a:r>
            <a:r>
              <a:rPr lang="en-US" sz="2400" dirty="0">
                <a:latin typeface="Calibri" charset="0"/>
                <a:ea typeface="Calibri" charset="0"/>
                <a:cs typeface="Calibri" charset="0"/>
              </a:rPr>
              <a:t>ation</a:t>
            </a:r>
          </a:p>
        </p:txBody>
      </p:sp>
      <p:pic>
        <p:nvPicPr>
          <p:cNvPr id="7" name="Picture 4" descr="C:\Users\Administrator\AppData\Local\Microsoft\Windows\Temporary Internet Files\Content.IE5\DWAJU5RV\MC900078711[1].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6775" y="1857375"/>
            <a:ext cx="1622425" cy="393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2"/>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Title 1"/>
          <p:cNvSpPr>
            <a:spLocks noGrp="1"/>
          </p:cNvSpPr>
          <p:nvPr>
            <p:ph type="title"/>
          </p:nvPr>
        </p:nvSpPr>
        <p:spPr/>
        <p:txBody>
          <a:bodyPr/>
          <a:lstStyle/>
          <a:p>
            <a:r>
              <a:rPr lang="en-US" altLang="en-US">
                <a:latin typeface="Arial" charset="0"/>
                <a:ea typeface="ＭＳ Ｐゴシック" charset="-128"/>
              </a:rPr>
              <a:t>Writing a row</a:t>
            </a:r>
          </a:p>
        </p:txBody>
      </p:sp>
      <p:sp>
        <p:nvSpPr>
          <p:cNvPr id="110595"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BF754E92-2E1B-D947-A7BD-C442F3AC11EA}" type="slidenum">
              <a:rPr lang="en-US" altLang="en-US" sz="1200">
                <a:solidFill>
                  <a:schemeClr val="bg1"/>
                </a:solidFill>
                <a:latin typeface="Arial" charset="0"/>
              </a:rPr>
              <a:pPr eaLnBrk="1" hangingPunct="1"/>
              <a:t>50</a:t>
            </a:fld>
            <a:endParaRPr lang="en-US" altLang="en-US" sz="1200">
              <a:solidFill>
                <a:schemeClr val="bg1"/>
              </a:solidFill>
              <a:latin typeface="Arial" charset="0"/>
            </a:endParaRPr>
          </a:p>
        </p:txBody>
      </p:sp>
      <p:sp>
        <p:nvSpPr>
          <p:cNvPr id="110596" name="Rectangle 2"/>
          <p:cNvSpPr>
            <a:spLocks noChangeArrowheads="1"/>
          </p:cNvSpPr>
          <p:nvPr/>
        </p:nvSpPr>
        <p:spPr bwMode="auto">
          <a:xfrm>
            <a:off x="533400" y="885825"/>
            <a:ext cx="9525000" cy="637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endParaRPr lang="en-US" altLang="en-US" sz="1800" b="1">
              <a:latin typeface="Courier New" charset="0"/>
            </a:endParaRPr>
          </a:p>
          <a:p>
            <a:pPr eaLnBrk="1" hangingPunct="1"/>
            <a:r>
              <a:rPr lang="en-US" altLang="en-US" sz="1800" b="1">
                <a:latin typeface="Courier New" charset="0"/>
              </a:rPr>
              <a:t>   hid_t       mspace_id, fspace_id;</a:t>
            </a:r>
          </a:p>
          <a:p>
            <a:pPr eaLnBrk="1" hangingPunct="1"/>
            <a:r>
              <a:rPr lang="en-US" altLang="en-US" sz="1800" b="1">
                <a:latin typeface="Courier New" charset="0"/>
              </a:rPr>
              <a:t>   hsize_t     dims[1] = {6};</a:t>
            </a:r>
          </a:p>
          <a:p>
            <a:pPr eaLnBrk="1" hangingPunct="1"/>
            <a:r>
              <a:rPr lang="en-US" altLang="en-US" sz="1800" b="1">
                <a:latin typeface="Courier New" charset="0"/>
              </a:rPr>
              <a:t>   hsize_t     start[2], count[2];</a:t>
            </a:r>
          </a:p>
          <a:p>
            <a:pPr eaLnBrk="1" hangingPunct="1"/>
            <a:r>
              <a:rPr lang="en-US" altLang="en-US" sz="1800" b="1">
                <a:latin typeface="Courier New" charset="0"/>
              </a:rPr>
              <a:t>   …..</a:t>
            </a:r>
          </a:p>
          <a:p>
            <a:pPr eaLnBrk="1" hangingPunct="1"/>
            <a:r>
              <a:rPr lang="en-US" altLang="en-US" sz="1800" b="1">
                <a:latin typeface="Courier New" charset="0"/>
              </a:rPr>
              <a:t>   /* Create memory dataspace */</a:t>
            </a:r>
          </a:p>
          <a:p>
            <a:pPr eaLnBrk="1" hangingPunct="1"/>
            <a:r>
              <a:rPr lang="en-US" altLang="en-US" sz="1800" b="1">
                <a:latin typeface="Courier New" charset="0"/>
              </a:rPr>
              <a:t>   mspace_id = H5Screate_simple(1, dims, NULL);</a:t>
            </a:r>
          </a:p>
          <a:p>
            <a:pPr eaLnBrk="1" hangingPunct="1"/>
            <a:endParaRPr lang="en-US" altLang="en-US" sz="1800" b="1">
              <a:latin typeface="Courier New" charset="0"/>
            </a:endParaRPr>
          </a:p>
          <a:p>
            <a:pPr eaLnBrk="1" hangingPunct="1"/>
            <a:r>
              <a:rPr lang="en-US" altLang="en-US" sz="1800" b="1">
                <a:latin typeface="Courier New" charset="0"/>
              </a:rPr>
              <a:t>   /* Get file space identifier from the dataset */</a:t>
            </a:r>
          </a:p>
          <a:p>
            <a:pPr eaLnBrk="1" hangingPunct="1"/>
            <a:r>
              <a:rPr lang="en-US" altLang="en-US" sz="1800" b="1">
                <a:latin typeface="Courier New" charset="0"/>
              </a:rPr>
              <a:t>   fspace_id = H5Dget_space(dataset_id);</a:t>
            </a:r>
          </a:p>
          <a:p>
            <a:pPr eaLnBrk="1" hangingPunct="1"/>
            <a:endParaRPr lang="en-US" altLang="en-US" sz="1800" b="1">
              <a:latin typeface="Courier New" charset="0"/>
            </a:endParaRPr>
          </a:p>
          <a:p>
            <a:pPr eaLnBrk="1" hangingPunct="1"/>
            <a:r>
              <a:rPr lang="en-US" altLang="en-US" sz="1800" b="1">
                <a:latin typeface="Courier New" charset="0"/>
              </a:rPr>
              <a:t>   /* Select hyperslab in the dataset to write too */</a:t>
            </a:r>
          </a:p>
          <a:p>
            <a:pPr eaLnBrk="1" hangingPunct="1"/>
            <a:r>
              <a:rPr lang="en-US" altLang="en-US" sz="1800" b="1">
                <a:latin typeface="Courier New" charset="0"/>
              </a:rPr>
              <a:t>   </a:t>
            </a:r>
            <a:r>
              <a:rPr lang="en-US" altLang="en-US" sz="1800" b="1">
                <a:solidFill>
                  <a:srgbClr val="0000FF"/>
                </a:solidFill>
                <a:latin typeface="Courier New" charset="0"/>
              </a:rPr>
              <a:t>start[0] = 1;</a:t>
            </a:r>
          </a:p>
          <a:p>
            <a:pPr eaLnBrk="1" hangingPunct="1"/>
            <a:r>
              <a:rPr lang="en-US" altLang="en-US" sz="1800" b="1">
                <a:solidFill>
                  <a:srgbClr val="0000FF"/>
                </a:solidFill>
                <a:latin typeface="Courier New" charset="0"/>
              </a:rPr>
              <a:t>   start[1] = 0;</a:t>
            </a:r>
          </a:p>
          <a:p>
            <a:pPr eaLnBrk="1" hangingPunct="1"/>
            <a:r>
              <a:rPr lang="en-US" altLang="en-US" sz="1800" b="1">
                <a:solidFill>
                  <a:srgbClr val="0000FF"/>
                </a:solidFill>
                <a:latin typeface="Courier New" charset="0"/>
              </a:rPr>
              <a:t>   count[0] = 1;</a:t>
            </a:r>
          </a:p>
          <a:p>
            <a:pPr eaLnBrk="1" hangingPunct="1"/>
            <a:r>
              <a:rPr lang="en-US" altLang="en-US" sz="1800" b="1">
                <a:solidFill>
                  <a:srgbClr val="0000FF"/>
                </a:solidFill>
                <a:latin typeface="Courier New" charset="0"/>
              </a:rPr>
              <a:t>   count[1] = 6;</a:t>
            </a:r>
          </a:p>
          <a:p>
            <a:pPr eaLnBrk="1" hangingPunct="1"/>
            <a:r>
              <a:rPr lang="en-US" altLang="en-US" sz="1800" b="1">
                <a:latin typeface="Courier New" charset="0"/>
              </a:rPr>
              <a:t>   status = H5Sselect_hyperslab(</a:t>
            </a:r>
            <a:r>
              <a:rPr lang="en-US" altLang="en-US" sz="1800" b="1">
                <a:solidFill>
                  <a:srgbClr val="0000FF"/>
                </a:solidFill>
                <a:latin typeface="Courier New" charset="0"/>
              </a:rPr>
              <a:t>fspace_id</a:t>
            </a:r>
            <a:r>
              <a:rPr lang="en-US" altLang="en-US" sz="1800" b="1">
                <a:latin typeface="Courier New" charset="0"/>
              </a:rPr>
              <a:t>, H5S_SELECT_SET, </a:t>
            </a:r>
          </a:p>
          <a:p>
            <a:pPr eaLnBrk="1" hangingPunct="1"/>
            <a:r>
              <a:rPr lang="en-US" altLang="en-US" sz="1800" b="1">
                <a:latin typeface="Courier New" charset="0"/>
              </a:rPr>
              <a:t>            start, </a:t>
            </a:r>
            <a:r>
              <a:rPr lang="en-US" altLang="en-US" sz="1800" b="1">
                <a:solidFill>
                  <a:srgbClr val="0000FF"/>
                </a:solidFill>
                <a:latin typeface="Courier New" charset="0"/>
              </a:rPr>
              <a:t>NULL</a:t>
            </a:r>
            <a:r>
              <a:rPr lang="en-US" altLang="en-US" sz="1800" b="1">
                <a:latin typeface="Courier New" charset="0"/>
              </a:rPr>
              <a:t>, count, </a:t>
            </a:r>
            <a:r>
              <a:rPr lang="en-US" altLang="en-US" sz="1800" b="1">
                <a:solidFill>
                  <a:srgbClr val="0000FF"/>
                </a:solidFill>
                <a:latin typeface="Courier New" charset="0"/>
              </a:rPr>
              <a:t>NULL</a:t>
            </a:r>
            <a:r>
              <a:rPr lang="en-US" altLang="en-US" sz="1800" b="1">
                <a:latin typeface="Courier New" charset="0"/>
              </a:rPr>
              <a:t>);</a:t>
            </a:r>
          </a:p>
          <a:p>
            <a:pPr eaLnBrk="1" hangingPunct="1"/>
            <a:r>
              <a:rPr lang="en-US" altLang="en-US" sz="1800" b="1">
                <a:latin typeface="Courier New" charset="0"/>
              </a:rPr>
              <a:t>   H5Dwrite(dataset_id, H5T_NATIVE_INT, </a:t>
            </a:r>
            <a:r>
              <a:rPr lang="en-US" altLang="en-US" sz="1800" b="1">
                <a:solidFill>
                  <a:srgbClr val="0000FF"/>
                </a:solidFill>
                <a:latin typeface="Courier New" charset="0"/>
              </a:rPr>
              <a:t>mspace_id</a:t>
            </a:r>
            <a:r>
              <a:rPr lang="en-US" altLang="en-US" sz="1800" b="1">
                <a:latin typeface="Courier New" charset="0"/>
              </a:rPr>
              <a:t>, </a:t>
            </a:r>
            <a:r>
              <a:rPr lang="en-US" altLang="en-US" sz="1800" b="1">
                <a:solidFill>
                  <a:srgbClr val="0000FF"/>
                </a:solidFill>
                <a:latin typeface="Courier New" charset="0"/>
              </a:rPr>
              <a:t>fspace_id</a:t>
            </a:r>
            <a:r>
              <a:rPr lang="en-US" altLang="en-US" sz="1800" b="1">
                <a:latin typeface="Courier New" charset="0"/>
              </a:rPr>
              <a:t>,</a:t>
            </a:r>
          </a:p>
          <a:p>
            <a:pPr eaLnBrk="1" hangingPunct="1"/>
            <a:r>
              <a:rPr lang="en-US" altLang="en-US" sz="1800" b="1">
                <a:latin typeface="Courier New" charset="0"/>
              </a:rPr>
              <a:t>            H5P_DEFAULT, wdata);</a:t>
            </a:r>
          </a:p>
          <a:p>
            <a:pPr eaLnBrk="1" hangingPunct="1"/>
            <a:endParaRPr lang="en-US" altLang="en-US"/>
          </a:p>
          <a:p>
            <a:pPr eaLnBrk="1" hangingPunct="1"/>
            <a:r>
              <a:rPr lang="en-US" altLang="en-US"/>
              <a:t>   </a:t>
            </a:r>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defRPr/>
            </a:pPr>
            <a:r>
              <a:rPr lang="en-US" dirty="0" smtClean="0"/>
              <a:t>HDF5 file format</a:t>
            </a:r>
            <a:endParaRPr lang="en-US" dirty="0"/>
          </a:p>
        </p:txBody>
      </p:sp>
      <p:sp>
        <p:nvSpPr>
          <p:cNvPr id="112642" name="Text Placeholder 9"/>
          <p:cNvSpPr>
            <a:spLocks noGrp="1"/>
          </p:cNvSpPr>
          <p:nvPr>
            <p:ph type="body" idx="1"/>
          </p:nvPr>
        </p:nvSpPr>
        <p:spPr/>
        <p:txBody>
          <a:bodyPr/>
          <a:lstStyle/>
          <a:p>
            <a:endParaRPr lang="en-US" altLang="en-US">
              <a:latin typeface="Arial" charset="0"/>
              <a:ea typeface="ＭＳ Ｐゴシック" charset="-128"/>
            </a:endParaRPr>
          </a:p>
        </p:txBody>
      </p:sp>
      <p:sp>
        <p:nvSpPr>
          <p:cNvPr id="112644"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642BB17C-9FF4-0E46-96BF-92F46D040FA5}" type="slidenum">
              <a:rPr lang="en-US" altLang="en-US" sz="1200">
                <a:solidFill>
                  <a:schemeClr val="bg1"/>
                </a:solidFill>
                <a:latin typeface="Arial" charset="0"/>
              </a:rPr>
              <a:pPr eaLnBrk="1" hangingPunct="1"/>
              <a:t>51</a:t>
            </a:fld>
            <a:endParaRPr lang="en-US" altLang="en-US" sz="1200">
              <a:solidFill>
                <a:schemeClr val="bg1"/>
              </a:solidFill>
              <a:latin typeface="Arial" charset="0"/>
            </a:endParaRPr>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Title 1"/>
          <p:cNvSpPr>
            <a:spLocks noGrp="1"/>
          </p:cNvSpPr>
          <p:nvPr>
            <p:ph type="title"/>
          </p:nvPr>
        </p:nvSpPr>
        <p:spPr/>
        <p:txBody>
          <a:bodyPr/>
          <a:lstStyle/>
          <a:p>
            <a:r>
              <a:rPr lang="en-US" altLang="en-US">
                <a:latin typeface="Arial" charset="0"/>
                <a:ea typeface="ＭＳ Ｐゴシック" charset="-128"/>
              </a:rPr>
              <a:t>HDF5 File Format</a:t>
            </a:r>
          </a:p>
        </p:txBody>
      </p:sp>
      <p:sp>
        <p:nvSpPr>
          <p:cNvPr id="114690" name="Text Placeholder 2"/>
          <p:cNvSpPr>
            <a:spLocks noGrp="1"/>
          </p:cNvSpPr>
          <p:nvPr>
            <p:ph type="body" sz="half" idx="1"/>
          </p:nvPr>
        </p:nvSpPr>
        <p:spPr/>
        <p:txBody>
          <a:bodyPr/>
          <a:lstStyle/>
          <a:p>
            <a:r>
              <a:rPr lang="en-US" altLang="en-US" sz="2600" dirty="0">
                <a:latin typeface="Arial" charset="0"/>
                <a:ea typeface="ＭＳ Ｐゴシック" charset="-128"/>
              </a:rPr>
              <a:t>Defined by the</a:t>
            </a:r>
            <a:r>
              <a:rPr lang="en-US" altLang="en-US" sz="2600" i="1" dirty="0">
                <a:latin typeface="Arial" charset="0"/>
                <a:ea typeface="ＭＳ Ｐゴシック" charset="-128"/>
              </a:rPr>
              <a:t> HDF5 File Format Specification.</a:t>
            </a:r>
          </a:p>
          <a:p>
            <a:pPr>
              <a:buFontTx/>
              <a:buNone/>
            </a:pPr>
            <a:r>
              <a:rPr lang="en-US" altLang="en-US" sz="2600" i="1" dirty="0">
                <a:latin typeface="Arial" charset="0"/>
                <a:ea typeface="ＭＳ Ｐゴシック" charset="-128"/>
                <a:hlinkClick r:id="rId3"/>
              </a:rPr>
              <a:t>http://www.hdfgroup.org/HDF5/doc/H5.format.html</a:t>
            </a:r>
            <a:endParaRPr lang="en-US" altLang="en-US" sz="2600" i="1" dirty="0">
              <a:latin typeface="Arial" charset="0"/>
              <a:ea typeface="ＭＳ Ｐゴシック" charset="-128"/>
            </a:endParaRPr>
          </a:p>
          <a:p>
            <a:pPr>
              <a:buFontTx/>
              <a:buNone/>
            </a:pPr>
            <a:endParaRPr lang="en-US" altLang="en-US" sz="2600" i="1" dirty="0">
              <a:latin typeface="Arial" charset="0"/>
              <a:ea typeface="ＭＳ Ｐゴシック" charset="-128"/>
            </a:endParaRPr>
          </a:p>
          <a:p>
            <a:r>
              <a:rPr lang="en-US" altLang="en-US" sz="2600" dirty="0">
                <a:latin typeface="Arial" charset="0"/>
                <a:ea typeface="ＭＳ Ｐゴシック" charset="-128"/>
              </a:rPr>
              <a:t>Specifies the bit-level organization of an HDF5 file on storage media.</a:t>
            </a:r>
          </a:p>
          <a:p>
            <a:endParaRPr lang="en-US" altLang="en-US" sz="2600" i="1" dirty="0">
              <a:latin typeface="Arial" charset="0"/>
              <a:ea typeface="ＭＳ Ｐゴシック" charset="-128"/>
            </a:endParaRPr>
          </a:p>
          <a:p>
            <a:r>
              <a:rPr lang="en-US" altLang="en-US" sz="2600" dirty="0">
                <a:latin typeface="Arial" charset="0"/>
                <a:ea typeface="ＭＳ Ｐゴシック" charset="-128"/>
              </a:rPr>
              <a:t>HDF5 library adheres to the File Format, users do not need to know the </a:t>
            </a:r>
            <a:r>
              <a:rPr lang="en-US" altLang="en-US" sz="2600" dirty="0" smtClean="0">
                <a:latin typeface="Arial" charset="0"/>
                <a:ea typeface="ＭＳ Ｐゴシック" charset="-128"/>
              </a:rPr>
              <a:t>details of </a:t>
            </a:r>
            <a:r>
              <a:rPr lang="en-US" altLang="en-US" sz="2600" dirty="0">
                <a:latin typeface="Arial" charset="0"/>
                <a:ea typeface="ＭＳ Ｐゴシック" charset="-128"/>
              </a:rPr>
              <a:t>this information.</a:t>
            </a:r>
          </a:p>
          <a:p>
            <a:pPr>
              <a:buFontTx/>
              <a:buNone/>
            </a:pPr>
            <a:endParaRPr lang="en-US" altLang="en-US" sz="2600" dirty="0">
              <a:latin typeface="Calibri" charset="0"/>
              <a:ea typeface="ＭＳ Ｐゴシック" charset="-128"/>
            </a:endParaRPr>
          </a:p>
          <a:p>
            <a:pPr lvl="1"/>
            <a:endParaRPr lang="en-US" altLang="en-US" sz="2600" dirty="0">
              <a:latin typeface="Calibri" charset="0"/>
              <a:ea typeface="Calibri" charset="0"/>
            </a:endParaRPr>
          </a:p>
        </p:txBody>
      </p:sp>
      <p:sp>
        <p:nvSpPr>
          <p:cNvPr id="114691"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CFC14E5F-1C32-3747-A780-B29B9AAC10AF}" type="slidenum">
              <a:rPr lang="en-US" altLang="en-US" sz="1200">
                <a:solidFill>
                  <a:schemeClr val="bg1"/>
                </a:solidFill>
                <a:latin typeface="Arial" charset="0"/>
              </a:rPr>
              <a:pPr eaLnBrk="1" hangingPunct="1"/>
              <a:t>52</a:t>
            </a:fld>
            <a:endParaRPr lang="en-US" altLang="en-US" sz="1200">
              <a:solidFill>
                <a:schemeClr val="bg1"/>
              </a:solidFill>
              <a:latin typeface="Arial" charset="0"/>
            </a:endParaRPr>
          </a:p>
        </p:txBody>
      </p:sp>
      <p:sp>
        <p:nvSpPr>
          <p:cNvPr id="6" name="Footer Placeholder 4"/>
          <p:cNvSpPr txBox="1">
            <a:spLocks/>
          </p:cNvSpPr>
          <p:nvPr/>
        </p:nvSpPr>
        <p:spPr bwMode="auto">
          <a:xfrm>
            <a:off x="2286000" y="6629400"/>
            <a:ext cx="3962400" cy="228600"/>
          </a:xfrm>
          <a:prstGeom prst="rect">
            <a:avLst/>
          </a:prstGeom>
          <a:noFill/>
          <a:ln w="9525">
            <a:noFill/>
            <a:miter lim="800000"/>
            <a:headEnd/>
            <a:tailEnd/>
          </a:ln>
          <a:effectLst/>
        </p:spPr>
        <p:txBody>
          <a:bodyPr anchor="b"/>
          <a:lstStyle/>
          <a:p>
            <a:pPr algn="ctr">
              <a:defRPr/>
            </a:pPr>
            <a:r>
              <a:rPr lang="en-US" sz="1200" dirty="0">
                <a:solidFill>
                  <a:schemeClr val="bg1"/>
                </a:solidFill>
                <a:latin typeface="Arial"/>
                <a:ea typeface="+mn-ea"/>
                <a:cs typeface="Arial"/>
              </a:rPr>
              <a:t>Extreme Scale Computing HDF5</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Title 1"/>
          <p:cNvSpPr>
            <a:spLocks noGrp="1"/>
          </p:cNvSpPr>
          <p:nvPr>
            <p:ph type="title"/>
          </p:nvPr>
        </p:nvSpPr>
        <p:spPr/>
        <p:txBody>
          <a:bodyPr/>
          <a:lstStyle/>
          <a:p>
            <a:pPr algn="ctr"/>
            <a:r>
              <a:rPr lang="en-US" altLang="en-US">
                <a:latin typeface="Arial" charset="0"/>
                <a:ea typeface="ＭＳ Ｐゴシック" charset="-128"/>
              </a:rPr>
              <a:t>HDF5 Roadmap</a:t>
            </a:r>
          </a:p>
        </p:txBody>
      </p:sp>
      <p:sp>
        <p:nvSpPr>
          <p:cNvPr id="116738" name="Slide Number Placeholder 3"/>
          <p:cNvSpPr>
            <a:spLocks noGrp="1"/>
          </p:cNvSpPr>
          <p:nvPr>
            <p:ph type="sldNum" sz="quarter" idx="1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B321D3DC-99B5-FB43-BC00-ECEE182DE33F}" type="slidenum">
              <a:rPr lang="en-US" altLang="en-US" sz="1200">
                <a:solidFill>
                  <a:schemeClr val="bg1"/>
                </a:solidFill>
                <a:latin typeface="Arial" charset="0"/>
              </a:rPr>
              <a:pPr eaLnBrk="1" hangingPunct="1"/>
              <a:t>53</a:t>
            </a:fld>
            <a:endParaRPr lang="en-US" altLang="en-US" sz="1200">
              <a:solidFill>
                <a:schemeClr val="bg1"/>
              </a:solidFill>
              <a:latin typeface="Arial" charset="0"/>
            </a:endParaRPr>
          </a:p>
        </p:txBody>
      </p:sp>
      <p:sp>
        <p:nvSpPr>
          <p:cNvPr id="116739" name="Content Placeholder 4"/>
          <p:cNvSpPr>
            <a:spLocks noGrp="1"/>
          </p:cNvSpPr>
          <p:nvPr>
            <p:ph sz="quarter" idx="13"/>
          </p:nvPr>
        </p:nvSpPr>
        <p:spPr>
          <a:xfrm>
            <a:off x="228600" y="914400"/>
            <a:ext cx="4724400" cy="5105400"/>
          </a:xfrm>
        </p:spPr>
        <p:txBody>
          <a:bodyPr/>
          <a:lstStyle/>
          <a:p>
            <a:r>
              <a:rPr lang="en-US" altLang="en-US" sz="2800" dirty="0">
                <a:latin typeface="Arial" charset="0"/>
                <a:ea typeface="ＭＳ Ｐゴシック" charset="-128"/>
              </a:rPr>
              <a:t>Concurrency </a:t>
            </a:r>
          </a:p>
          <a:p>
            <a:pPr lvl="1"/>
            <a:r>
              <a:rPr lang="en-US" altLang="en-US" sz="2400" dirty="0" smtClean="0">
                <a:latin typeface="Arial" charset="0"/>
                <a:ea typeface="Calibri" charset="0"/>
              </a:rPr>
              <a:t>Single-Writer / Multiple-Reader </a:t>
            </a:r>
            <a:r>
              <a:rPr lang="en-US" altLang="en-US" sz="2400" dirty="0">
                <a:latin typeface="Arial" charset="0"/>
                <a:ea typeface="Calibri" charset="0"/>
              </a:rPr>
              <a:t>(SWMR)</a:t>
            </a:r>
          </a:p>
          <a:p>
            <a:pPr lvl="1"/>
            <a:r>
              <a:rPr lang="en-US" altLang="en-US" sz="2400" dirty="0">
                <a:latin typeface="Arial" charset="0"/>
                <a:ea typeface="Calibri" charset="0"/>
              </a:rPr>
              <a:t>Asynchronous I/O</a:t>
            </a:r>
          </a:p>
          <a:p>
            <a:pPr lvl="1"/>
            <a:r>
              <a:rPr lang="en-US" altLang="en-US" sz="2400" dirty="0" smtClean="0">
                <a:latin typeface="Arial" charset="0"/>
                <a:ea typeface="Calibri" charset="0"/>
              </a:rPr>
              <a:t>Internal threading</a:t>
            </a:r>
          </a:p>
          <a:p>
            <a:r>
              <a:rPr lang="en-US" altLang="en-US" sz="2800" dirty="0" smtClean="0">
                <a:latin typeface="Arial" charset="0"/>
                <a:ea typeface="ＭＳ Ｐゴシック" charset="-128"/>
              </a:rPr>
              <a:t>Virtual </a:t>
            </a:r>
            <a:r>
              <a:rPr lang="en-US" altLang="en-US" sz="2800" dirty="0">
                <a:latin typeface="Arial" charset="0"/>
                <a:ea typeface="ＭＳ Ｐゴシック" charset="-128"/>
              </a:rPr>
              <a:t>Object Layer</a:t>
            </a:r>
          </a:p>
          <a:p>
            <a:r>
              <a:rPr lang="en-US" altLang="en-US" sz="2800" strike="sngStrike" dirty="0">
                <a:latin typeface="Arial" charset="0"/>
                <a:ea typeface="ＭＳ Ｐゴシック" charset="-128"/>
              </a:rPr>
              <a:t>Virtual Datasets</a:t>
            </a:r>
          </a:p>
          <a:p>
            <a:r>
              <a:rPr lang="en-US" altLang="en-US" sz="2800" dirty="0" smtClean="0">
                <a:latin typeface="Arial" charset="0"/>
                <a:ea typeface="ＭＳ Ｐゴシック" charset="-128"/>
              </a:rPr>
              <a:t>Query &amp; Indexing</a:t>
            </a:r>
          </a:p>
          <a:p>
            <a:r>
              <a:rPr lang="en-US" altLang="en-US" sz="2800" dirty="0" smtClean="0">
                <a:latin typeface="Arial" charset="0"/>
                <a:ea typeface="ＭＳ Ｐゴシック" charset="-128"/>
              </a:rPr>
              <a:t>Native </a:t>
            </a:r>
            <a:r>
              <a:rPr lang="en-US" altLang="en-US" sz="2800" dirty="0">
                <a:latin typeface="Arial" charset="0"/>
                <a:ea typeface="ＭＳ Ｐゴシック" charset="-128"/>
              </a:rPr>
              <a:t>HDF5 client/server </a:t>
            </a:r>
          </a:p>
        </p:txBody>
      </p:sp>
      <p:sp>
        <p:nvSpPr>
          <p:cNvPr id="116740" name="Content Placeholder 4"/>
          <p:cNvSpPr txBox="1">
            <a:spLocks/>
          </p:cNvSpPr>
          <p:nvPr/>
        </p:nvSpPr>
        <p:spPr bwMode="auto">
          <a:xfrm>
            <a:off x="4953000" y="914400"/>
            <a:ext cx="40386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20000"/>
              </a:spcBef>
              <a:buClr>
                <a:schemeClr val="tx1"/>
              </a:buClr>
              <a:buFontTx/>
              <a:buChar char="•"/>
            </a:pPr>
            <a:r>
              <a:rPr lang="en-US" altLang="en-US" sz="2800" dirty="0">
                <a:solidFill>
                  <a:srgbClr val="000000"/>
                </a:solidFill>
                <a:latin typeface="Arial" charset="0"/>
              </a:rPr>
              <a:t>Performance</a:t>
            </a:r>
          </a:p>
          <a:p>
            <a:pPr lvl="1" eaLnBrk="1" hangingPunct="1">
              <a:spcBef>
                <a:spcPct val="20000"/>
              </a:spcBef>
              <a:buClr>
                <a:schemeClr val="tx1"/>
              </a:buClr>
              <a:buFontTx/>
              <a:buChar char="•"/>
            </a:pPr>
            <a:r>
              <a:rPr lang="en-US" altLang="en-US" strike="sngStrike" dirty="0">
                <a:solidFill>
                  <a:srgbClr val="000000"/>
                </a:solidFill>
                <a:latin typeface="Arial" charset="0"/>
              </a:rPr>
              <a:t>Scalable chunk indices</a:t>
            </a:r>
            <a:r>
              <a:rPr lang="en-US" altLang="en-US" dirty="0">
                <a:solidFill>
                  <a:srgbClr val="000000"/>
                </a:solidFill>
                <a:latin typeface="Arial" charset="0"/>
              </a:rPr>
              <a:t> </a:t>
            </a:r>
          </a:p>
          <a:p>
            <a:pPr lvl="1" eaLnBrk="1" hangingPunct="1">
              <a:spcBef>
                <a:spcPct val="20000"/>
              </a:spcBef>
              <a:buClr>
                <a:schemeClr val="tx1"/>
              </a:buClr>
              <a:buFontTx/>
              <a:buChar char="•"/>
            </a:pPr>
            <a:r>
              <a:rPr lang="en-US" altLang="en-US" strike="sngStrike" dirty="0">
                <a:solidFill>
                  <a:srgbClr val="000000"/>
                </a:solidFill>
                <a:latin typeface="Arial" charset="0"/>
              </a:rPr>
              <a:t>Metadata aggregation and Page buffering</a:t>
            </a:r>
          </a:p>
          <a:p>
            <a:pPr lvl="1" eaLnBrk="1" hangingPunct="1">
              <a:spcBef>
                <a:spcPct val="20000"/>
              </a:spcBef>
              <a:buClr>
                <a:schemeClr val="tx1"/>
              </a:buClr>
              <a:buFontTx/>
              <a:buChar char="•"/>
            </a:pPr>
            <a:r>
              <a:rPr lang="en-US" altLang="en-US" dirty="0" smtClean="0">
                <a:solidFill>
                  <a:srgbClr val="000000"/>
                </a:solidFill>
                <a:latin typeface="Arial" charset="0"/>
              </a:rPr>
              <a:t>Variable-length </a:t>
            </a:r>
            <a:r>
              <a:rPr lang="en-US" altLang="en-US" dirty="0">
                <a:solidFill>
                  <a:srgbClr val="000000"/>
                </a:solidFill>
                <a:latin typeface="Arial" charset="0"/>
              </a:rPr>
              <a:t>records </a:t>
            </a:r>
          </a:p>
          <a:p>
            <a:pPr eaLnBrk="1" hangingPunct="1">
              <a:spcBef>
                <a:spcPct val="20000"/>
              </a:spcBef>
              <a:buClr>
                <a:schemeClr val="tx1"/>
              </a:buClr>
              <a:buFontTx/>
              <a:buChar char="•"/>
            </a:pPr>
            <a:r>
              <a:rPr lang="en-US" altLang="en-US" sz="2800" dirty="0">
                <a:solidFill>
                  <a:srgbClr val="000000"/>
                </a:solidFill>
                <a:latin typeface="Arial" charset="0"/>
              </a:rPr>
              <a:t>Fault tolerance</a:t>
            </a:r>
          </a:p>
          <a:p>
            <a:pPr eaLnBrk="1" hangingPunct="1">
              <a:spcBef>
                <a:spcPct val="20000"/>
              </a:spcBef>
              <a:buClr>
                <a:schemeClr val="tx1"/>
              </a:buClr>
              <a:buFontTx/>
              <a:buChar char="•"/>
            </a:pPr>
            <a:r>
              <a:rPr lang="en-US" altLang="en-US" sz="2800" dirty="0">
                <a:solidFill>
                  <a:srgbClr val="000000"/>
                </a:solidFill>
                <a:latin typeface="Arial" charset="0"/>
              </a:rPr>
              <a:t>Parallel I/O</a:t>
            </a:r>
            <a:endParaRPr lang="en-US" altLang="en-US" dirty="0">
              <a:solidFill>
                <a:srgbClr val="000000"/>
              </a:solidFill>
              <a:latin typeface="Arial" charset="0"/>
            </a:endParaRPr>
          </a:p>
          <a:p>
            <a:pPr eaLnBrk="1" hangingPunct="1">
              <a:spcBef>
                <a:spcPct val="20000"/>
              </a:spcBef>
              <a:buClr>
                <a:schemeClr val="tx1"/>
              </a:buClr>
              <a:buFontTx/>
              <a:buChar char="•"/>
            </a:pPr>
            <a:r>
              <a:rPr lang="en-US" altLang="en-US" sz="2800" dirty="0">
                <a:solidFill>
                  <a:srgbClr val="000000"/>
                </a:solidFill>
                <a:latin typeface="Arial" charset="0"/>
              </a:rPr>
              <a:t>I/O </a:t>
            </a:r>
            <a:r>
              <a:rPr lang="en-US" altLang="en-US" sz="2800" dirty="0" err="1">
                <a:solidFill>
                  <a:srgbClr val="000000"/>
                </a:solidFill>
                <a:latin typeface="Arial" charset="0"/>
              </a:rPr>
              <a:t>Autotuning</a:t>
            </a:r>
            <a:endParaRPr lang="en-US" altLang="en-US" sz="2800" dirty="0">
              <a:solidFill>
                <a:srgbClr val="000000"/>
              </a:solidFill>
              <a:latin typeface="Arial" charset="0"/>
            </a:endParaRPr>
          </a:p>
        </p:txBody>
      </p:sp>
      <p:sp>
        <p:nvSpPr>
          <p:cNvPr id="7" name="Footer Placeholder 4"/>
          <p:cNvSpPr txBox="1">
            <a:spLocks/>
          </p:cNvSpPr>
          <p:nvPr/>
        </p:nvSpPr>
        <p:spPr bwMode="auto">
          <a:xfrm>
            <a:off x="2286000" y="6629400"/>
            <a:ext cx="3962400" cy="228600"/>
          </a:xfrm>
          <a:prstGeom prst="rect">
            <a:avLst/>
          </a:prstGeom>
          <a:noFill/>
          <a:ln w="9525">
            <a:noFill/>
            <a:miter lim="800000"/>
            <a:headEnd/>
            <a:tailEnd/>
          </a:ln>
          <a:effectLst/>
        </p:spPr>
        <p:txBody>
          <a:bodyPr anchor="b"/>
          <a:lstStyle/>
          <a:p>
            <a:pPr algn="ctr">
              <a:defRPr/>
            </a:pPr>
            <a:r>
              <a:rPr lang="en-US" sz="1200" dirty="0">
                <a:solidFill>
                  <a:schemeClr val="bg1"/>
                </a:solidFill>
                <a:latin typeface="Arial"/>
                <a:ea typeface="+mn-ea"/>
                <a:cs typeface="Arial"/>
              </a:rPr>
              <a:t>Extreme Scale Computing HDF5</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Title 1"/>
          <p:cNvSpPr>
            <a:spLocks noGrp="1"/>
          </p:cNvSpPr>
          <p:nvPr>
            <p:ph type="ctrTitle"/>
          </p:nvPr>
        </p:nvSpPr>
        <p:spPr/>
        <p:txBody>
          <a:bodyPr/>
          <a:lstStyle/>
          <a:p>
            <a:pPr eaLnBrk="1" hangingPunct="1"/>
            <a:r>
              <a:rPr lang="en-US" altLang="en-US" sz="6600">
                <a:latin typeface="Calibri" charset="0"/>
                <a:ea typeface="ＭＳ Ｐゴシック" charset="-128"/>
              </a:rPr>
              <a:t>Thank You!</a:t>
            </a:r>
            <a:br>
              <a:rPr lang="en-US" altLang="en-US" sz="6600">
                <a:latin typeface="Calibri" charset="0"/>
                <a:ea typeface="ＭＳ Ｐゴシック" charset="-128"/>
              </a:rPr>
            </a:br>
            <a:r>
              <a:rPr lang="en-US" altLang="en-US" sz="6600">
                <a:latin typeface="Calibri" charset="0"/>
                <a:ea typeface="ＭＳ Ｐゴシック" charset="-128"/>
              </a:rPr>
              <a:t/>
            </a:r>
            <a:br>
              <a:rPr lang="en-US" altLang="en-US" sz="6600">
                <a:latin typeface="Calibri" charset="0"/>
                <a:ea typeface="ＭＳ Ｐゴシック" charset="-128"/>
              </a:rPr>
            </a:br>
            <a:r>
              <a:rPr lang="en-US" altLang="en-US" sz="4000">
                <a:latin typeface="Calibri" charset="0"/>
                <a:ea typeface="ＭＳ Ｐゴシック" charset="-128"/>
              </a:rPr>
              <a:t>Questions?</a:t>
            </a:r>
          </a:p>
        </p:txBody>
      </p:sp>
      <p:sp>
        <p:nvSpPr>
          <p:cNvPr id="118787"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BB09752A-1C28-654C-8BE8-050046BF8751}" type="slidenum">
              <a:rPr lang="en-US" altLang="en-US" sz="1200">
                <a:solidFill>
                  <a:schemeClr val="bg1"/>
                </a:solidFill>
                <a:latin typeface="Arial" charset="0"/>
              </a:rPr>
              <a:pPr eaLnBrk="1" hangingPunct="1"/>
              <a:t>54</a:t>
            </a:fld>
            <a:endParaRPr lang="en-US" altLang="en-US" sz="1200">
              <a:solidFill>
                <a:schemeClr val="bg1"/>
              </a:solidFill>
              <a:latin typeface="Arial" charset="0"/>
            </a:endParaRPr>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altLang="en-US">
                <a:latin typeface="Arial" charset="0"/>
                <a:ea typeface="ＭＳ Ｐゴシック" charset="-128"/>
              </a:rPr>
              <a:t>HDF5 is like …</a:t>
            </a:r>
          </a:p>
        </p:txBody>
      </p:sp>
      <p:sp>
        <p:nvSpPr>
          <p:cNvPr id="26627"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1553428B-6906-284A-BA32-75FB4C616638}" type="slidenum">
              <a:rPr lang="en-US" altLang="en-US" sz="1200">
                <a:solidFill>
                  <a:schemeClr val="bg1"/>
                </a:solidFill>
                <a:latin typeface="Arial" charset="0"/>
              </a:rPr>
              <a:pPr eaLnBrk="1" hangingPunct="1"/>
              <a:t>6</a:t>
            </a:fld>
            <a:endParaRPr lang="en-US" altLang="en-US" sz="1200">
              <a:solidFill>
                <a:schemeClr val="bg1"/>
              </a:solidFill>
              <a:latin typeface="Arial" charset="0"/>
            </a:endParaRPr>
          </a:p>
        </p:txBody>
      </p:sp>
      <p:pic>
        <p:nvPicPr>
          <p:cNvPr id="26" name="Picture 25" descr="DB.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914400"/>
            <a:ext cx="31369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descr="XML.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19600" y="4076700"/>
            <a:ext cx="3340100"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7" descr="DirsFiles.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14400" y="1600200"/>
            <a:ext cx="2565400" cy="250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8" descr="PDF.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029200" y="1905000"/>
            <a:ext cx="3225800"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9" descr="Binary.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90600" y="4038600"/>
            <a:ext cx="33020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30" descr="VennDiagram2-HDF5.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735263" y="2105025"/>
            <a:ext cx="3148012" cy="302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1000"/>
                                        <p:tgtEl>
                                          <p:spTgt spid="2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1000"/>
                                        <p:tgtEl>
                                          <p:spTgt spid="2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1000"/>
                                        <p:tgtEl>
                                          <p:spTgt spid="2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nodeType="clickEffect">
                                  <p:stCondLst>
                                    <p:cond delay="0"/>
                                  </p:stCondLst>
                                  <p:childTnLst>
                                    <p:set>
                                      <p:cBhvr>
                                        <p:cTn id="31"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r>
              <a:rPr lang="en-US" altLang="en-US">
                <a:latin typeface="Arial" charset="0"/>
                <a:ea typeface="ＭＳ Ｐゴシック" charset="-128"/>
              </a:rPr>
              <a:t>HDF5 is designed …</a:t>
            </a:r>
          </a:p>
        </p:txBody>
      </p:sp>
      <p:sp>
        <p:nvSpPr>
          <p:cNvPr id="28674" name="Content Placeholder 2"/>
          <p:cNvSpPr>
            <a:spLocks noGrp="1"/>
          </p:cNvSpPr>
          <p:nvPr>
            <p:ph idx="1"/>
          </p:nvPr>
        </p:nvSpPr>
        <p:spPr/>
        <p:txBody>
          <a:bodyPr/>
          <a:lstStyle/>
          <a:p>
            <a:r>
              <a:rPr lang="en-US" altLang="en-US">
                <a:latin typeface="Arial" charset="0"/>
                <a:ea typeface="ＭＳ Ｐゴシック" charset="-128"/>
              </a:rPr>
              <a:t>for high volume and/or complex data</a:t>
            </a:r>
          </a:p>
          <a:p>
            <a:endParaRPr lang="en-US" altLang="en-US">
              <a:latin typeface="Arial" charset="0"/>
              <a:ea typeface="ＭＳ Ｐゴシック" charset="-128"/>
            </a:endParaRPr>
          </a:p>
          <a:p>
            <a:r>
              <a:rPr lang="en-US" altLang="en-US">
                <a:latin typeface="Arial" charset="0"/>
                <a:ea typeface="ＭＳ Ｐゴシック" charset="-128"/>
              </a:rPr>
              <a:t>for every size and type of system (portable)</a:t>
            </a:r>
          </a:p>
          <a:p>
            <a:endParaRPr lang="en-US" altLang="en-US">
              <a:latin typeface="Arial" charset="0"/>
              <a:ea typeface="ＭＳ Ｐゴシック" charset="-128"/>
            </a:endParaRPr>
          </a:p>
          <a:p>
            <a:r>
              <a:rPr lang="en-US" altLang="en-US">
                <a:latin typeface="Arial" charset="0"/>
                <a:ea typeface="ＭＳ Ｐゴシック" charset="-128"/>
              </a:rPr>
              <a:t>for flexible, efficient storage and I/O</a:t>
            </a:r>
          </a:p>
          <a:p>
            <a:endParaRPr lang="en-US" altLang="en-US">
              <a:latin typeface="Arial" charset="0"/>
              <a:ea typeface="ＭＳ Ｐゴシック" charset="-128"/>
            </a:endParaRPr>
          </a:p>
          <a:p>
            <a:r>
              <a:rPr lang="en-US" altLang="en-US">
                <a:latin typeface="Arial" charset="0"/>
                <a:ea typeface="ＭＳ Ｐゴシック" charset="-128"/>
              </a:rPr>
              <a:t>to enable applications to evolve in their use of HDF5 and to accommodate new models</a:t>
            </a:r>
          </a:p>
          <a:p>
            <a:endParaRPr lang="en-US" altLang="en-US">
              <a:latin typeface="Arial" charset="0"/>
              <a:ea typeface="ＭＳ Ｐゴシック" charset="-128"/>
            </a:endParaRPr>
          </a:p>
          <a:p>
            <a:r>
              <a:rPr lang="en-US" altLang="en-US">
                <a:latin typeface="Arial" charset="0"/>
                <a:ea typeface="ＭＳ Ｐゴシック" charset="-128"/>
              </a:rPr>
              <a:t>to support long-term data preservation</a:t>
            </a:r>
          </a:p>
        </p:txBody>
      </p:sp>
      <p:sp>
        <p:nvSpPr>
          <p:cNvPr id="28675" name="Rectangle 2064"/>
          <p:cNvSpPr>
            <a:spLocks noGrp="1" noChangeArrowheads="1"/>
          </p:cNvSpPr>
          <p:nvPr>
            <p:ph type="dt" sz="quarter" idx="4294967295"/>
          </p:nvPr>
        </p:nvSpPr>
        <p:spPr bwMode="auto">
          <a:xfrm>
            <a:off x="304800" y="6629400"/>
            <a:ext cx="1981200" cy="228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z="1200" smtClean="0">
                <a:solidFill>
                  <a:schemeClr val="bg1"/>
                </a:solidFill>
                <a:latin typeface="Arial" charset="0"/>
              </a:rPr>
              <a:t>April 26, 2017</a:t>
            </a:r>
            <a:endParaRPr lang="en-US" altLang="en-US" sz="1200">
              <a:solidFill>
                <a:schemeClr val="bg1"/>
              </a:solidFill>
              <a:latin typeface="Arial" charset="0"/>
            </a:endParaRPr>
          </a:p>
        </p:txBody>
      </p:sp>
      <p:sp>
        <p:nvSpPr>
          <p:cNvPr id="28677"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3F714821-D349-4243-BD27-B470958C868F}" type="slidenum">
              <a:rPr lang="en-US" altLang="en-US" sz="1200">
                <a:solidFill>
                  <a:schemeClr val="bg1"/>
                </a:solidFill>
                <a:latin typeface="Arial" charset="0"/>
              </a:rPr>
              <a:pPr eaLnBrk="1" hangingPunct="1"/>
              <a:t>7</a:t>
            </a:fld>
            <a:endParaRPr lang="en-US" altLang="en-US" sz="1200">
              <a:solidFill>
                <a:schemeClr val="bg1"/>
              </a:solidFill>
              <a:latin typeface="Arial" charset="0"/>
            </a:endParaRPr>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defRPr/>
            </a:pPr>
            <a:r>
              <a:rPr lang="en-US" dirty="0" smtClean="0"/>
              <a:t>HDF5 Data model</a:t>
            </a:r>
            <a:endParaRPr lang="en-US" dirty="0"/>
          </a:p>
        </p:txBody>
      </p:sp>
      <p:sp>
        <p:nvSpPr>
          <p:cNvPr id="30722" name="Text Placeholder 9"/>
          <p:cNvSpPr>
            <a:spLocks noGrp="1"/>
          </p:cNvSpPr>
          <p:nvPr>
            <p:ph type="body" idx="1"/>
          </p:nvPr>
        </p:nvSpPr>
        <p:spPr/>
        <p:txBody>
          <a:bodyPr/>
          <a:lstStyle/>
          <a:p>
            <a:endParaRPr lang="en-US" altLang="en-US">
              <a:latin typeface="Arial" charset="0"/>
              <a:ea typeface="ＭＳ Ｐゴシック" charset="-128"/>
            </a:endParaRPr>
          </a:p>
        </p:txBody>
      </p:sp>
      <p:sp>
        <p:nvSpPr>
          <p:cNvPr id="30723" name="Date Placeholder 3"/>
          <p:cNvSpPr>
            <a:spLocks noGrp="1"/>
          </p:cNvSpPr>
          <p:nvPr>
            <p:ph type="dt" sz="quarter" idx="4294967295"/>
          </p:nvPr>
        </p:nvSpPr>
        <p:spPr bwMode="auto">
          <a:xfrm>
            <a:off x="304800" y="6629400"/>
            <a:ext cx="1371600" cy="228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mtClean="0"/>
              <a:t>April 26, 2017</a:t>
            </a:r>
            <a:endParaRPr lang="en-US" altLang="en-US"/>
          </a:p>
        </p:txBody>
      </p:sp>
      <p:sp>
        <p:nvSpPr>
          <p:cNvPr id="30725"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8E433FAD-3880-5D4B-A552-079AEC473F33}" type="slidenum">
              <a:rPr lang="en-US" altLang="en-US" sz="1200">
                <a:solidFill>
                  <a:schemeClr val="bg1"/>
                </a:solidFill>
                <a:latin typeface="Arial" charset="0"/>
              </a:rPr>
              <a:pPr eaLnBrk="1" hangingPunct="1"/>
              <a:t>8</a:t>
            </a:fld>
            <a:endParaRPr lang="en-US" altLang="en-US" sz="1200">
              <a:solidFill>
                <a:schemeClr val="bg1"/>
              </a:solidFill>
              <a:latin typeface="Arial" charset="0"/>
            </a:endParaRPr>
          </a:p>
        </p:txBody>
      </p:sp>
      <p:sp>
        <p:nvSpPr>
          <p:cNvPr id="2" name="Footer Placeholder 1"/>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p:txBody>
          <a:bodyPr/>
          <a:lstStyle/>
          <a:p>
            <a:r>
              <a:rPr lang="en-US" altLang="en-US">
                <a:latin typeface="Arial" charset="0"/>
                <a:ea typeface="ＭＳ Ｐゴシック" charset="-128"/>
              </a:rPr>
              <a:t>HDF5 File</a:t>
            </a:r>
          </a:p>
        </p:txBody>
      </p:sp>
      <p:sp>
        <p:nvSpPr>
          <p:cNvPr id="32770" name="Rectangle 2064"/>
          <p:cNvSpPr>
            <a:spLocks noGrp="1" noChangeArrowheads="1"/>
          </p:cNvSpPr>
          <p:nvPr>
            <p:ph type="dt" sz="quarter" idx="4294967295"/>
          </p:nvPr>
        </p:nvSpPr>
        <p:spPr bwMode="auto">
          <a:xfrm>
            <a:off x="304800" y="6629400"/>
            <a:ext cx="1981200" cy="228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z="1200" smtClean="0">
                <a:solidFill>
                  <a:schemeClr val="bg1"/>
                </a:solidFill>
                <a:latin typeface="Arial" charset="0"/>
              </a:rPr>
              <a:t>April 26, 2017</a:t>
            </a:r>
            <a:endParaRPr lang="en-US" altLang="en-US" sz="1200">
              <a:solidFill>
                <a:schemeClr val="bg1"/>
              </a:solidFill>
              <a:latin typeface="Arial" charset="0"/>
            </a:endParaRPr>
          </a:p>
        </p:txBody>
      </p:sp>
      <p:sp>
        <p:nvSpPr>
          <p:cNvPr id="32772"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fld id="{AFC01C5C-C3E0-1042-82B7-982155FE28A1}" type="slidenum">
              <a:rPr lang="en-US" altLang="en-US" sz="1200">
                <a:solidFill>
                  <a:schemeClr val="bg1"/>
                </a:solidFill>
                <a:latin typeface="Arial" charset="0"/>
              </a:rPr>
              <a:pPr eaLnBrk="1" hangingPunct="1"/>
              <a:t>9</a:t>
            </a:fld>
            <a:endParaRPr lang="en-US" altLang="en-US" sz="1200">
              <a:solidFill>
                <a:schemeClr val="bg1"/>
              </a:solidFill>
              <a:latin typeface="Arial" charset="0"/>
            </a:endParaRPr>
          </a:p>
        </p:txBody>
      </p:sp>
      <p:pic>
        <p:nvPicPr>
          <p:cNvPr id="7" name="Picture 6" descr="open_box.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2362200"/>
            <a:ext cx="3962400" cy="281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4"/>
          <p:cNvSpPr txBox="1">
            <a:spLocks noChangeArrowheads="1"/>
          </p:cNvSpPr>
          <p:nvPr/>
        </p:nvSpPr>
        <p:spPr bwMode="auto">
          <a:xfrm>
            <a:off x="6248400" y="1828800"/>
            <a:ext cx="1179513" cy="101600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en-US" altLang="en-US" sz="1200" b="1">
                <a:solidFill>
                  <a:srgbClr val="92D050"/>
                </a:solidFill>
                <a:latin typeface="Calibri" charset="0"/>
              </a:rPr>
              <a:t>lat | lon | temp</a:t>
            </a:r>
          </a:p>
          <a:p>
            <a:r>
              <a:rPr lang="en-US" altLang="en-US" sz="1200" b="1">
                <a:solidFill>
                  <a:srgbClr val="92D050"/>
                </a:solidFill>
                <a:latin typeface="Calibri" charset="0"/>
              </a:rPr>
              <a:t>----|-----|-----</a:t>
            </a:r>
          </a:p>
          <a:p>
            <a:r>
              <a:rPr lang="en-US" altLang="en-US" sz="1200" b="1">
                <a:solidFill>
                  <a:srgbClr val="92D050"/>
                </a:solidFill>
                <a:latin typeface="Calibri" charset="0"/>
              </a:rPr>
              <a:t> 12 |  23 |  3.1</a:t>
            </a:r>
          </a:p>
          <a:p>
            <a:r>
              <a:rPr lang="en-US" altLang="en-US" sz="1200" b="1">
                <a:solidFill>
                  <a:srgbClr val="92D050"/>
                </a:solidFill>
                <a:latin typeface="Calibri" charset="0"/>
              </a:rPr>
              <a:t> 15 |  24 |  4.2</a:t>
            </a:r>
          </a:p>
          <a:p>
            <a:r>
              <a:rPr lang="en-US" altLang="en-US" sz="1200" b="1">
                <a:solidFill>
                  <a:srgbClr val="92D050"/>
                </a:solidFill>
                <a:latin typeface="Calibri" charset="0"/>
              </a:rPr>
              <a:t> 17 |  21 |  3.6</a:t>
            </a:r>
            <a:endParaRPr lang="en-US" altLang="en-US" sz="1200" b="1">
              <a:solidFill>
                <a:srgbClr val="92D050"/>
              </a:solidFill>
              <a:latin typeface="Candara" charset="0"/>
            </a:endParaRPr>
          </a:p>
        </p:txBody>
      </p:sp>
      <p:sp>
        <p:nvSpPr>
          <p:cNvPr id="9" name="Rectangle 5" descr="Small grid"/>
          <p:cNvSpPr>
            <a:spLocks noChangeArrowheads="1"/>
          </p:cNvSpPr>
          <p:nvPr/>
        </p:nvSpPr>
        <p:spPr bwMode="auto">
          <a:xfrm rot="20584350">
            <a:off x="5664200" y="2019300"/>
            <a:ext cx="914400" cy="838200"/>
          </a:xfrm>
          <a:prstGeom prst="rect">
            <a:avLst/>
          </a:prstGeom>
          <a:pattFill prst="smGrid">
            <a:fgClr>
              <a:srgbClr val="CCCC00"/>
            </a:fgClr>
            <a:bgClr>
              <a:srgbClr val="FFFFFF"/>
            </a:bgClr>
          </a:pattFill>
          <a:ln w="9525">
            <a:solidFill>
              <a:schemeClr val="tx1"/>
            </a:solidFill>
            <a:miter lim="800000"/>
            <a:headEnd/>
            <a:tailEnd/>
          </a:ln>
          <a:effectLst/>
        </p:spPr>
        <p:txBody>
          <a:bodyPr wrap="none" anchor="ctr"/>
          <a:lstStyle/>
          <a:p>
            <a:pPr>
              <a:defRPr/>
            </a:pPr>
            <a:endParaRPr lang="en-US" dirty="0">
              <a:effectLst>
                <a:outerShdw blurRad="38100" dist="38100" dir="2700000" algn="tl">
                  <a:srgbClr val="DDDDDD"/>
                </a:outerShdw>
              </a:effectLst>
              <a:ea typeface="Calibri"/>
              <a:cs typeface="Calibri"/>
            </a:endParaRPr>
          </a:p>
        </p:txBody>
      </p:sp>
      <p:pic>
        <p:nvPicPr>
          <p:cNvPr id="10" name="Picture 7"/>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2428">
            <a:off x="5989638" y="2459038"/>
            <a:ext cx="1295400" cy="685800"/>
          </a:xfrm>
          <a:prstGeom prst="rect">
            <a:avLst/>
          </a:prstGeom>
          <a:noFill/>
          <a:ln w="12700">
            <a:solidFill>
              <a:srgbClr val="FF6600"/>
            </a:solidFill>
            <a:miter lim="800000"/>
            <a:headEnd/>
            <a:tailEnd/>
          </a:ln>
          <a:effectLst>
            <a:outerShdw dist="107763" dir="8100000" algn="ctr" rotWithShape="0">
              <a:schemeClr val="bg2"/>
            </a:outerShdw>
          </a:effectLst>
          <a:extLst>
            <a:ext uri="{909E8E84-426E-40DD-AFC4-6F175D3DCCD1}">
              <a14:hiddenFill xmlns:a14="http://schemas.microsoft.com/office/drawing/2010/main">
                <a:solidFill>
                  <a:srgbClr val="FFFFFF"/>
                </a:solidFill>
              </a14:hiddenFill>
            </a:ext>
          </a:extLst>
        </p:spPr>
      </p:pic>
      <p:sp>
        <p:nvSpPr>
          <p:cNvPr id="11" name="Text Box 13"/>
          <p:cNvSpPr txBox="1">
            <a:spLocks noChangeArrowheads="1"/>
          </p:cNvSpPr>
          <p:nvPr/>
        </p:nvSpPr>
        <p:spPr bwMode="auto">
          <a:xfrm>
            <a:off x="838200" y="2286000"/>
            <a:ext cx="31242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spcBef>
                <a:spcPct val="50000"/>
              </a:spcBef>
            </a:pPr>
            <a:r>
              <a:rPr lang="en-US" altLang="en-US" sz="2600">
                <a:latin typeface="Arial" charset="0"/>
              </a:rPr>
              <a:t>An HDF5 file is a </a:t>
            </a:r>
            <a:r>
              <a:rPr lang="en-US" altLang="en-US" sz="2600" b="1">
                <a:latin typeface="Arial" charset="0"/>
              </a:rPr>
              <a:t>container</a:t>
            </a:r>
            <a:r>
              <a:rPr lang="en-US" altLang="en-US" sz="2600">
                <a:latin typeface="Arial" charset="0"/>
              </a:rPr>
              <a:t> that holds data objects.</a:t>
            </a:r>
          </a:p>
        </p:txBody>
      </p:sp>
      <p:grpSp>
        <p:nvGrpSpPr>
          <p:cNvPr id="2" name="Group 11"/>
          <p:cNvGrpSpPr>
            <a:grpSpLocks/>
          </p:cNvGrpSpPr>
          <p:nvPr/>
        </p:nvGrpSpPr>
        <p:grpSpPr bwMode="auto">
          <a:xfrm rot="2521330">
            <a:off x="6645275" y="2420938"/>
            <a:ext cx="1190625" cy="609600"/>
            <a:chOff x="1993310" y="4800742"/>
            <a:chExt cx="1587806" cy="838200"/>
          </a:xfrm>
        </p:grpSpPr>
        <p:sp>
          <p:nvSpPr>
            <p:cNvPr id="13" name="Flowchart: Card 13"/>
            <p:cNvSpPr/>
            <p:nvPr/>
          </p:nvSpPr>
          <p:spPr bwMode="auto">
            <a:xfrm>
              <a:off x="2056538" y="4800884"/>
              <a:ext cx="1524294" cy="838200"/>
            </a:xfrm>
            <a:prstGeom prst="flowChartPunchedCard">
              <a:avLst/>
            </a:prstGeom>
            <a:solidFill>
              <a:schemeClr val="accent4">
                <a:lumMod val="20000"/>
                <a:lumOff val="80000"/>
              </a:schemeClr>
            </a:solidFill>
            <a:ln w="9525" cap="flat" cmpd="sng" algn="ctr">
              <a:solidFill>
                <a:schemeClr val="tx1"/>
              </a:solidFill>
              <a:prstDash val="solid"/>
              <a:round/>
              <a:headEnd type="none" w="med" len="med"/>
              <a:tailEnd type="none" w="med" len="med"/>
            </a:ln>
            <a:effectLst/>
          </p:spPr>
          <p:txBody>
            <a:bodyPr wrap="none" anchor="ctr"/>
            <a:lstStyle/>
            <a:p>
              <a:pPr>
                <a:defRPr/>
              </a:pPr>
              <a:endParaRPr lang="en-US" dirty="0">
                <a:latin typeface="Times New Roman" pitchFamily="18" charset="0"/>
                <a:ea typeface="Calibri"/>
                <a:cs typeface="Calibri"/>
              </a:endParaRPr>
            </a:p>
          </p:txBody>
        </p:sp>
        <p:sp>
          <p:nvSpPr>
            <p:cNvPr id="32783" name="TextBox 13"/>
            <p:cNvSpPr txBox="1">
              <a:spLocks noChangeArrowheads="1"/>
            </p:cNvSpPr>
            <p:nvPr/>
          </p:nvSpPr>
          <p:spPr bwMode="auto">
            <a:xfrm>
              <a:off x="1993310" y="4965930"/>
              <a:ext cx="1524000" cy="634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US" altLang="en-US" sz="600"/>
                <a:t>Experiment Notes:</a:t>
              </a:r>
            </a:p>
            <a:p>
              <a:pPr eaLnBrk="1" hangingPunct="1"/>
              <a:r>
                <a:rPr lang="en-US" altLang="en-US" sz="600"/>
                <a:t>Serial Number: 99378920</a:t>
              </a:r>
            </a:p>
            <a:p>
              <a:pPr eaLnBrk="1" hangingPunct="1"/>
              <a:r>
                <a:rPr lang="en-US" altLang="en-US" sz="600"/>
                <a:t>Date: 3/13/09</a:t>
              </a:r>
            </a:p>
            <a:p>
              <a:pPr eaLnBrk="1" hangingPunct="1"/>
              <a:r>
                <a:rPr lang="en-US" altLang="en-US" sz="600"/>
                <a:t>Configuration: Standard 3</a:t>
              </a:r>
            </a:p>
          </p:txBody>
        </p:sp>
      </p:grpSp>
      <p:sp>
        <p:nvSpPr>
          <p:cNvPr id="15" name="Rectangle 6" descr="Small grid"/>
          <p:cNvSpPr>
            <a:spLocks noChangeArrowheads="1"/>
          </p:cNvSpPr>
          <p:nvPr/>
        </p:nvSpPr>
        <p:spPr bwMode="auto">
          <a:xfrm rot="19912286">
            <a:off x="6578600" y="2301875"/>
            <a:ext cx="1219200" cy="739775"/>
          </a:xfrm>
          <a:prstGeom prst="rect">
            <a:avLst/>
          </a:prstGeom>
          <a:pattFill prst="smGrid">
            <a:fgClr>
              <a:srgbClr val="CCCC00"/>
            </a:fgClr>
            <a:bgClr>
              <a:srgbClr val="FFFFFF"/>
            </a:bgClr>
          </a:pattFill>
          <a:ln w="9525">
            <a:miter lim="800000"/>
            <a:headEnd/>
            <a:tailEnd/>
          </a:ln>
          <a:effectLst/>
          <a:scene3d>
            <a:camera prst="legacyPerspectiveBottomLeft"/>
            <a:lightRig rig="legacyFlat3" dir="t"/>
          </a:scene3d>
          <a:sp3d extrusionH="887400" prstMaterial="legacyMatte">
            <a:bevelT w="13500" h="13500" prst="angle"/>
            <a:bevelB w="13500" h="13500" prst="angle"/>
            <a:extrusionClr>
              <a:srgbClr val="CCCC00"/>
            </a:extrusionClr>
          </a:sp3d>
        </p:spPr>
        <p:txBody>
          <a:bodyPr wrap="none" anchor="ctr">
            <a:flatTx/>
          </a:bodyPr>
          <a:lstStyle/>
          <a:p>
            <a:pPr>
              <a:defRPr/>
            </a:pPr>
            <a:endParaRPr lang="en-US" dirty="0">
              <a:effectLst>
                <a:outerShdw blurRad="38100" dist="38100" dir="2700000" algn="tl">
                  <a:srgbClr val="DDDDDD"/>
                </a:outerShdw>
              </a:effectLst>
              <a:ea typeface="Calibri"/>
              <a:cs typeface="Calibri"/>
            </a:endParaRPr>
          </a:p>
        </p:txBody>
      </p:sp>
      <p:pic>
        <p:nvPicPr>
          <p:cNvPr id="16" name="Picture 8" descr="mesh"/>
          <p:cNvPicPr>
            <a:picLocks noChangeAspect="1" noChangeArrowheads="1"/>
          </p:cNvPicPr>
          <p:nvPr/>
        </p:nvPicPr>
        <p:blipFill>
          <a:blip r:embed="rId5">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rot="648316">
            <a:off x="5272088" y="2128838"/>
            <a:ext cx="16764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2"/>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4904361">
            <a:off x="6353969" y="2396331"/>
            <a:ext cx="1085850" cy="998538"/>
          </a:xfrm>
          <a:prstGeom prst="rect">
            <a:avLst/>
          </a:prstGeom>
          <a:noFill/>
          <a:ln>
            <a:noFill/>
          </a:ln>
          <a:effectLst>
            <a:outerShdw dist="107763" dir="81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 name="Footer Placeholder 2"/>
          <p:cNvSpPr>
            <a:spLocks noGrp="1"/>
          </p:cNvSpPr>
          <p:nvPr>
            <p:ph type="ftr" sz="quarter" idx="10"/>
          </p:nvPr>
        </p:nvSpPr>
        <p:spPr/>
        <p:txBody>
          <a:bodyPr/>
          <a:lstStyle/>
          <a:p>
            <a:pPr>
              <a:defRPr/>
            </a:pPr>
            <a:r>
              <a:rPr lang="en-US" smtClean="0"/>
              <a:t>HDF5 Overview @ UC Berkeley</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50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nodeType="afterGroup">
                            <p:stCondLst>
                              <p:cond delay="500"/>
                            </p:stCondLst>
                            <p:childTnLst>
                              <p:par>
                                <p:cTn id="11" presetID="2" presetClass="entr" presetSubtype="1" fill="hold" grpId="0" nodeType="afterEffect">
                                  <p:stCondLst>
                                    <p:cond delay="50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childTnLst>
                          </p:cTn>
                        </p:par>
                        <p:par>
                          <p:cTn id="15" fill="hold" nodeType="afterGroup">
                            <p:stCondLst>
                              <p:cond delay="1500"/>
                            </p:stCondLst>
                            <p:childTnLst>
                              <p:par>
                                <p:cTn id="16" presetID="2" presetClass="entr" presetSubtype="9" fill="hold" grpId="0" nodeType="afterEffect">
                                  <p:stCondLst>
                                    <p:cond delay="50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0-#ppt_w/2"/>
                                          </p:val>
                                        </p:tav>
                                        <p:tav tm="100000">
                                          <p:val>
                                            <p:strVal val="#ppt_x"/>
                                          </p:val>
                                        </p:tav>
                                      </p:tavLst>
                                    </p:anim>
                                    <p:anim calcmode="lin" valueType="num">
                                      <p:cBhvr additive="base">
                                        <p:cTn id="19" dur="500" fill="hold"/>
                                        <p:tgtEl>
                                          <p:spTgt spid="9"/>
                                        </p:tgtEl>
                                        <p:attrNameLst>
                                          <p:attrName>ppt_y</p:attrName>
                                        </p:attrNameLst>
                                      </p:cBhvr>
                                      <p:tavLst>
                                        <p:tav tm="0">
                                          <p:val>
                                            <p:strVal val="0-#ppt_h/2"/>
                                          </p:val>
                                        </p:tav>
                                        <p:tav tm="100000">
                                          <p:val>
                                            <p:strVal val="#ppt_y"/>
                                          </p:val>
                                        </p:tav>
                                      </p:tavLst>
                                    </p:anim>
                                  </p:childTnLst>
                                </p:cTn>
                              </p:par>
                            </p:childTnLst>
                          </p:cTn>
                        </p:par>
                        <p:par>
                          <p:cTn id="20" fill="hold" nodeType="afterGroup">
                            <p:stCondLst>
                              <p:cond delay="2500"/>
                            </p:stCondLst>
                            <p:childTnLst>
                              <p:par>
                                <p:cTn id="21" presetID="2" presetClass="entr" presetSubtype="3"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1+#ppt_w/2"/>
                                          </p:val>
                                        </p:tav>
                                        <p:tav tm="100000">
                                          <p:val>
                                            <p:strVal val="#ppt_x"/>
                                          </p:val>
                                        </p:tav>
                                      </p:tavLst>
                                    </p:anim>
                                    <p:anim calcmode="lin" valueType="num">
                                      <p:cBhvr additive="base">
                                        <p:cTn id="24" dur="500" fill="hold"/>
                                        <p:tgtEl>
                                          <p:spTgt spid="10"/>
                                        </p:tgtEl>
                                        <p:attrNameLst>
                                          <p:attrName>ppt_y</p:attrName>
                                        </p:attrNameLst>
                                      </p:cBhvr>
                                      <p:tavLst>
                                        <p:tav tm="0">
                                          <p:val>
                                            <p:strVal val="0-#ppt_h/2"/>
                                          </p:val>
                                        </p:tav>
                                        <p:tav tm="100000">
                                          <p:val>
                                            <p:strVal val="#ppt_y"/>
                                          </p:val>
                                        </p:tav>
                                      </p:tavLst>
                                    </p:anim>
                                  </p:childTnLst>
                                </p:cTn>
                              </p:par>
                            </p:childTnLst>
                          </p:cTn>
                        </p:par>
                        <p:par>
                          <p:cTn id="25" fill="hold" nodeType="afterGroup">
                            <p:stCondLst>
                              <p:cond delay="3000"/>
                            </p:stCondLst>
                            <p:childTnLst>
                              <p:par>
                                <p:cTn id="26" presetID="2" presetClass="entr" presetSubtype="1" fill="hold" nodeType="after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additive="base">
                                        <p:cTn id="28" dur="500" fill="hold"/>
                                        <p:tgtEl>
                                          <p:spTgt spid="2"/>
                                        </p:tgtEl>
                                        <p:attrNameLst>
                                          <p:attrName>ppt_x</p:attrName>
                                        </p:attrNameLst>
                                      </p:cBhvr>
                                      <p:tavLst>
                                        <p:tav tm="0">
                                          <p:val>
                                            <p:strVal val="#ppt_x"/>
                                          </p:val>
                                        </p:tav>
                                        <p:tav tm="100000">
                                          <p:val>
                                            <p:strVal val="#ppt_x"/>
                                          </p:val>
                                        </p:tav>
                                      </p:tavLst>
                                    </p:anim>
                                    <p:anim calcmode="lin" valueType="num">
                                      <p:cBhvr additive="base">
                                        <p:cTn id="29" dur="500" fill="hold"/>
                                        <p:tgtEl>
                                          <p:spTgt spid="2"/>
                                        </p:tgtEl>
                                        <p:attrNameLst>
                                          <p:attrName>ppt_y</p:attrName>
                                        </p:attrNameLst>
                                      </p:cBhvr>
                                      <p:tavLst>
                                        <p:tav tm="0">
                                          <p:val>
                                            <p:strVal val="0-#ppt_h/2"/>
                                          </p:val>
                                        </p:tav>
                                        <p:tav tm="100000">
                                          <p:val>
                                            <p:strVal val="#ppt_y"/>
                                          </p:val>
                                        </p:tav>
                                      </p:tavLst>
                                    </p:anim>
                                  </p:childTnLst>
                                </p:cTn>
                              </p:par>
                            </p:childTnLst>
                          </p:cTn>
                        </p:par>
                        <p:par>
                          <p:cTn id="30" fill="hold" nodeType="afterGroup">
                            <p:stCondLst>
                              <p:cond delay="3500"/>
                            </p:stCondLst>
                            <p:childTnLst>
                              <p:par>
                                <p:cTn id="31" presetID="2" presetClass="entr" presetSubtype="1" fill="hold" grpId="0" nodeType="afterEffect">
                                  <p:stCondLst>
                                    <p:cond delay="50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0-#ppt_h/2"/>
                                          </p:val>
                                        </p:tav>
                                        <p:tav tm="100000">
                                          <p:val>
                                            <p:strVal val="#ppt_y"/>
                                          </p:val>
                                        </p:tav>
                                      </p:tavLst>
                                    </p:anim>
                                  </p:childTnLst>
                                </p:cTn>
                              </p:par>
                            </p:childTnLst>
                          </p:cTn>
                        </p:par>
                        <p:par>
                          <p:cTn id="35" fill="hold" nodeType="afterGroup">
                            <p:stCondLst>
                              <p:cond delay="4500"/>
                            </p:stCondLst>
                            <p:childTnLst>
                              <p:par>
                                <p:cTn id="36" presetID="2" presetClass="entr" presetSubtype="3" fill="hold" nodeType="afterEffect">
                                  <p:stCondLst>
                                    <p:cond delay="500"/>
                                  </p:stCondLst>
                                  <p:childTnLst>
                                    <p:set>
                                      <p:cBhvr>
                                        <p:cTn id="37" dur="1" fill="hold">
                                          <p:stCondLst>
                                            <p:cond delay="0"/>
                                          </p:stCondLst>
                                        </p:cTn>
                                        <p:tgtEl>
                                          <p:spTgt spid="16"/>
                                        </p:tgtEl>
                                        <p:attrNameLst>
                                          <p:attrName>style.visibility</p:attrName>
                                        </p:attrNameLst>
                                      </p:cBhvr>
                                      <p:to>
                                        <p:strVal val="visible"/>
                                      </p:to>
                                    </p:set>
                                    <p:anim calcmode="lin" valueType="num">
                                      <p:cBhvr additive="base">
                                        <p:cTn id="38" dur="500" fill="hold"/>
                                        <p:tgtEl>
                                          <p:spTgt spid="16"/>
                                        </p:tgtEl>
                                        <p:attrNameLst>
                                          <p:attrName>ppt_x</p:attrName>
                                        </p:attrNameLst>
                                      </p:cBhvr>
                                      <p:tavLst>
                                        <p:tav tm="0">
                                          <p:val>
                                            <p:strVal val="1+#ppt_w/2"/>
                                          </p:val>
                                        </p:tav>
                                        <p:tav tm="100000">
                                          <p:val>
                                            <p:strVal val="#ppt_x"/>
                                          </p:val>
                                        </p:tav>
                                      </p:tavLst>
                                    </p:anim>
                                    <p:anim calcmode="lin" valueType="num">
                                      <p:cBhvr additive="base">
                                        <p:cTn id="39" dur="500" fill="hold"/>
                                        <p:tgtEl>
                                          <p:spTgt spid="16"/>
                                        </p:tgtEl>
                                        <p:attrNameLst>
                                          <p:attrName>ppt_y</p:attrName>
                                        </p:attrNameLst>
                                      </p:cBhvr>
                                      <p:tavLst>
                                        <p:tav tm="0">
                                          <p:val>
                                            <p:strVal val="0-#ppt_h/2"/>
                                          </p:val>
                                        </p:tav>
                                        <p:tav tm="100000">
                                          <p:val>
                                            <p:strVal val="#ppt_y"/>
                                          </p:val>
                                        </p:tav>
                                      </p:tavLst>
                                    </p:anim>
                                  </p:childTnLst>
                                </p:cTn>
                              </p:par>
                            </p:childTnLst>
                          </p:cTn>
                        </p:par>
                        <p:par>
                          <p:cTn id="40" fill="hold" nodeType="afterGroup">
                            <p:stCondLst>
                              <p:cond delay="5500"/>
                            </p:stCondLst>
                            <p:childTnLst>
                              <p:par>
                                <p:cTn id="41" presetID="2" presetClass="entr" presetSubtype="9" fill="hold" nodeType="afterEffect">
                                  <p:stCondLst>
                                    <p:cond delay="50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0-#ppt_w/2"/>
                                          </p:val>
                                        </p:tav>
                                        <p:tav tm="100000">
                                          <p:val>
                                            <p:strVal val="#ppt_x"/>
                                          </p:val>
                                        </p:tav>
                                      </p:tavLst>
                                    </p:anim>
                                    <p:anim calcmode="lin" valueType="num">
                                      <p:cBhvr additive="base">
                                        <p:cTn id="44"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p:bldP spid="1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DEFINEDINNAVIGATOR" val="False"/>
  <p:tag name="BRANCHTO" val="0"/>
</p:tagLst>
</file>

<file path=ppt/theme/theme1.xml><?xml version="1.0" encoding="utf-8"?>
<a:theme xmlns:a="http://schemas.openxmlformats.org/drawingml/2006/main" name="template2">
  <a:themeElements>
    <a:clrScheme name="Presentation on product or service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fontScheme name="Presentation on product or service">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resentation on product or service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Presentation on product or service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Presentation on product or service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Presentation on product or service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
      <a:clrScheme name="Presentation on product or service 5">
        <a:dk1>
          <a:srgbClr val="000000"/>
        </a:dk1>
        <a:lt1>
          <a:srgbClr val="FFFFFF"/>
        </a:lt1>
        <a:dk2>
          <a:srgbClr val="000000"/>
        </a:dk2>
        <a:lt2>
          <a:srgbClr val="996633"/>
        </a:lt2>
        <a:accent1>
          <a:srgbClr val="CC9900"/>
        </a:accent1>
        <a:accent2>
          <a:srgbClr val="FFECB7"/>
        </a:accent2>
        <a:accent3>
          <a:srgbClr val="FFFFFF"/>
        </a:accent3>
        <a:accent4>
          <a:srgbClr val="000000"/>
        </a:accent4>
        <a:accent5>
          <a:srgbClr val="E2CAAA"/>
        </a:accent5>
        <a:accent6>
          <a:srgbClr val="E7D6A6"/>
        </a:accent6>
        <a:hlink>
          <a:srgbClr val="996633"/>
        </a:hlink>
        <a:folHlink>
          <a:srgbClr val="FF9900"/>
        </a:folHlink>
      </a:clrScheme>
      <a:clrMap bg1="lt1" tx1="dk1" bg2="lt2" tx2="dk2" accent1="accent1" accent2="accent2" accent3="accent3" accent4="accent4" accent5="accent5" accent6="accent6" hlink="hlink" folHlink="folHlink"/>
    </a:extraClrScheme>
    <a:extraClrScheme>
      <a:clrScheme name="Presentation on product or service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HDF5-Intro-v3" id="{6246BBE3-C4EE-0B45-9A5A-5703730EEA61}" vid="{83277E51-C583-CD4A-92A1-251817157927}"/>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19429</TotalTime>
  <Words>3120</Words>
  <Application>Microsoft Macintosh PowerPoint</Application>
  <PresentationFormat>On-screen Show (4:3)</PresentationFormat>
  <Paragraphs>797</Paragraphs>
  <Slides>54</Slides>
  <Notes>45</Notes>
  <HiddenSlides>1</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54</vt:i4>
      </vt:variant>
    </vt:vector>
  </HeadingPairs>
  <TitlesOfParts>
    <vt:vector size="66" baseType="lpstr">
      <vt:lpstr>Bookman Old Style</vt:lpstr>
      <vt:lpstr>Calibri</vt:lpstr>
      <vt:lpstr>Candara</vt:lpstr>
      <vt:lpstr>Comic Sans MS</vt:lpstr>
      <vt:lpstr>Courier New</vt:lpstr>
      <vt:lpstr>Garamond</vt:lpstr>
      <vt:lpstr>ＭＳ Ｐゴシック</vt:lpstr>
      <vt:lpstr>Tahoma</vt:lpstr>
      <vt:lpstr>Times New Roman</vt:lpstr>
      <vt:lpstr>Wingdings</vt:lpstr>
      <vt:lpstr>Arial</vt:lpstr>
      <vt:lpstr>template2</vt:lpstr>
      <vt:lpstr>Introduction to HDF5</vt:lpstr>
      <vt:lpstr>Why HDF5?</vt:lpstr>
      <vt:lpstr>Goal</vt:lpstr>
      <vt:lpstr>What is HDF5?</vt:lpstr>
      <vt:lpstr>What is HDF5?</vt:lpstr>
      <vt:lpstr>HDF5 is like …</vt:lpstr>
      <vt:lpstr>HDF5 is designed …</vt:lpstr>
      <vt:lpstr>HDF5 Data model</vt:lpstr>
      <vt:lpstr>HDF5 File</vt:lpstr>
      <vt:lpstr>HDF5 Data Model</vt:lpstr>
      <vt:lpstr>HDF5 Dataset</vt:lpstr>
      <vt:lpstr>HDF5 Dataspace</vt:lpstr>
      <vt:lpstr>HDF5 Dataspace </vt:lpstr>
      <vt:lpstr>HDF5 Datatypes</vt:lpstr>
      <vt:lpstr>HDF5 Dataset</vt:lpstr>
      <vt:lpstr>HDF5 Dataset with Compound Datatype</vt:lpstr>
      <vt:lpstr>How are data elements stored?</vt:lpstr>
      <vt:lpstr>HDF5 Attributes</vt:lpstr>
      <vt:lpstr>HDF5 File</vt:lpstr>
      <vt:lpstr>HDF5 Groups and Links</vt:lpstr>
      <vt:lpstr>HDF5 software</vt:lpstr>
      <vt:lpstr>HDF5 Home Page</vt:lpstr>
      <vt:lpstr>Useful Tools For New Users</vt:lpstr>
      <vt:lpstr>HDF5 Programming model and Api</vt:lpstr>
      <vt:lpstr>HDF5 Software Layers &amp; Storage</vt:lpstr>
      <vt:lpstr>The General HDF5 API</vt:lpstr>
      <vt:lpstr>The HDF5 API</vt:lpstr>
      <vt:lpstr>General Programming Paradigm</vt:lpstr>
      <vt:lpstr>Basic Functions </vt:lpstr>
      <vt:lpstr>Other Common Functions</vt:lpstr>
      <vt:lpstr>C examples</vt:lpstr>
      <vt:lpstr>How to compile HDF5 applications</vt:lpstr>
      <vt:lpstr>Code: Create a File</vt:lpstr>
      <vt:lpstr>Code: Create a Dataset</vt:lpstr>
      <vt:lpstr>Code: Create a Group</vt:lpstr>
      <vt:lpstr>Example: Create Dataset &amp; Group</vt:lpstr>
      <vt:lpstr>Output of h5dump</vt:lpstr>
      <vt:lpstr>Example Code -  H5Dwrite</vt:lpstr>
      <vt:lpstr>Output of h5dump after writing</vt:lpstr>
      <vt:lpstr>Partial i/o in HDF5</vt:lpstr>
      <vt:lpstr>How to write a row?</vt:lpstr>
      <vt:lpstr>How to Describe a Subset in HDF5?</vt:lpstr>
      <vt:lpstr>    Types of Selections in HDF5</vt:lpstr>
      <vt:lpstr>PowerPoint Presentation</vt:lpstr>
      <vt:lpstr>PowerPoint Presentation</vt:lpstr>
      <vt:lpstr>PowerPoint Presentation</vt:lpstr>
      <vt:lpstr>HDF5 Hyperslab Description</vt:lpstr>
      <vt:lpstr>Simple Hyperslab Description</vt:lpstr>
      <vt:lpstr>Writing a row</vt:lpstr>
      <vt:lpstr>Writing a row</vt:lpstr>
      <vt:lpstr>HDF5 file format</vt:lpstr>
      <vt:lpstr>HDF5 File Format</vt:lpstr>
      <vt:lpstr>HDF5 Roadmap</vt:lpstr>
      <vt:lpstr>Thank You!  Questions?</vt:lpstr>
    </vt:vector>
  </TitlesOfParts>
  <Company>The HDF Group</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HDF5</dc:title>
  <dc:creator>csingh3</dc:creator>
  <cp:lastModifiedBy>Quincey Koziol</cp:lastModifiedBy>
  <cp:revision>165</cp:revision>
  <cp:lastPrinted>2013-08-06T15:39:34Z</cp:lastPrinted>
  <dcterms:created xsi:type="dcterms:W3CDTF">2010-09-22T14:22:02Z</dcterms:created>
  <dcterms:modified xsi:type="dcterms:W3CDTF">2017-04-25T21:06:41Z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TC010178481033</vt:lpwstr>
  </property>
</Properties>
</file>