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xlsx" ContentType="application/vnd.openxmlformats-officedocument.spreadsheetml.sheet"/>
  <Default Extension="rels" ContentType="application/vnd.openxmlformats-package.relationships+xml"/>
  <Default Extension="vml" ContentType="application/vnd.openxmlformats-officedocument.vmlDrawing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charts/chart1.xml" ContentType="application/vnd.openxmlformats-officedocument.drawingml.chart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charts/chart2.xml" ContentType="application/vnd.openxmlformats-officedocument.drawingml.chart+xml"/>
  <Override PartName="/ppt/notesSlides/notesSlide48.xml" ContentType="application/vnd.openxmlformats-officedocument.presentationml.notesSlide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2" r:id="rId1"/>
    <p:sldMasterId id="2147483818" r:id="rId2"/>
    <p:sldMasterId id="2147483833" r:id="rId3"/>
  </p:sldMasterIdLst>
  <p:notesMasterIdLst>
    <p:notesMasterId r:id="rId127"/>
  </p:notesMasterIdLst>
  <p:handoutMasterIdLst>
    <p:handoutMasterId r:id="rId128"/>
  </p:handoutMasterIdLst>
  <p:sldIdLst>
    <p:sldId id="1126" r:id="rId4"/>
    <p:sldId id="1127" r:id="rId5"/>
    <p:sldId id="1128" r:id="rId6"/>
    <p:sldId id="1223" r:id="rId7"/>
    <p:sldId id="1136" r:id="rId8"/>
    <p:sldId id="1207" r:id="rId9"/>
    <p:sldId id="1137" r:id="rId10"/>
    <p:sldId id="1200" r:id="rId11"/>
    <p:sldId id="1205" r:id="rId12"/>
    <p:sldId id="1204" r:id="rId13"/>
    <p:sldId id="1133" r:id="rId14"/>
    <p:sldId id="1206" r:id="rId15"/>
    <p:sldId id="1217" r:id="rId16"/>
    <p:sldId id="1219" r:id="rId17"/>
    <p:sldId id="1218" r:id="rId18"/>
    <p:sldId id="1216" r:id="rId19"/>
    <p:sldId id="1221" r:id="rId20"/>
    <p:sldId id="1222" r:id="rId21"/>
    <p:sldId id="1203" r:id="rId22"/>
    <p:sldId id="1164" r:id="rId23"/>
    <p:sldId id="1166" r:id="rId24"/>
    <p:sldId id="1209" r:id="rId25"/>
    <p:sldId id="1210" r:id="rId26"/>
    <p:sldId id="1169" r:id="rId27"/>
    <p:sldId id="1170" r:id="rId28"/>
    <p:sldId id="1171" r:id="rId29"/>
    <p:sldId id="1212" r:id="rId30"/>
    <p:sldId id="1211" r:id="rId31"/>
    <p:sldId id="1213" r:id="rId32"/>
    <p:sldId id="1214" r:id="rId33"/>
    <p:sldId id="1215" r:id="rId34"/>
    <p:sldId id="1185" r:id="rId35"/>
    <p:sldId id="1189" r:id="rId36"/>
    <p:sldId id="1193" r:id="rId37"/>
    <p:sldId id="1197" r:id="rId38"/>
    <p:sldId id="1224" r:id="rId39"/>
    <p:sldId id="1225" r:id="rId40"/>
    <p:sldId id="1303" r:id="rId41"/>
    <p:sldId id="1201" r:id="rId42"/>
    <p:sldId id="1138" r:id="rId43"/>
    <p:sldId id="1139" r:id="rId44"/>
    <p:sldId id="1250" r:id="rId45"/>
    <p:sldId id="1143" r:id="rId46"/>
    <p:sldId id="1142" r:id="rId47"/>
    <p:sldId id="1144" r:id="rId48"/>
    <p:sldId id="1145" r:id="rId49"/>
    <p:sldId id="1146" r:id="rId50"/>
    <p:sldId id="1147" r:id="rId51"/>
    <p:sldId id="1148" r:id="rId52"/>
    <p:sldId id="1149" r:id="rId53"/>
    <p:sldId id="1208" r:id="rId54"/>
    <p:sldId id="1302" r:id="rId55"/>
    <p:sldId id="1236" r:id="rId56"/>
    <p:sldId id="1300" r:id="rId57"/>
    <p:sldId id="1301" r:id="rId58"/>
    <p:sldId id="1251" r:id="rId59"/>
    <p:sldId id="1226" r:id="rId60"/>
    <p:sldId id="1227" r:id="rId61"/>
    <p:sldId id="1228" r:id="rId62"/>
    <p:sldId id="1229" r:id="rId63"/>
    <p:sldId id="1230" r:id="rId64"/>
    <p:sldId id="1231" r:id="rId65"/>
    <p:sldId id="1252" r:id="rId66"/>
    <p:sldId id="1232" r:id="rId67"/>
    <p:sldId id="1233" r:id="rId68"/>
    <p:sldId id="1234" r:id="rId69"/>
    <p:sldId id="1235" r:id="rId70"/>
    <p:sldId id="1253" r:id="rId71"/>
    <p:sldId id="1237" r:id="rId72"/>
    <p:sldId id="1238" r:id="rId73"/>
    <p:sldId id="1239" r:id="rId74"/>
    <p:sldId id="1254" r:id="rId75"/>
    <p:sldId id="1241" r:id="rId76"/>
    <p:sldId id="1295" r:id="rId77"/>
    <p:sldId id="1296" r:id="rId78"/>
    <p:sldId id="1297" r:id="rId79"/>
    <p:sldId id="1298" r:id="rId80"/>
    <p:sldId id="1299" r:id="rId81"/>
    <p:sldId id="1247" r:id="rId82"/>
    <p:sldId id="1248" r:id="rId83"/>
    <p:sldId id="1249" r:id="rId84"/>
    <p:sldId id="1202" r:id="rId85"/>
    <p:sldId id="1156" r:id="rId86"/>
    <p:sldId id="1157" r:id="rId87"/>
    <p:sldId id="1162" r:id="rId88"/>
    <p:sldId id="1290" r:id="rId89"/>
    <p:sldId id="1256" r:id="rId90"/>
    <p:sldId id="1292" r:id="rId91"/>
    <p:sldId id="1294" r:id="rId92"/>
    <p:sldId id="1293" r:id="rId93"/>
    <p:sldId id="1257" r:id="rId94"/>
    <p:sldId id="1304" r:id="rId95"/>
    <p:sldId id="1258" r:id="rId96"/>
    <p:sldId id="1273" r:id="rId97"/>
    <p:sldId id="1274" r:id="rId98"/>
    <p:sldId id="1275" r:id="rId99"/>
    <p:sldId id="1276" r:id="rId100"/>
    <p:sldId id="1277" r:id="rId101"/>
    <p:sldId id="1278" r:id="rId102"/>
    <p:sldId id="1279" r:id="rId103"/>
    <p:sldId id="1280" r:id="rId104"/>
    <p:sldId id="1281" r:id="rId105"/>
    <p:sldId id="1282" r:id="rId106"/>
    <p:sldId id="1283" r:id="rId107"/>
    <p:sldId id="1284" r:id="rId108"/>
    <p:sldId id="1286" r:id="rId109"/>
    <p:sldId id="1287" r:id="rId110"/>
    <p:sldId id="1288" r:id="rId111"/>
    <p:sldId id="1289" r:id="rId112"/>
    <p:sldId id="1270" r:id="rId113"/>
    <p:sldId id="1259" r:id="rId114"/>
    <p:sldId id="1260" r:id="rId115"/>
    <p:sldId id="1261" r:id="rId116"/>
    <p:sldId id="1262" r:id="rId117"/>
    <p:sldId id="1263" r:id="rId118"/>
    <p:sldId id="1264" r:id="rId119"/>
    <p:sldId id="1265" r:id="rId120"/>
    <p:sldId id="1266" r:id="rId121"/>
    <p:sldId id="1267" r:id="rId122"/>
    <p:sldId id="1268" r:id="rId123"/>
    <p:sldId id="1291" r:id="rId124"/>
    <p:sldId id="1269" r:id="rId125"/>
    <p:sldId id="1105" r:id="rId126"/>
  </p:sldIdLst>
  <p:sldSz cx="9144000" cy="6858000" type="screen4x3"/>
  <p:notesSz cx="6881813" cy="9296400"/>
  <p:custDataLst>
    <p:tags r:id="rId129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hdfadmin" initials="h" lastIdx="1" clrIdx="0"/>
  <p:cmAuthor id="1" name="Elena Pourmal" initials="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clrMode="bw" frameSlides="1"/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22D8FF"/>
    <a:srgbClr val="0000CC"/>
    <a:srgbClr val="000000"/>
    <a:srgbClr val="000066"/>
    <a:srgbClr val="969696"/>
    <a:srgbClr val="808080"/>
    <a:srgbClr val="B2B2B2"/>
    <a:srgbClr val="3366FF"/>
    <a:srgbClr val="DDDDDD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77" autoAdjust="0"/>
    <p:restoredTop sz="79554" autoAdjust="0"/>
  </p:normalViewPr>
  <p:slideViewPr>
    <p:cSldViewPr showGuides="1">
      <p:cViewPr varScale="1">
        <p:scale>
          <a:sx n="197" d="100"/>
          <a:sy n="197" d="100"/>
        </p:scale>
        <p:origin x="2640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241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2918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60" Type="http://schemas.openxmlformats.org/officeDocument/2006/relationships/slide" Target="slides/slide57.xml"/><Relationship Id="rId61" Type="http://schemas.openxmlformats.org/officeDocument/2006/relationships/slide" Target="slides/slide58.xml"/><Relationship Id="rId62" Type="http://schemas.openxmlformats.org/officeDocument/2006/relationships/slide" Target="slides/slide59.xml"/><Relationship Id="rId63" Type="http://schemas.openxmlformats.org/officeDocument/2006/relationships/slide" Target="slides/slide60.xml"/><Relationship Id="rId64" Type="http://schemas.openxmlformats.org/officeDocument/2006/relationships/slide" Target="slides/slide61.xml"/><Relationship Id="rId65" Type="http://schemas.openxmlformats.org/officeDocument/2006/relationships/slide" Target="slides/slide62.xml"/><Relationship Id="rId66" Type="http://schemas.openxmlformats.org/officeDocument/2006/relationships/slide" Target="slides/slide63.xml"/><Relationship Id="rId67" Type="http://schemas.openxmlformats.org/officeDocument/2006/relationships/slide" Target="slides/slide64.xml"/><Relationship Id="rId68" Type="http://schemas.openxmlformats.org/officeDocument/2006/relationships/slide" Target="slides/slide65.xml"/><Relationship Id="rId69" Type="http://schemas.openxmlformats.org/officeDocument/2006/relationships/slide" Target="slides/slide66.xml"/><Relationship Id="rId120" Type="http://schemas.openxmlformats.org/officeDocument/2006/relationships/slide" Target="slides/slide117.xml"/><Relationship Id="rId121" Type="http://schemas.openxmlformats.org/officeDocument/2006/relationships/slide" Target="slides/slide118.xml"/><Relationship Id="rId122" Type="http://schemas.openxmlformats.org/officeDocument/2006/relationships/slide" Target="slides/slide119.xml"/><Relationship Id="rId123" Type="http://schemas.openxmlformats.org/officeDocument/2006/relationships/slide" Target="slides/slide120.xml"/><Relationship Id="rId124" Type="http://schemas.openxmlformats.org/officeDocument/2006/relationships/slide" Target="slides/slide121.xml"/><Relationship Id="rId125" Type="http://schemas.openxmlformats.org/officeDocument/2006/relationships/slide" Target="slides/slide122.xml"/><Relationship Id="rId126" Type="http://schemas.openxmlformats.org/officeDocument/2006/relationships/slide" Target="slides/slide123.xml"/><Relationship Id="rId127" Type="http://schemas.openxmlformats.org/officeDocument/2006/relationships/notesMaster" Target="notesMasters/notesMaster1.xml"/><Relationship Id="rId128" Type="http://schemas.openxmlformats.org/officeDocument/2006/relationships/handoutMaster" Target="handoutMasters/handoutMaster1.xml"/><Relationship Id="rId129" Type="http://schemas.openxmlformats.org/officeDocument/2006/relationships/tags" Target="tags/tag1.xml"/><Relationship Id="rId40" Type="http://schemas.openxmlformats.org/officeDocument/2006/relationships/slide" Target="slides/slide37.xml"/><Relationship Id="rId41" Type="http://schemas.openxmlformats.org/officeDocument/2006/relationships/slide" Target="slides/slide38.xml"/><Relationship Id="rId42" Type="http://schemas.openxmlformats.org/officeDocument/2006/relationships/slide" Target="slides/slide39.xml"/><Relationship Id="rId90" Type="http://schemas.openxmlformats.org/officeDocument/2006/relationships/slide" Target="slides/slide87.xml"/><Relationship Id="rId91" Type="http://schemas.openxmlformats.org/officeDocument/2006/relationships/slide" Target="slides/slide88.xml"/><Relationship Id="rId92" Type="http://schemas.openxmlformats.org/officeDocument/2006/relationships/slide" Target="slides/slide89.xml"/><Relationship Id="rId93" Type="http://schemas.openxmlformats.org/officeDocument/2006/relationships/slide" Target="slides/slide90.xml"/><Relationship Id="rId94" Type="http://schemas.openxmlformats.org/officeDocument/2006/relationships/slide" Target="slides/slide91.xml"/><Relationship Id="rId95" Type="http://schemas.openxmlformats.org/officeDocument/2006/relationships/slide" Target="slides/slide92.xml"/><Relationship Id="rId96" Type="http://schemas.openxmlformats.org/officeDocument/2006/relationships/slide" Target="slides/slide93.xml"/><Relationship Id="rId101" Type="http://schemas.openxmlformats.org/officeDocument/2006/relationships/slide" Target="slides/slide98.xml"/><Relationship Id="rId102" Type="http://schemas.openxmlformats.org/officeDocument/2006/relationships/slide" Target="slides/slide99.xml"/><Relationship Id="rId103" Type="http://schemas.openxmlformats.org/officeDocument/2006/relationships/slide" Target="slides/slide100.xml"/><Relationship Id="rId104" Type="http://schemas.openxmlformats.org/officeDocument/2006/relationships/slide" Target="slides/slide101.xml"/><Relationship Id="rId105" Type="http://schemas.openxmlformats.org/officeDocument/2006/relationships/slide" Target="slides/slide102.xml"/><Relationship Id="rId106" Type="http://schemas.openxmlformats.org/officeDocument/2006/relationships/slide" Target="slides/slide103.xml"/><Relationship Id="rId107" Type="http://schemas.openxmlformats.org/officeDocument/2006/relationships/slide" Target="slides/slide104.xml"/><Relationship Id="rId108" Type="http://schemas.openxmlformats.org/officeDocument/2006/relationships/slide" Target="slides/slide105.xml"/><Relationship Id="rId109" Type="http://schemas.openxmlformats.org/officeDocument/2006/relationships/slide" Target="slides/slide106.xml"/><Relationship Id="rId97" Type="http://schemas.openxmlformats.org/officeDocument/2006/relationships/slide" Target="slides/slide94.xml"/><Relationship Id="rId98" Type="http://schemas.openxmlformats.org/officeDocument/2006/relationships/slide" Target="slides/slide95.xml"/><Relationship Id="rId99" Type="http://schemas.openxmlformats.org/officeDocument/2006/relationships/slide" Target="slides/slide96.xml"/><Relationship Id="rId43" Type="http://schemas.openxmlformats.org/officeDocument/2006/relationships/slide" Target="slides/slide40.xml"/><Relationship Id="rId44" Type="http://schemas.openxmlformats.org/officeDocument/2006/relationships/slide" Target="slides/slide41.xml"/><Relationship Id="rId45" Type="http://schemas.openxmlformats.org/officeDocument/2006/relationships/slide" Target="slides/slide42.xml"/><Relationship Id="rId46" Type="http://schemas.openxmlformats.org/officeDocument/2006/relationships/slide" Target="slides/slide43.xml"/><Relationship Id="rId47" Type="http://schemas.openxmlformats.org/officeDocument/2006/relationships/slide" Target="slides/slide44.xml"/><Relationship Id="rId48" Type="http://schemas.openxmlformats.org/officeDocument/2006/relationships/slide" Target="slides/slide45.xml"/><Relationship Id="rId49" Type="http://schemas.openxmlformats.org/officeDocument/2006/relationships/slide" Target="slides/slide46.xml"/><Relationship Id="rId100" Type="http://schemas.openxmlformats.org/officeDocument/2006/relationships/slide" Target="slides/slide97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70" Type="http://schemas.openxmlformats.org/officeDocument/2006/relationships/slide" Target="slides/slide67.xml"/><Relationship Id="rId71" Type="http://schemas.openxmlformats.org/officeDocument/2006/relationships/slide" Target="slides/slide68.xml"/><Relationship Id="rId72" Type="http://schemas.openxmlformats.org/officeDocument/2006/relationships/slide" Target="slides/slide69.xml"/><Relationship Id="rId73" Type="http://schemas.openxmlformats.org/officeDocument/2006/relationships/slide" Target="slides/slide70.xml"/><Relationship Id="rId74" Type="http://schemas.openxmlformats.org/officeDocument/2006/relationships/slide" Target="slides/slide71.xml"/><Relationship Id="rId75" Type="http://schemas.openxmlformats.org/officeDocument/2006/relationships/slide" Target="slides/slide72.xml"/><Relationship Id="rId76" Type="http://schemas.openxmlformats.org/officeDocument/2006/relationships/slide" Target="slides/slide73.xml"/><Relationship Id="rId77" Type="http://schemas.openxmlformats.org/officeDocument/2006/relationships/slide" Target="slides/slide74.xml"/><Relationship Id="rId78" Type="http://schemas.openxmlformats.org/officeDocument/2006/relationships/slide" Target="slides/slide75.xml"/><Relationship Id="rId79" Type="http://schemas.openxmlformats.org/officeDocument/2006/relationships/slide" Target="slides/slide76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130" Type="http://schemas.openxmlformats.org/officeDocument/2006/relationships/commentAuthors" Target="commentAuthors.xml"/><Relationship Id="rId131" Type="http://schemas.openxmlformats.org/officeDocument/2006/relationships/presProps" Target="presProps.xml"/><Relationship Id="rId132" Type="http://schemas.openxmlformats.org/officeDocument/2006/relationships/viewProps" Target="viewProps.xml"/><Relationship Id="rId133" Type="http://schemas.openxmlformats.org/officeDocument/2006/relationships/theme" Target="theme/theme1.xml"/><Relationship Id="rId13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50" Type="http://schemas.openxmlformats.org/officeDocument/2006/relationships/slide" Target="slides/slide47.xml"/><Relationship Id="rId51" Type="http://schemas.openxmlformats.org/officeDocument/2006/relationships/slide" Target="slides/slide48.xml"/><Relationship Id="rId52" Type="http://schemas.openxmlformats.org/officeDocument/2006/relationships/slide" Target="slides/slide49.xml"/><Relationship Id="rId53" Type="http://schemas.openxmlformats.org/officeDocument/2006/relationships/slide" Target="slides/slide50.xml"/><Relationship Id="rId54" Type="http://schemas.openxmlformats.org/officeDocument/2006/relationships/slide" Target="slides/slide51.xml"/><Relationship Id="rId55" Type="http://schemas.openxmlformats.org/officeDocument/2006/relationships/slide" Target="slides/slide52.xml"/><Relationship Id="rId56" Type="http://schemas.openxmlformats.org/officeDocument/2006/relationships/slide" Target="slides/slide53.xml"/><Relationship Id="rId57" Type="http://schemas.openxmlformats.org/officeDocument/2006/relationships/slide" Target="slides/slide54.xml"/><Relationship Id="rId58" Type="http://schemas.openxmlformats.org/officeDocument/2006/relationships/slide" Target="slides/slide55.xml"/><Relationship Id="rId59" Type="http://schemas.openxmlformats.org/officeDocument/2006/relationships/slide" Target="slides/slide56.xml"/><Relationship Id="rId110" Type="http://schemas.openxmlformats.org/officeDocument/2006/relationships/slide" Target="slides/slide107.xml"/><Relationship Id="rId111" Type="http://schemas.openxmlformats.org/officeDocument/2006/relationships/slide" Target="slides/slide108.xml"/><Relationship Id="rId112" Type="http://schemas.openxmlformats.org/officeDocument/2006/relationships/slide" Target="slides/slide109.xml"/><Relationship Id="rId113" Type="http://schemas.openxmlformats.org/officeDocument/2006/relationships/slide" Target="slides/slide110.xml"/><Relationship Id="rId114" Type="http://schemas.openxmlformats.org/officeDocument/2006/relationships/slide" Target="slides/slide111.xml"/><Relationship Id="rId115" Type="http://schemas.openxmlformats.org/officeDocument/2006/relationships/slide" Target="slides/slide112.xml"/><Relationship Id="rId116" Type="http://schemas.openxmlformats.org/officeDocument/2006/relationships/slide" Target="slides/slide113.xml"/><Relationship Id="rId117" Type="http://schemas.openxmlformats.org/officeDocument/2006/relationships/slide" Target="slides/slide114.xml"/><Relationship Id="rId118" Type="http://schemas.openxmlformats.org/officeDocument/2006/relationships/slide" Target="slides/slide115.xml"/><Relationship Id="rId119" Type="http://schemas.openxmlformats.org/officeDocument/2006/relationships/slide" Target="slides/slide116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slide" Target="slides/slide33.xml"/><Relationship Id="rId37" Type="http://schemas.openxmlformats.org/officeDocument/2006/relationships/slide" Target="slides/slide34.xml"/><Relationship Id="rId38" Type="http://schemas.openxmlformats.org/officeDocument/2006/relationships/slide" Target="slides/slide35.xml"/><Relationship Id="rId39" Type="http://schemas.openxmlformats.org/officeDocument/2006/relationships/slide" Target="slides/slide36.xml"/><Relationship Id="rId80" Type="http://schemas.openxmlformats.org/officeDocument/2006/relationships/slide" Target="slides/slide77.xml"/><Relationship Id="rId81" Type="http://schemas.openxmlformats.org/officeDocument/2006/relationships/slide" Target="slides/slide78.xml"/><Relationship Id="rId82" Type="http://schemas.openxmlformats.org/officeDocument/2006/relationships/slide" Target="slides/slide79.xml"/><Relationship Id="rId83" Type="http://schemas.openxmlformats.org/officeDocument/2006/relationships/slide" Target="slides/slide80.xml"/><Relationship Id="rId84" Type="http://schemas.openxmlformats.org/officeDocument/2006/relationships/slide" Target="slides/slide81.xml"/><Relationship Id="rId85" Type="http://schemas.openxmlformats.org/officeDocument/2006/relationships/slide" Target="slides/slide82.xml"/><Relationship Id="rId86" Type="http://schemas.openxmlformats.org/officeDocument/2006/relationships/slide" Target="slides/slide83.xml"/><Relationship Id="rId87" Type="http://schemas.openxmlformats.org/officeDocument/2006/relationships/slide" Target="slides/slide84.xml"/><Relationship Id="rId88" Type="http://schemas.openxmlformats.org/officeDocument/2006/relationships/slide" Target="slides/slide85.xml"/><Relationship Id="rId89" Type="http://schemas.openxmlformats.org/officeDocument/2006/relationships/slide" Target="slides/slide8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Workbook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epourmal:THG-Projects:Tutorials:Argonne-2013-August:H5Dwrite_multi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epourmal:THG-Projects:Tutorials:Argonne-2013-August:H5Dwrite_multi.xlsx" TargetMode="External"/><Relationship Id="rId2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Sheet1!$C$1:$C$2</c:f>
              <c:strCache>
                <c:ptCount val="1"/>
                <c:pt idx="0">
                  <c:v>Independent write</c:v>
                </c:pt>
              </c:strCache>
            </c:strRef>
          </c:tx>
          <c:spPr>
            <a:ln w="76200" cmpd="sng">
              <a:solidFill>
                <a:srgbClr val="000090"/>
              </a:solidFill>
            </a:ln>
          </c:spPr>
          <c:marker>
            <c:symbol val="none"/>
          </c:marker>
          <c:cat>
            <c:numRef>
              <c:f>Sheet1!$B$3:$B$8</c:f>
              <c:numCache>
                <c:formatCode>General</c:formatCode>
                <c:ptCount val="6"/>
                <c:pt idx="0">
                  <c:v>0.25</c:v>
                </c:pt>
                <c:pt idx="1">
                  <c:v>0.5</c:v>
                </c:pt>
                <c:pt idx="2">
                  <c:v>1.0</c:v>
                </c:pt>
                <c:pt idx="3">
                  <c:v>1.88</c:v>
                </c:pt>
                <c:pt idx="4">
                  <c:v>2.29</c:v>
                </c:pt>
                <c:pt idx="5">
                  <c:v>2.75</c:v>
                </c:pt>
              </c:numCache>
            </c:numRef>
          </c:cat>
          <c:val>
            <c:numRef>
              <c:f>Sheet1!$C$3:$C$8</c:f>
              <c:numCache>
                <c:formatCode>General</c:formatCode>
                <c:ptCount val="6"/>
                <c:pt idx="0">
                  <c:v>8.26</c:v>
                </c:pt>
                <c:pt idx="1">
                  <c:v>65.12</c:v>
                </c:pt>
                <c:pt idx="2">
                  <c:v>108.2</c:v>
                </c:pt>
                <c:pt idx="3">
                  <c:v>276.57</c:v>
                </c:pt>
                <c:pt idx="4">
                  <c:v>528.15</c:v>
                </c:pt>
                <c:pt idx="5">
                  <c:v>881.39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Sheet1!$D$1:$D$2</c:f>
              <c:strCache>
                <c:ptCount val="1"/>
                <c:pt idx="0">
                  <c:v>Collective write</c:v>
                </c:pt>
              </c:strCache>
            </c:strRef>
          </c:tx>
          <c:spPr>
            <a:ln w="76200" cmpd="sng">
              <a:solidFill>
                <a:srgbClr val="FF0000"/>
              </a:solidFill>
            </a:ln>
          </c:spPr>
          <c:marker>
            <c:symbol val="none"/>
          </c:marker>
          <c:cat>
            <c:numRef>
              <c:f>Sheet1!$B$3:$B$8</c:f>
              <c:numCache>
                <c:formatCode>General</c:formatCode>
                <c:ptCount val="6"/>
                <c:pt idx="0">
                  <c:v>0.25</c:v>
                </c:pt>
                <c:pt idx="1">
                  <c:v>0.5</c:v>
                </c:pt>
                <c:pt idx="2">
                  <c:v>1.0</c:v>
                </c:pt>
                <c:pt idx="3">
                  <c:v>1.88</c:v>
                </c:pt>
                <c:pt idx="4">
                  <c:v>2.29</c:v>
                </c:pt>
                <c:pt idx="5">
                  <c:v>2.75</c:v>
                </c:pt>
              </c:numCache>
            </c:numRef>
          </c:cat>
          <c:val>
            <c:numRef>
              <c:f>Sheet1!$D$3:$D$8</c:f>
              <c:numCache>
                <c:formatCode>General</c:formatCode>
                <c:ptCount val="6"/>
                <c:pt idx="0">
                  <c:v>1.72</c:v>
                </c:pt>
                <c:pt idx="1">
                  <c:v>1.8</c:v>
                </c:pt>
                <c:pt idx="2">
                  <c:v>2.68</c:v>
                </c:pt>
                <c:pt idx="3">
                  <c:v>3.11</c:v>
                </c:pt>
                <c:pt idx="4">
                  <c:v>3.63</c:v>
                </c:pt>
                <c:pt idx="5">
                  <c:v>4.119999999999997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952805808"/>
        <c:axId val="-1840237808"/>
      </c:lineChart>
      <c:catAx>
        <c:axId val="195280580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2000">
                    <a:latin typeface="Arial"/>
                    <a:cs typeface="Arial"/>
                  </a:defRPr>
                </a:pPr>
                <a:r>
                  <a:rPr lang="en-US" sz="2000">
                    <a:latin typeface="Arial"/>
                    <a:cs typeface="Arial"/>
                  </a:rPr>
                  <a:t>Data size in MBs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>
                <a:latin typeface="Arial"/>
              </a:defRPr>
            </a:pPr>
            <a:endParaRPr lang="en-US"/>
          </a:p>
        </c:txPr>
        <c:crossAx val="-1840237808"/>
        <c:crosses val="autoZero"/>
        <c:auto val="1"/>
        <c:lblAlgn val="ctr"/>
        <c:lblOffset val="100"/>
        <c:noMultiLvlLbl val="0"/>
      </c:catAx>
      <c:valAx>
        <c:axId val="-1840237808"/>
        <c:scaling>
          <c:orientation val="minMax"/>
        </c:scaling>
        <c:delete val="0"/>
        <c:axPos val="l"/>
        <c:majorGridlines>
          <c:spPr>
            <a:ln w="19050" cmpd="sng">
              <a:solidFill>
                <a:schemeClr val="bg1">
                  <a:lumMod val="85000"/>
                </a:schemeClr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 sz="2000">
                    <a:latin typeface="Arial"/>
                  </a:defRPr>
                </a:pPr>
                <a:r>
                  <a:rPr lang="en-US" sz="2000">
                    <a:latin typeface="Arial"/>
                  </a:rPr>
                  <a:t>Seconds to write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>
                <a:latin typeface="Arial"/>
                <a:cs typeface="Arial"/>
              </a:defRPr>
            </a:pPr>
            <a:endParaRPr lang="en-US"/>
          </a:p>
        </c:txPr>
        <c:crossAx val="1952805808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sz="1600">
              <a:latin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spPr>
    <a:ln>
      <a:solidFill>
        <a:schemeClr val="tx1"/>
      </a:solidFill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30"/>
    </mc:Choice>
    <mc:Fallback>
      <c:style val="30"/>
    </mc:Fallback>
  </mc:AlternateContent>
  <c:chart>
    <c:autoTitleDeleted val="0"/>
    <c:plotArea>
      <c:layout/>
      <c:lineChart>
        <c:grouping val="standard"/>
        <c:varyColors val="0"/>
        <c:ser>
          <c:idx val="1"/>
          <c:order val="0"/>
          <c:tx>
            <c:v>H5Dwrite</c:v>
          </c:tx>
          <c:spPr>
            <a:ln>
              <a:solidFill>
                <a:srgbClr val="0000CC"/>
              </a:solidFill>
            </a:ln>
          </c:spPr>
          <c:marker>
            <c:symbol val="none"/>
          </c:marker>
          <c:cat>
            <c:numRef>
              <c:f>Sheet1!$A$3:$A$7</c:f>
              <c:numCache>
                <c:formatCode>General</c:formatCode>
                <c:ptCount val="5"/>
                <c:pt idx="0">
                  <c:v>50.0</c:v>
                </c:pt>
                <c:pt idx="1">
                  <c:v>100.0</c:v>
                </c:pt>
                <c:pt idx="2">
                  <c:v>200.0</c:v>
                </c:pt>
                <c:pt idx="3">
                  <c:v>400.0</c:v>
                </c:pt>
                <c:pt idx="4">
                  <c:v>800.0</c:v>
                </c:pt>
              </c:numCache>
            </c:numRef>
          </c:cat>
          <c:val>
            <c:numRef>
              <c:f>Sheet1!$B$3:$B$7</c:f>
              <c:numCache>
                <c:formatCode>General</c:formatCode>
                <c:ptCount val="5"/>
                <c:pt idx="0">
                  <c:v>0.555</c:v>
                </c:pt>
                <c:pt idx="1">
                  <c:v>1.077</c:v>
                </c:pt>
                <c:pt idx="2">
                  <c:v>2.103</c:v>
                </c:pt>
                <c:pt idx="3">
                  <c:v>4.246</c:v>
                </c:pt>
                <c:pt idx="4">
                  <c:v>8.34</c:v>
                </c:pt>
              </c:numCache>
            </c:numRef>
          </c:val>
          <c:smooth val="0"/>
        </c:ser>
        <c:ser>
          <c:idx val="2"/>
          <c:order val="1"/>
          <c:tx>
            <c:v>H5Dwrite_multi</c:v>
          </c:tx>
          <c:spPr>
            <a:ln>
              <a:solidFill>
                <a:srgbClr val="008000"/>
              </a:solidFill>
            </a:ln>
          </c:spPr>
          <c:marker>
            <c:symbol val="none"/>
          </c:marker>
          <c:cat>
            <c:numRef>
              <c:f>Sheet1!$A$3:$A$7</c:f>
              <c:numCache>
                <c:formatCode>General</c:formatCode>
                <c:ptCount val="5"/>
                <c:pt idx="0">
                  <c:v>50.0</c:v>
                </c:pt>
                <c:pt idx="1">
                  <c:v>100.0</c:v>
                </c:pt>
                <c:pt idx="2">
                  <c:v>200.0</c:v>
                </c:pt>
                <c:pt idx="3">
                  <c:v>400.0</c:v>
                </c:pt>
                <c:pt idx="4">
                  <c:v>800.0</c:v>
                </c:pt>
              </c:numCache>
            </c:numRef>
          </c:cat>
          <c:val>
            <c:numRef>
              <c:f>Sheet1!$C$3:$C$7</c:f>
              <c:numCache>
                <c:formatCode>General</c:formatCode>
                <c:ptCount val="5"/>
                <c:pt idx="0">
                  <c:v>0.076</c:v>
                </c:pt>
                <c:pt idx="1">
                  <c:v>0.046</c:v>
                </c:pt>
                <c:pt idx="2">
                  <c:v>0.143</c:v>
                </c:pt>
                <c:pt idx="3">
                  <c:v>0.291</c:v>
                </c:pt>
                <c:pt idx="4">
                  <c:v>1.018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952024160"/>
        <c:axId val="1953155008"/>
      </c:lineChart>
      <c:catAx>
        <c:axId val="195202416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2000" dirty="0">
                    <a:latin typeface="Arial"/>
                    <a:cs typeface="Arial"/>
                  </a:rPr>
                  <a:t>Number of datasets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>
                <a:latin typeface="Arial"/>
                <a:cs typeface="Arial"/>
              </a:defRPr>
            </a:pPr>
            <a:endParaRPr lang="en-US"/>
          </a:p>
        </c:txPr>
        <c:crossAx val="1953155008"/>
        <c:crosses val="autoZero"/>
        <c:auto val="1"/>
        <c:lblAlgn val="ctr"/>
        <c:lblOffset val="100"/>
        <c:noMultiLvlLbl val="0"/>
      </c:catAx>
      <c:valAx>
        <c:axId val="1953155008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sz="2000" dirty="0">
                    <a:latin typeface="Arial"/>
                    <a:cs typeface="Arial"/>
                  </a:rPr>
                  <a:t>Write time in seconds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Arial"/>
                <a:cs typeface="Arial"/>
              </a:defRPr>
            </a:pPr>
            <a:endParaRPr lang="en-US"/>
          </a:p>
        </c:txPr>
        <c:crossAx val="1952024160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sz="2000">
              <a:latin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7374563616441"/>
          <c:y val="0.0509259259259259"/>
          <c:w val="0.666773692123436"/>
          <c:h val="0.833375950705548"/>
        </c:manualLayout>
      </c:layout>
      <c:lineChart>
        <c:grouping val="standard"/>
        <c:varyColors val="0"/>
        <c:ser>
          <c:idx val="0"/>
          <c:order val="0"/>
          <c:tx>
            <c:v>H5Dwrite</c:v>
          </c:tx>
          <c:spPr>
            <a:ln>
              <a:solidFill>
                <a:srgbClr val="0000FF"/>
              </a:solidFill>
            </a:ln>
          </c:spPr>
          <c:marker>
            <c:symbol val="none"/>
          </c:marker>
          <c:cat>
            <c:numRef>
              <c:f>Sheet1!$E$3:$E$8</c:f>
              <c:numCache>
                <c:formatCode>General</c:formatCode>
                <c:ptCount val="6"/>
                <c:pt idx="0">
                  <c:v>400.0</c:v>
                </c:pt>
                <c:pt idx="1">
                  <c:v>800.0</c:v>
                </c:pt>
                <c:pt idx="2">
                  <c:v>1600.0</c:v>
                </c:pt>
                <c:pt idx="3">
                  <c:v>3200.0</c:v>
                </c:pt>
                <c:pt idx="4">
                  <c:v>6400.0</c:v>
                </c:pt>
              </c:numCache>
            </c:numRef>
          </c:cat>
          <c:val>
            <c:numRef>
              <c:f>Sheet1!$F$3:$F$7</c:f>
              <c:numCache>
                <c:formatCode>General</c:formatCode>
                <c:ptCount val="5"/>
                <c:pt idx="0">
                  <c:v>0.456</c:v>
                </c:pt>
                <c:pt idx="1">
                  <c:v>0.901</c:v>
                </c:pt>
                <c:pt idx="2">
                  <c:v>1.773</c:v>
                </c:pt>
                <c:pt idx="3">
                  <c:v>3.425</c:v>
                </c:pt>
                <c:pt idx="4">
                  <c:v>7.704</c:v>
                </c:pt>
              </c:numCache>
            </c:numRef>
          </c:val>
          <c:smooth val="0"/>
        </c:ser>
        <c:ser>
          <c:idx val="1"/>
          <c:order val="1"/>
          <c:tx>
            <c:v>H5Dwrite_multi</c:v>
          </c:tx>
          <c:spPr>
            <a:ln>
              <a:solidFill>
                <a:srgbClr val="008000"/>
              </a:solidFill>
            </a:ln>
          </c:spPr>
          <c:marker>
            <c:symbol val="none"/>
          </c:marker>
          <c:cat>
            <c:numRef>
              <c:f>Sheet1!$E$3:$E$8</c:f>
              <c:numCache>
                <c:formatCode>General</c:formatCode>
                <c:ptCount val="6"/>
                <c:pt idx="0">
                  <c:v>400.0</c:v>
                </c:pt>
                <c:pt idx="1">
                  <c:v>800.0</c:v>
                </c:pt>
                <c:pt idx="2">
                  <c:v>1600.0</c:v>
                </c:pt>
                <c:pt idx="3">
                  <c:v>3200.0</c:v>
                </c:pt>
                <c:pt idx="4">
                  <c:v>6400.0</c:v>
                </c:pt>
              </c:numCache>
            </c:numRef>
          </c:cat>
          <c:val>
            <c:numRef>
              <c:f>Sheet1!$G$3:$G$7</c:f>
              <c:numCache>
                <c:formatCode>General</c:formatCode>
                <c:ptCount val="5"/>
                <c:pt idx="0">
                  <c:v>0.111</c:v>
                </c:pt>
                <c:pt idx="1">
                  <c:v>0.051</c:v>
                </c:pt>
                <c:pt idx="2">
                  <c:v>0.098</c:v>
                </c:pt>
                <c:pt idx="3">
                  <c:v>0.176</c:v>
                </c:pt>
                <c:pt idx="4">
                  <c:v>0.632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951516864"/>
        <c:axId val="1951521248"/>
      </c:lineChart>
      <c:catAx>
        <c:axId val="195151686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800">
                    <a:latin typeface="Arial"/>
                    <a:cs typeface="Arial"/>
                  </a:defRPr>
                </a:pPr>
                <a:r>
                  <a:rPr lang="en-US" sz="1800" dirty="0" smtClean="0">
                    <a:latin typeface="Arial"/>
                    <a:cs typeface="Arial"/>
                  </a:rPr>
                  <a:t>Number of datasets</a:t>
                </a:r>
                <a:endParaRPr lang="en-US" sz="1800" dirty="0">
                  <a:latin typeface="Arial"/>
                  <a:cs typeface="Arial"/>
                </a:endParaRP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>
                <a:latin typeface="Arial"/>
                <a:cs typeface="Arial"/>
              </a:defRPr>
            </a:pPr>
            <a:endParaRPr lang="en-US"/>
          </a:p>
        </c:txPr>
        <c:crossAx val="1951521248"/>
        <c:crosses val="autoZero"/>
        <c:auto val="1"/>
        <c:lblAlgn val="ctr"/>
        <c:lblOffset val="100"/>
        <c:noMultiLvlLbl val="0"/>
      </c:catAx>
      <c:valAx>
        <c:axId val="1951521248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800">
                    <a:latin typeface="Arial"/>
                    <a:cs typeface="Arial"/>
                  </a:defRPr>
                </a:pPr>
                <a:r>
                  <a:rPr lang="en-US" sz="1800" dirty="0">
                    <a:latin typeface="Arial"/>
                    <a:cs typeface="Arial"/>
                  </a:rPr>
                  <a:t>Write </a:t>
                </a:r>
                <a:r>
                  <a:rPr lang="en-US" sz="1800" dirty="0" smtClean="0">
                    <a:latin typeface="Arial"/>
                    <a:cs typeface="Arial"/>
                  </a:rPr>
                  <a:t>time </a:t>
                </a:r>
                <a:r>
                  <a:rPr lang="en-US" sz="1800" dirty="0">
                    <a:latin typeface="Arial"/>
                    <a:cs typeface="Arial"/>
                  </a:rPr>
                  <a:t>in seconds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>
                <a:latin typeface="Arial"/>
                <a:cs typeface="Arial"/>
              </a:defRPr>
            </a:pPr>
            <a:endParaRPr lang="en-US"/>
          </a:p>
        </c:txPr>
        <c:crossAx val="1951516864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sz="1800">
              <a:latin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0.76475</cdr:x>
      <cdr:y>0.80176</cdr:y>
    </cdr:from>
    <cdr:to>
      <cdr:x>0.93785</cdr:x>
      <cdr:y>0.94053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002234" y="3734395"/>
          <a:ext cx="1358553" cy="64633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en-US"/>
          </a:defPPr>
          <a:lvl1pPr algn="l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Arial" pitchFamily="34" charset="0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Arial" pitchFamily="34" charset="0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Arial" pitchFamily="34" charset="0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Arial" pitchFamily="34" charset="0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Arial" pitchFamily="34" charset="0"/>
            </a:defRPr>
          </a:lvl5pPr>
          <a:lvl6pPr marL="22860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Arial" pitchFamily="34" charset="0"/>
            </a:defRPr>
          </a:lvl6pPr>
          <a:lvl7pPr marL="27432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Arial" pitchFamily="34" charset="0"/>
            </a:defRPr>
          </a:lvl7pPr>
          <a:lvl8pPr marL="32004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Arial" pitchFamily="34" charset="0"/>
            </a:defRPr>
          </a:lvl8pPr>
          <a:lvl9pPr marL="36576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Arial" pitchFamily="34" charset="0"/>
            </a:defRPr>
          </a:lvl9pPr>
        </a:lstStyle>
        <a:p xmlns:a="http://schemas.openxmlformats.org/drawingml/2006/main">
          <a:r>
            <a:rPr lang="en-US" sz="1800" dirty="0" smtClean="0">
              <a:latin typeface="Arial"/>
              <a:cs typeface="Arial"/>
            </a:rPr>
            <a:t>Rank = 1</a:t>
          </a:r>
        </a:p>
        <a:p xmlns:a="http://schemas.openxmlformats.org/drawingml/2006/main">
          <a:r>
            <a:rPr lang="en-US" sz="1800" dirty="0" smtClean="0">
              <a:latin typeface="Arial"/>
              <a:cs typeface="Arial"/>
            </a:rPr>
            <a:t>Dims = 200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81911" cy="46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kumimoji="1"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88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98343" y="0"/>
            <a:ext cx="2981911" cy="46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88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8830627"/>
            <a:ext cx="2981911" cy="46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kumimoji="1"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88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98343" y="8830627"/>
            <a:ext cx="2981911" cy="46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>
                <a:cs typeface="+mn-cs"/>
              </a:defRPr>
            </a:lvl1pPr>
          </a:lstStyle>
          <a:p>
            <a:pPr>
              <a:defRPr/>
            </a:pPr>
            <a:fld id="{306D3714-838B-4D1C-94BE-382616B286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73504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81911" cy="46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3" tIns="46406" rIns="92813" bIns="46406" numCol="1" anchor="ctr" anchorCtr="0" compatLnSpc="1">
            <a:prstTxWarp prst="textNoShape">
              <a:avLst/>
            </a:prstTxWarp>
          </a:bodyPr>
          <a:lstStyle>
            <a:lvl1pPr algn="l" defTabSz="927100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99904" y="0"/>
            <a:ext cx="2981911" cy="46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813" tIns="46406" rIns="92813" bIns="46406" numCol="1" anchor="ctr" anchorCtr="0" compatLnSpc="1">
            <a:prstTxWarp prst="textNoShape">
              <a:avLst/>
            </a:prstTxWarp>
          </a:bodyPr>
          <a:lstStyle>
            <a:lvl1pPr algn="r" defTabSz="927100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78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17600" y="698500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7992" y="4416109"/>
            <a:ext cx="5045830" cy="4182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813" tIns="46406" rIns="92813" bIns="4640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8832216"/>
            <a:ext cx="2981911" cy="46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3" tIns="46406" rIns="92813" bIns="46406" numCol="1" anchor="b" anchorCtr="0" compatLnSpc="1">
            <a:prstTxWarp prst="textNoShape">
              <a:avLst/>
            </a:prstTxWarp>
          </a:bodyPr>
          <a:lstStyle>
            <a:lvl1pPr algn="l" defTabSz="927100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99904" y="8832216"/>
            <a:ext cx="2981911" cy="46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813" tIns="46406" rIns="92813" bIns="46406" numCol="1" anchor="b" anchorCtr="0" compatLnSpc="1">
            <a:prstTxWarp prst="textNoShape">
              <a:avLst/>
            </a:prstTxWarp>
          </a:bodyPr>
          <a:lstStyle>
            <a:lvl1pPr algn="r" defTabSz="927100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fld id="{043BA370-1D01-44FA-82A7-089D3FB335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60379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4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4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3.xml"/></Relationships>
</file>

<file path=ppt/notesSlides/_rels/notesSlide4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4.xml"/></Relationships>
</file>

<file path=ppt/notesSlides/_rels/notesSlide4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5.xml"/></Relationships>
</file>

<file path=ppt/notesSlides/_rels/notesSlide4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7.xml"/></Relationships>
</file>

<file path=ppt/notesSlides/_rels/notesSlide4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9.xml"/></Relationships>
</file>

<file path=ppt/notesSlides/_rels/notesSlide4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0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1.xml"/></Relationships>
</file>

<file path=ppt/notesSlides/_rels/notesSlide5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2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85AD61C-2CA1-4DDA-A0D3-54A7AEA13A89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6013" y="696913"/>
            <a:ext cx="4651375" cy="3489325"/>
          </a:xfrm>
          <a:solidFill>
            <a:srgbClr val="FFFFFF"/>
          </a:solidFill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6462" y="4415479"/>
            <a:ext cx="5048891" cy="4184318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PHDF5 is built on top of MPI</a:t>
            </a:r>
            <a:r>
              <a:rPr lang="en-US" baseline="0" dirty="0" smtClean="0"/>
              <a:t> I/O APIs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43BA370-1D01-44FA-82A7-089D3FB335F5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8116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43BA370-1D01-44FA-82A7-089D3FB335F5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2557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Alinged</a:t>
            </a:r>
            <a:r>
              <a:rPr lang="en-US" dirty="0" smtClean="0"/>
              <a:t> </a:t>
            </a:r>
            <a:r>
              <a:rPr lang="en-US" dirty="0" err="1" smtClean="0"/>
              <a:t>eith</a:t>
            </a:r>
            <a:r>
              <a:rPr lang="en-US" dirty="0" smtClean="0"/>
              <a:t> </a:t>
            </a:r>
            <a:r>
              <a:rPr lang="en-US" dirty="0" err="1" smtClean="0"/>
              <a:t>mpi</a:t>
            </a:r>
            <a:r>
              <a:rPr lang="en-US" dirty="0" smtClean="0"/>
              <a:t> </a:t>
            </a:r>
            <a:r>
              <a:rPr lang="en-US" dirty="0" err="1" smtClean="0"/>
              <a:t>io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43BA370-1D01-44FA-82A7-089D3FB335F5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2949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Once can close the file and then open for reading no </a:t>
            </a:r>
            <a:r>
              <a:rPr lang="en-US" dirty="0" err="1" smtClean="0"/>
              <a:t>gurettended</a:t>
            </a:r>
            <a:r>
              <a:rPr lang="en-US" dirty="0" smtClean="0"/>
              <a:t> to work, </a:t>
            </a:r>
          </a:p>
          <a:p>
            <a:endParaRPr lang="en-US" dirty="0" smtClean="0"/>
          </a:p>
          <a:p>
            <a:r>
              <a:rPr lang="en-US" dirty="0" smtClean="0"/>
              <a:t>Process 0 can be cache, process 1 gets stall</a:t>
            </a:r>
            <a:r>
              <a:rPr lang="en-US" baseline="0" dirty="0" smtClean="0"/>
              <a:t> data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43BA370-1D01-44FA-82A7-089D3FB335F5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352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HDF5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synic</a:t>
            </a:r>
            <a:r>
              <a:rPr lang="en-US" baseline="0" dirty="0" smtClean="0"/>
              <a:t> barrier sync,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43BA370-1D01-44FA-82A7-089D3FB335F5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8520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43BA370-1D01-44FA-82A7-089D3FB335F5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0444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D4781A2-E020-44BB-B73C-22BDA011C375}" type="slidenum">
              <a:rPr lang="en-US" smtClean="0"/>
              <a:pPr/>
              <a:t>20</a:t>
            </a:fld>
            <a:endParaRPr lang="en-US" smtClean="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6013" y="696913"/>
            <a:ext cx="4651375" cy="3489325"/>
          </a:xfrm>
          <a:solidFill>
            <a:srgbClr val="FFFFFF"/>
          </a:solidFill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6462" y="4415479"/>
            <a:ext cx="5048891" cy="4184318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89C0446-EE1F-4D0E-8881-D6CA1C9123A8}" type="slidenum">
              <a:rPr lang="en-US" smtClean="0"/>
              <a:pPr/>
              <a:t>21</a:t>
            </a:fld>
            <a:endParaRPr lang="en-US" smtClean="0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6013" y="696913"/>
            <a:ext cx="4651375" cy="3489325"/>
          </a:xfrm>
          <a:solidFill>
            <a:srgbClr val="FFFFFF"/>
          </a:solidFill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6462" y="4415479"/>
            <a:ext cx="5048891" cy="4184318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r>
              <a:rPr lang="en-US" dirty="0" smtClean="0"/>
              <a:t>Collective every</a:t>
            </a:r>
            <a:r>
              <a:rPr lang="en-US" baseline="0" dirty="0" smtClean="0"/>
              <a:t>one that is in a </a:t>
            </a:r>
            <a:r>
              <a:rPr lang="en-US" baseline="0" dirty="0" err="1" smtClean="0"/>
              <a:t>communciation</a:t>
            </a:r>
            <a:r>
              <a:rPr lang="en-US" baseline="0" dirty="0" smtClean="0"/>
              <a:t> has to participate.</a:t>
            </a:r>
          </a:p>
          <a:p>
            <a:endParaRPr lang="en-US" baseline="0" dirty="0" smtClean="0"/>
          </a:p>
          <a:p>
            <a:r>
              <a:rPr lang="en-US" baseline="0" dirty="0" smtClean="0"/>
              <a:t>Biggest </a:t>
            </a:r>
            <a:r>
              <a:rPr lang="en-US" baseline="0" dirty="0" err="1" smtClean="0"/>
              <a:t>gocha</a:t>
            </a:r>
            <a:r>
              <a:rPr lang="en-US" baseline="0" dirty="0" smtClean="0"/>
              <a:t>, anything </a:t>
            </a:r>
            <a:r>
              <a:rPr lang="en-US" baseline="0" dirty="0" err="1" smtClean="0"/>
              <a:t>modiying</a:t>
            </a:r>
            <a:r>
              <a:rPr lang="en-US" baseline="0" dirty="0" smtClean="0"/>
              <a:t> a file (metadata, </a:t>
            </a:r>
            <a:r>
              <a:rPr lang="en-US" baseline="0" dirty="0" err="1" smtClean="0"/>
              <a:t>etc</a:t>
            </a:r>
            <a:r>
              <a:rPr lang="en-US" baseline="0" dirty="0" smtClean="0"/>
              <a:t>) out of sync, (extending dataset)</a:t>
            </a:r>
            <a:endParaRPr lang="en-US" dirty="0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3F358DD-8DE3-419C-878C-D3CDE072756E}" type="slidenum">
              <a:rPr lang="en-US" smtClean="0"/>
              <a:pPr/>
              <a:t>22</a:t>
            </a:fld>
            <a:endParaRPr lang="en-US" smtClean="0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6013" y="696913"/>
            <a:ext cx="4651375" cy="3489325"/>
          </a:xfrm>
          <a:solidFill>
            <a:srgbClr val="FFFFFF"/>
          </a:solidFill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6462" y="4415479"/>
            <a:ext cx="5048891" cy="4184318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r>
              <a:rPr lang="en-US" dirty="0" smtClean="0"/>
              <a:t>Last</a:t>
            </a:r>
            <a:r>
              <a:rPr lang="en-US" baseline="0" dirty="0" smtClean="0"/>
              <a:t> give a list </a:t>
            </a:r>
            <a:r>
              <a:rPr lang="en-US" baseline="0" dirty="0" err="1" smtClean="0"/>
              <a:t>fo</a:t>
            </a:r>
            <a:r>
              <a:rPr lang="en-US" baseline="0" dirty="0" smtClean="0"/>
              <a:t> the collective APIs</a:t>
            </a:r>
            <a:endParaRPr lang="en-US" dirty="0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3F358DD-8DE3-419C-878C-D3CDE072756E}" type="slidenum">
              <a:rPr lang="en-US" smtClean="0"/>
              <a:pPr/>
              <a:t>23</a:t>
            </a:fld>
            <a:endParaRPr lang="en-US" smtClean="0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6013" y="696913"/>
            <a:ext cx="4651375" cy="3489325"/>
          </a:xfrm>
          <a:solidFill>
            <a:srgbClr val="FFFFFF"/>
          </a:solidFill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6462" y="4415479"/>
            <a:ext cx="5048891" cy="4184318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r>
              <a:rPr lang="en-US" dirty="0" smtClean="0"/>
              <a:t>Dataset</a:t>
            </a:r>
            <a:r>
              <a:rPr lang="en-US" baseline="0" dirty="0" smtClean="0"/>
              <a:t> transfer property. Not like pi with *_all </a:t>
            </a:r>
            <a:endParaRPr 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Little data,</a:t>
            </a:r>
            <a:r>
              <a:rPr lang="en-US" baseline="0" dirty="0" smtClean="0"/>
              <a:t> can get good performance I/O </a:t>
            </a:r>
            <a:r>
              <a:rPr lang="en-US" baseline="0" dirty="0" err="1" smtClean="0"/>
              <a:t>bandwitch</a:t>
            </a:r>
            <a:r>
              <a:rPr lang="en-US" baseline="0" dirty="0" smtClean="0"/>
              <a:t>, little tuning (some with </a:t>
            </a:r>
            <a:r>
              <a:rPr lang="en-US" baseline="0" dirty="0" err="1" smtClean="0"/>
              <a:t>Lustre</a:t>
            </a:r>
            <a:r>
              <a:rPr lang="en-US" baseline="0" dirty="0" smtClean="0"/>
              <a:t>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43BA370-1D01-44FA-82A7-089D3FB335F5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6993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601B0FD-B304-4DBC-99F3-68CA604BAB73}" type="slidenum">
              <a:rPr lang="en-US" smtClean="0"/>
              <a:pPr/>
              <a:t>24</a:t>
            </a:fld>
            <a:endParaRPr lang="en-US" smtClean="0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6013" y="696913"/>
            <a:ext cx="4651375" cy="3489325"/>
          </a:xfrm>
          <a:solidFill>
            <a:srgbClr val="FFFFFF"/>
          </a:solidFill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6462" y="4415479"/>
            <a:ext cx="5048891" cy="4184318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AE20AC-4DEC-4BB5-92A0-81CB95013F1F}" type="slidenum">
              <a:rPr lang="en-US" smtClean="0"/>
              <a:pPr/>
              <a:t>25</a:t>
            </a:fld>
            <a:endParaRPr lang="en-US" smtClean="0"/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6013" y="696913"/>
            <a:ext cx="4651375" cy="3489325"/>
          </a:xfrm>
          <a:solidFill>
            <a:srgbClr val="FFFFFF"/>
          </a:solidFill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6462" y="4415479"/>
            <a:ext cx="5048891" cy="4184318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r>
              <a:rPr lang="en-US" dirty="0" smtClean="0"/>
              <a:t>Support any where you application will run.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3B323BC-9D0B-442E-A5E5-93EA1CC784CE}" type="slidenum">
              <a:rPr lang="en-US" smtClean="0"/>
              <a:pPr/>
              <a:t>26</a:t>
            </a:fld>
            <a:endParaRPr lang="en-US" smtClean="0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6013" y="696913"/>
            <a:ext cx="4651375" cy="3489325"/>
          </a:xfrm>
          <a:solidFill>
            <a:srgbClr val="FFFFFF"/>
          </a:solidFill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6462" y="4415479"/>
            <a:ext cx="5048891" cy="4184318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r>
              <a:rPr lang="en-US" dirty="0" smtClean="0"/>
              <a:t>Use the property lists, optional (parallel </a:t>
            </a:r>
            <a:r>
              <a:rPr lang="en-US" dirty="0" err="1" smtClean="0"/>
              <a:t>io</a:t>
            </a:r>
            <a:r>
              <a:rPr lang="en-US" dirty="0" smtClean="0"/>
              <a:t> is </a:t>
            </a:r>
            <a:r>
              <a:rPr lang="en-US" dirty="0" err="1" smtClean="0"/>
              <a:t>accesed</a:t>
            </a:r>
            <a:r>
              <a:rPr lang="en-US" baseline="0" dirty="0" smtClean="0"/>
              <a:t> through </a:t>
            </a:r>
            <a:r>
              <a:rPr lang="en-US" baseline="0" dirty="0" err="1" smtClean="0"/>
              <a:t>proporties</a:t>
            </a:r>
            <a:r>
              <a:rPr lang="en-US" baseline="0" dirty="0" smtClean="0"/>
              <a:t>).</a:t>
            </a:r>
            <a:endParaRPr lang="en-US" dirty="0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Red</a:t>
            </a:r>
            <a:r>
              <a:rPr lang="en-US" baseline="0" dirty="0" smtClean="0"/>
              <a:t> different from serial program. Was H5P_default. Happens on all the processors. Do collective IO when doing this write.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43BA370-1D01-44FA-82A7-089D3FB335F5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71576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3B323BC-9D0B-442E-A5E5-93EA1CC784CE}" type="slidenum">
              <a:rPr lang="en-US" smtClean="0"/>
              <a:pPr/>
              <a:t>30</a:t>
            </a:fld>
            <a:endParaRPr lang="en-US" smtClean="0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6013" y="696913"/>
            <a:ext cx="4651375" cy="3489325"/>
          </a:xfrm>
          <a:solidFill>
            <a:srgbClr val="FFFFFF"/>
          </a:solidFill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6462" y="4415479"/>
            <a:ext cx="5048891" cy="4184318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r>
              <a:rPr lang="en-US" dirty="0" smtClean="0"/>
              <a:t>Have a help</a:t>
            </a:r>
            <a:r>
              <a:rPr lang="en-US" baseline="0" dirty="0" smtClean="0"/>
              <a:t>desk </a:t>
            </a:r>
            <a:endParaRPr lang="en-US" dirty="0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I’ll describe</a:t>
            </a:r>
            <a:r>
              <a:rPr lang="en-US" baseline="0" dirty="0" smtClean="0"/>
              <a:t> a few patterns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43BA370-1D01-44FA-82A7-089D3FB335F5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68126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E1C9EEE-8061-4304-A7DE-FF2533229C1C}" type="slidenum">
              <a:rPr lang="en-US" smtClean="0"/>
              <a:pPr/>
              <a:t>32</a:t>
            </a:fld>
            <a:endParaRPr lang="en-US" smtClean="0"/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6013" y="696913"/>
            <a:ext cx="4651375" cy="3489325"/>
          </a:xfrm>
          <a:solidFill>
            <a:srgbClr val="FFFFFF"/>
          </a:solidFill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6462" y="4415479"/>
            <a:ext cx="5048891" cy="4184318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F59C0B-5052-40DC-B9B0-680C9FC42187}" type="slidenum">
              <a:rPr lang="en-US" smtClean="0"/>
              <a:pPr/>
              <a:t>33</a:t>
            </a:fld>
            <a:endParaRPr lang="en-US" smtClean="0"/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6013" y="696913"/>
            <a:ext cx="4651375" cy="3489325"/>
          </a:xfrm>
          <a:solidFill>
            <a:srgbClr val="FFFFFF"/>
          </a:solidFill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6462" y="4415479"/>
            <a:ext cx="5048891" cy="4184318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r>
              <a:rPr lang="en-US" dirty="0" smtClean="0"/>
              <a:t>Do columns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C5F941-FD33-425B-9293-CC418A0DB15D}" type="slidenum">
              <a:rPr lang="en-US" smtClean="0"/>
              <a:pPr/>
              <a:t>34</a:t>
            </a:fld>
            <a:endParaRPr lang="en-US" smtClean="0"/>
          </a:p>
        </p:txBody>
      </p:sp>
      <p:sp>
        <p:nvSpPr>
          <p:cNvPr id="1116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6013" y="696913"/>
            <a:ext cx="4651375" cy="3489325"/>
          </a:xfrm>
          <a:solidFill>
            <a:srgbClr val="FFFFFF"/>
          </a:solidFill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6462" y="4415479"/>
            <a:ext cx="5048891" cy="4184318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r>
              <a:rPr lang="en-US" dirty="0" err="1" smtClean="0"/>
              <a:t>intleave</a:t>
            </a:r>
            <a:endParaRPr lang="en-US" dirty="0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A5E37B8-5126-4BAB-901A-EAF65E89936B}" type="slidenum">
              <a:rPr lang="en-US" smtClean="0"/>
              <a:pPr/>
              <a:t>35</a:t>
            </a:fld>
            <a:endParaRPr lang="en-US" smtClean="0"/>
          </a:p>
        </p:txBody>
      </p:sp>
      <p:sp>
        <p:nvSpPr>
          <p:cNvPr id="1157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6013" y="696913"/>
            <a:ext cx="4651375" cy="3489325"/>
          </a:xfrm>
          <a:solidFill>
            <a:srgbClr val="FFFFFF"/>
          </a:solidFill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6462" y="4415479"/>
            <a:ext cx="5048891" cy="4184318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r>
              <a:rPr lang="en-US" dirty="0" err="1" smtClean="0"/>
              <a:t>bloks</a:t>
            </a:r>
            <a:endParaRPr 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3F358DD-8DE3-419C-878C-D3CDE072756E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6013" y="696913"/>
            <a:ext cx="4651375" cy="3489325"/>
          </a:xfrm>
          <a:solidFill>
            <a:srgbClr val="FFFFFF"/>
          </a:solidFill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6462" y="4415479"/>
            <a:ext cx="5048891" cy="4184318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Build </a:t>
            </a:r>
            <a:r>
              <a:rPr lang="en-US" dirty="0" err="1" smtClean="0"/>
              <a:t>mpi</a:t>
            </a:r>
            <a:r>
              <a:rPr lang="en-US" dirty="0" smtClean="0"/>
              <a:t> data type,</a:t>
            </a:r>
            <a:r>
              <a:rPr lang="en-US" baseline="0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43BA370-1D01-44FA-82A7-089D3FB335F5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29528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43BA370-1D01-44FA-82A7-089D3FB335F5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42064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66A4016-1010-4CF8-95ED-F9C5E3122FD7}" type="slidenum">
              <a:rPr lang="en-US" smtClean="0"/>
              <a:pPr/>
              <a:t>40</a:t>
            </a:fld>
            <a:endParaRPr lang="en-US" smtClean="0"/>
          </a:p>
        </p:txBody>
      </p:sp>
      <p:sp>
        <p:nvSpPr>
          <p:cNvPr id="119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7600" y="696913"/>
            <a:ext cx="4649788" cy="3487737"/>
          </a:xfrm>
          <a:solidFill>
            <a:srgbClr val="FFFFFF"/>
          </a:solidFill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7981" y="4417041"/>
            <a:ext cx="5045852" cy="4182755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0F6D26B-22FB-4354-9938-191755F12177}" type="slidenum">
              <a:rPr lang="en-US" smtClean="0"/>
              <a:pPr/>
              <a:t>41</a:t>
            </a:fld>
            <a:endParaRPr lang="en-US" smtClean="0"/>
          </a:p>
        </p:txBody>
      </p:sp>
      <p:sp>
        <p:nvSpPr>
          <p:cNvPr id="1208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7600" y="696913"/>
            <a:ext cx="4649788" cy="3487737"/>
          </a:xfrm>
          <a:solidFill>
            <a:srgbClr val="FFFFFF"/>
          </a:solidFill>
          <a:ln/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7981" y="4417041"/>
            <a:ext cx="5045852" cy="4182755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r>
              <a:rPr lang="en-US" dirty="0" smtClean="0"/>
              <a:t>Good paper for tuning, write framework, manage metadata</a:t>
            </a:r>
            <a:r>
              <a:rPr lang="en-US" baseline="0" dirty="0" smtClean="0"/>
              <a:t> cache.</a:t>
            </a:r>
            <a:endParaRPr lang="en-US" dirty="0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Collective IO, allows MPI</a:t>
            </a:r>
            <a:r>
              <a:rPr lang="en-US" baseline="0" dirty="0" smtClean="0"/>
              <a:t> IO to optimize the I/O patterns among the processors.  Gather buffer together and do </a:t>
            </a:r>
            <a:r>
              <a:rPr lang="en-US" baseline="0" dirty="0" err="1" smtClean="0"/>
              <a:t>miminumal</a:t>
            </a:r>
            <a:r>
              <a:rPr lang="en-US" baseline="0" dirty="0" smtClean="0"/>
              <a:t> I/O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43BA370-1D01-44FA-82A7-089D3FB335F5}" type="slidenum">
              <a:rPr lang="en-US" smtClean="0"/>
              <a:pPr>
                <a:defRPr/>
              </a:pPr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8047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Get order writes.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9E82C2-9560-4964-9775-507FF8997D28}" type="slidenum">
              <a:rPr lang="en-US" smtClean="0"/>
              <a:pPr>
                <a:defRPr/>
              </a:pPr>
              <a:t>43</a:t>
            </a:fld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10B04DC-B1AB-4355-AE39-A935343F37B7}" type="slidenum">
              <a:rPr lang="en-US" smtClean="0"/>
              <a:pPr/>
              <a:t>44</a:t>
            </a:fld>
            <a:endParaRPr lang="en-US" smtClean="0"/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7600" y="696913"/>
            <a:ext cx="4649788" cy="3487737"/>
          </a:xfrm>
          <a:solidFill>
            <a:srgbClr val="FFFFFF"/>
          </a:solidFill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7981" y="4417041"/>
            <a:ext cx="5045852" cy="4182755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r>
              <a:rPr lang="en-US" dirty="0" smtClean="0"/>
              <a:t>Small</a:t>
            </a:r>
            <a:r>
              <a:rPr lang="en-US" baseline="0" dirty="0" smtClean="0"/>
              <a:t> example. 230k individual IO, over million IO, </a:t>
            </a:r>
            <a:endParaRPr lang="en-US" dirty="0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65FB719-E3F1-4E67-921A-77F848F9B017}" type="slidenum">
              <a:rPr lang="en-US" smtClean="0"/>
              <a:pPr/>
              <a:t>48</a:t>
            </a:fld>
            <a:endParaRPr lang="en-US" smtClean="0"/>
          </a:p>
        </p:txBody>
      </p:sp>
      <p:sp>
        <p:nvSpPr>
          <p:cNvPr id="123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7600" y="696913"/>
            <a:ext cx="4649788" cy="3487737"/>
          </a:xfrm>
          <a:solidFill>
            <a:srgbClr val="FFFFFF"/>
          </a:solidFill>
          <a:ln/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7981" y="4417041"/>
            <a:ext cx="5045852" cy="4182755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1DA8C5C-E0CF-4F1F-AE47-AB4E54420256}" type="slidenum">
              <a:rPr lang="en-US" smtClean="0"/>
              <a:pPr/>
              <a:t>50</a:t>
            </a:fld>
            <a:endParaRPr lang="en-US" smtClean="0"/>
          </a:p>
        </p:txBody>
      </p:sp>
      <p:sp>
        <p:nvSpPr>
          <p:cNvPr id="1249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7600" y="696913"/>
            <a:ext cx="4649788" cy="3487737"/>
          </a:xfrm>
          <a:solidFill>
            <a:srgbClr val="FFFFFF"/>
          </a:solidFill>
          <a:ln/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7981" y="4417041"/>
            <a:ext cx="5045852" cy="4182755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Just megabytes.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43BA370-1D01-44FA-82A7-089D3FB335F5}" type="slidenum">
              <a:rPr lang="en-US" smtClean="0"/>
              <a:pPr>
                <a:defRPr/>
              </a:pPr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4851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B6E0BFD-DD61-4D48-8674-59577AF57186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6013" y="696913"/>
            <a:ext cx="4651375" cy="3489325"/>
          </a:xfrm>
          <a:solidFill>
            <a:srgbClr val="FFFFFF"/>
          </a:solidFill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6462" y="4415479"/>
            <a:ext cx="5048891" cy="4184318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r>
              <a:rPr lang="en-US" dirty="0" err="1" smtClean="0"/>
              <a:t>Mpi</a:t>
            </a:r>
            <a:r>
              <a:rPr lang="en-US" dirty="0" smtClean="0"/>
              <a:t> </a:t>
            </a:r>
            <a:r>
              <a:rPr lang="en-US" dirty="0" err="1" smtClean="0"/>
              <a:t>io</a:t>
            </a:r>
            <a:r>
              <a:rPr lang="en-US" dirty="0" smtClean="0"/>
              <a:t> really</a:t>
            </a:r>
            <a:r>
              <a:rPr lang="en-US" baseline="0" dirty="0" smtClean="0"/>
              <a:t> low-level, no metadata, leaves a lot up to you. Exteranal32, everything is not </a:t>
            </a:r>
            <a:r>
              <a:rPr lang="en-US" baseline="0" dirty="0" err="1" smtClean="0"/>
              <a:t>portiable</a:t>
            </a:r>
            <a:r>
              <a:rPr lang="en-US" baseline="0" dirty="0" smtClean="0"/>
              <a:t>.</a:t>
            </a:r>
            <a:endParaRPr lang="en-US" dirty="0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Have</a:t>
            </a:r>
            <a:r>
              <a:rPr lang="en-US" baseline="0" dirty="0" smtClean="0"/>
              <a:t> an </a:t>
            </a:r>
            <a:r>
              <a:rPr lang="en-US" baseline="0" dirty="0" err="1" smtClean="0"/>
              <a:t>int</a:t>
            </a:r>
            <a:r>
              <a:rPr lang="en-US" baseline="0" dirty="0" smtClean="0"/>
              <a:t> in </a:t>
            </a:r>
            <a:r>
              <a:rPr lang="en-US" baseline="0" dirty="0" err="1" smtClean="0"/>
              <a:t>mermory</a:t>
            </a:r>
            <a:r>
              <a:rPr lang="en-US" baseline="0" dirty="0" smtClean="0"/>
              <a:t> and writing it to float on disk. Slower , same for compression,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43BA370-1D01-44FA-82A7-089D3FB335F5}" type="slidenum">
              <a:rPr lang="en-US" smtClean="0"/>
              <a:pPr>
                <a:defRPr/>
              </a:pPr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4899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Showed</a:t>
            </a:r>
            <a:r>
              <a:rPr lang="en-US" baseline="0" dirty="0" smtClean="0"/>
              <a:t> this before,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43BA370-1D01-44FA-82A7-089D3FB335F5}" type="slidenum">
              <a:rPr lang="en-US" smtClean="0"/>
              <a:pPr>
                <a:defRPr/>
              </a:pPr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30522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That</a:t>
            </a:r>
            <a:r>
              <a:rPr lang="en-US" baseline="0" dirty="0" smtClean="0"/>
              <a:t> was slow, did collective really happen. Was the data set good. for detecting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43BA370-1D01-44FA-82A7-089D3FB335F5}" type="slidenum">
              <a:rPr lang="en-US" smtClean="0"/>
              <a:pPr>
                <a:defRPr/>
              </a:pPr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86487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Like IOR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43BA370-1D01-44FA-82A7-089D3FB335F5}" type="slidenum">
              <a:rPr lang="en-US" smtClean="0"/>
              <a:pPr>
                <a:defRPr/>
              </a:pPr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44166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1BFCC37-650E-48DA-9D66-02C8B8A1A3E4}" type="slidenum">
              <a:rPr lang="en-US" smtClean="0"/>
              <a:pPr/>
              <a:t>83</a:t>
            </a:fld>
            <a:endParaRPr lang="en-US" smtClean="0"/>
          </a:p>
        </p:txBody>
      </p:sp>
      <p:sp>
        <p:nvSpPr>
          <p:cNvPr id="130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7600" y="696913"/>
            <a:ext cx="4649788" cy="3487737"/>
          </a:xfrm>
          <a:solidFill>
            <a:srgbClr val="FFFFFF"/>
          </a:solidFill>
          <a:ln/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7981" y="4417041"/>
            <a:ext cx="5045852" cy="4182755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96AB368-86A1-489E-AF9F-EAEBDA886470}" type="slidenum">
              <a:rPr lang="en-US" smtClean="0"/>
              <a:pPr/>
              <a:t>84</a:t>
            </a:fld>
            <a:endParaRPr lang="en-US" smtClean="0"/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7600" y="696913"/>
            <a:ext cx="4649788" cy="3487737"/>
          </a:xfrm>
          <a:solidFill>
            <a:srgbClr val="FFFFFF"/>
          </a:solidFill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7981" y="4417041"/>
            <a:ext cx="5045852" cy="4182755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r>
              <a:rPr lang="en-US" dirty="0" smtClean="0"/>
              <a:t>Gives an idea</a:t>
            </a:r>
            <a:r>
              <a:rPr lang="en-US" baseline="0" dirty="0" smtClean="0"/>
              <a:t> what is going on.</a:t>
            </a:r>
            <a:endParaRPr lang="en-US" dirty="0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E1520C8-1BC6-4662-A464-C6400D7FEC45}" type="slidenum">
              <a:rPr lang="en-US" smtClean="0"/>
              <a:pPr/>
              <a:t>85</a:t>
            </a:fld>
            <a:endParaRPr lang="en-US" smtClean="0"/>
          </a:p>
        </p:txBody>
      </p:sp>
      <p:sp>
        <p:nvSpPr>
          <p:cNvPr id="137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6013" y="696913"/>
            <a:ext cx="4651375" cy="3489325"/>
          </a:xfrm>
          <a:solidFill>
            <a:srgbClr val="FFFFFF"/>
          </a:solidFill>
          <a:ln/>
        </p:spPr>
      </p:sp>
      <p:sp>
        <p:nvSpPr>
          <p:cNvPr id="137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6462" y="4415479"/>
            <a:ext cx="5048891" cy="4184318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96AB368-86A1-489E-AF9F-EAEBDA886470}" type="slidenum">
              <a:rPr lang="en-US" smtClean="0"/>
              <a:pPr/>
              <a:t>87</a:t>
            </a:fld>
            <a:endParaRPr lang="en-US" smtClean="0"/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7600" y="696913"/>
            <a:ext cx="4649788" cy="3487737"/>
          </a:xfrm>
          <a:solidFill>
            <a:srgbClr val="FFFFFF"/>
          </a:solidFill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7981" y="4417041"/>
            <a:ext cx="5045852" cy="4182755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r>
              <a:rPr lang="en-US" dirty="0" smtClean="0"/>
              <a:t>In 1.10, </a:t>
            </a: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Order</a:t>
            </a:r>
            <a:r>
              <a:rPr lang="en-US" baseline="0" dirty="0" smtClean="0"/>
              <a:t> of magnitude.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43BA370-1D01-44FA-82A7-089D3FB335F5}" type="slidenum">
              <a:rPr lang="en-US" smtClean="0"/>
              <a:pPr>
                <a:defRPr/>
              </a:pPr>
              <a:t>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91739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96AB368-86A1-489E-AF9F-EAEBDA886470}" type="slidenum">
              <a:rPr lang="en-US" smtClean="0"/>
              <a:pPr/>
              <a:t>90</a:t>
            </a:fld>
            <a:endParaRPr lang="en-US" smtClean="0"/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7600" y="696913"/>
            <a:ext cx="4649788" cy="3487737"/>
          </a:xfrm>
          <a:solidFill>
            <a:srgbClr val="FFFFFF"/>
          </a:solidFill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7981" y="4417041"/>
            <a:ext cx="5045852" cy="4182755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r>
              <a:rPr lang="en-US" dirty="0" smtClean="0"/>
              <a:t>Really</a:t>
            </a:r>
            <a:r>
              <a:rPr lang="en-US" baseline="0" dirty="0" smtClean="0"/>
              <a:t> bad is really bad. Want to </a:t>
            </a:r>
            <a:r>
              <a:rPr lang="en-US" baseline="0" dirty="0" err="1" smtClean="0"/>
              <a:t>elimate</a:t>
            </a:r>
            <a:r>
              <a:rPr lang="en-US" baseline="0" dirty="0" smtClean="0"/>
              <a:t> this truncate call.</a:t>
            </a:r>
            <a:endParaRPr lang="en-US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B6E0BFD-DD61-4D48-8674-59577AF57186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6013" y="696913"/>
            <a:ext cx="4651375" cy="3489325"/>
          </a:xfrm>
          <a:solidFill>
            <a:srgbClr val="FFFFFF"/>
          </a:solidFill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6462" y="4415479"/>
            <a:ext cx="5048891" cy="4184318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96AB368-86A1-489E-AF9F-EAEBDA886470}" type="slidenum">
              <a:rPr lang="en-US" smtClean="0"/>
              <a:pPr/>
              <a:t>91</a:t>
            </a:fld>
            <a:endParaRPr lang="en-US" smtClean="0"/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7600" y="696913"/>
            <a:ext cx="4649788" cy="3487737"/>
          </a:xfrm>
          <a:solidFill>
            <a:srgbClr val="FFFFFF"/>
          </a:solidFill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7981" y="4417041"/>
            <a:ext cx="5045852" cy="4182755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Made it collective. Improve the write storm.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43BA370-1D01-44FA-82A7-089D3FB335F5}" type="slidenum">
              <a:rPr lang="en-US" smtClean="0"/>
              <a:pPr>
                <a:defRPr/>
              </a:pPr>
              <a:t>92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4269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FCADDDB-BDFE-4004-B520-8F0BC75EF90D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6013" y="696913"/>
            <a:ext cx="4651375" cy="3489325"/>
          </a:xfrm>
          <a:solidFill>
            <a:srgbClr val="FFFFFF"/>
          </a:solidFill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6462" y="4415479"/>
            <a:ext cx="5048891" cy="4184318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3F358DD-8DE3-419C-878C-D3CDE072756E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6013" y="696913"/>
            <a:ext cx="4651375" cy="3489325"/>
          </a:xfrm>
          <a:solidFill>
            <a:srgbClr val="FFFFFF"/>
          </a:solidFill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6462" y="4415479"/>
            <a:ext cx="5048891" cy="4184318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dirty="0" smtClean="0"/>
              <a:t>Support Message Passing Interface (MPI) programming</a:t>
            </a:r>
          </a:p>
          <a:p>
            <a:pPr eaLnBrk="1" hangingPunct="1">
              <a:lnSpc>
                <a:spcPct val="80000"/>
              </a:lnSpc>
            </a:pPr>
            <a:r>
              <a:rPr lang="en-US" dirty="0" smtClean="0"/>
              <a:t>PHDF5 files compatible with serial HDF5 files</a:t>
            </a:r>
          </a:p>
          <a:p>
            <a:pPr lvl="1" eaLnBrk="1" hangingPunct="1">
              <a:lnSpc>
                <a:spcPct val="80000"/>
              </a:lnSpc>
            </a:pPr>
            <a:r>
              <a:rPr lang="en-US" dirty="0" smtClean="0"/>
              <a:t>Shareable between different serial or parallel platforms</a:t>
            </a:r>
          </a:p>
          <a:p>
            <a:pPr eaLnBrk="1" hangingPunct="1">
              <a:lnSpc>
                <a:spcPct val="80000"/>
              </a:lnSpc>
            </a:pPr>
            <a:r>
              <a:rPr lang="en-US" dirty="0" smtClean="0"/>
              <a:t>Single file image to all processes</a:t>
            </a:r>
          </a:p>
          <a:p>
            <a:pPr lvl="1" eaLnBrk="1" hangingPunct="1">
              <a:lnSpc>
                <a:spcPct val="80000"/>
              </a:lnSpc>
            </a:pPr>
            <a:r>
              <a:rPr lang="en-US" dirty="0" smtClean="0"/>
              <a:t>One file per process design is undesirable</a:t>
            </a:r>
          </a:p>
          <a:p>
            <a:pPr lvl="2" eaLnBrk="1" hangingPunct="1">
              <a:lnSpc>
                <a:spcPct val="80000"/>
              </a:lnSpc>
            </a:pPr>
            <a:r>
              <a:rPr lang="en-US" dirty="0" smtClean="0"/>
              <a:t>Expensive post processing</a:t>
            </a:r>
          </a:p>
          <a:p>
            <a:pPr lvl="2" eaLnBrk="1" hangingPunct="1">
              <a:lnSpc>
                <a:spcPct val="80000"/>
              </a:lnSpc>
            </a:pPr>
            <a:r>
              <a:rPr lang="en-US" dirty="0" smtClean="0"/>
              <a:t>Not usable by different number of processes</a:t>
            </a:r>
          </a:p>
          <a:p>
            <a:endParaRPr lang="en-US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3F358DD-8DE3-419C-878C-D3CDE072756E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6013" y="696913"/>
            <a:ext cx="4651375" cy="3489325"/>
          </a:xfrm>
          <a:solidFill>
            <a:srgbClr val="FFFFFF"/>
          </a:solidFill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6462" y="4415479"/>
            <a:ext cx="5048891" cy="4184318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AB0CB2B-B62E-44F5-87FF-AAA4F7D04ED4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6013" y="696913"/>
            <a:ext cx="4651375" cy="3489325"/>
          </a:xfrm>
          <a:solidFill>
            <a:srgbClr val="FFFFFF"/>
          </a:solidFill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6462" y="4415479"/>
            <a:ext cx="5048891" cy="4184318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Relationship Id="rId3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jpe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4.jpeg"/><Relationship Id="rId3" Type="http://schemas.openxmlformats.org/officeDocument/2006/relationships/image" Target="../media/image3.png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999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053"/>
          <p:cNvSpPr txBox="1">
            <a:spLocks noChangeArrowheads="1"/>
          </p:cNvSpPr>
          <p:nvPr userDrawn="1"/>
        </p:nvSpPr>
        <p:spPr bwMode="auto">
          <a:xfrm>
            <a:off x="7239000" y="6629400"/>
            <a:ext cx="1676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>
            <a:lvl1pPr>
              <a:defRPr sz="12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www.hdfgroup.org</a:t>
            </a:r>
          </a:p>
        </p:txBody>
      </p:sp>
      <p:pic>
        <p:nvPicPr>
          <p:cNvPr id="6" name="Picture 1056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13" y="152400"/>
            <a:ext cx="966787" cy="51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 userDrawn="1"/>
        </p:nvSpPr>
        <p:spPr>
          <a:xfrm>
            <a:off x="1374775" y="239713"/>
            <a:ext cx="1825625" cy="369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800" dirty="0">
                <a:solidFill>
                  <a:srgbClr val="000000"/>
                </a:solidFill>
                <a:latin typeface="Arial" pitchFamily="34" charset="0"/>
              </a:rPr>
              <a:t>The HDF Group</a:t>
            </a:r>
          </a:p>
        </p:txBody>
      </p:sp>
      <p:sp>
        <p:nvSpPr>
          <p:cNvPr id="37890" name="Rectangle 2050"/>
          <p:cNvSpPr>
            <a:spLocks noGrp="1" noChangeArrowheads="1"/>
          </p:cNvSpPr>
          <p:nvPr>
            <p:ph type="ctrTitle"/>
          </p:nvPr>
        </p:nvSpPr>
        <p:spPr>
          <a:xfrm>
            <a:off x="685800" y="2209800"/>
            <a:ext cx="7772400" cy="2057400"/>
          </a:xfrm>
        </p:spPr>
        <p:txBody>
          <a:bodyPr anchor="t"/>
          <a:lstStyle>
            <a:lvl1pPr>
              <a:defRPr sz="48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7891" name="Rectangle 2051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4419600"/>
            <a:ext cx="6400800" cy="914400"/>
          </a:xfrm>
        </p:spPr>
        <p:txBody>
          <a:bodyPr/>
          <a:lstStyle>
            <a:lvl1pPr marL="0" indent="0" algn="ctr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8" name="Rectangle 206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0" smtClean="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Rectangle 206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0" smtClean="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Rectangle 206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4D0054-DEBC-4BC7-AB51-B07CBC93C6B2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4394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5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Rectangle 105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105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67948B-92F7-46C0-825B-24D3672FC8D3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8339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152400"/>
            <a:ext cx="2114550" cy="6324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152400"/>
            <a:ext cx="6191250" cy="6324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5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Rectangle 105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105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58623D-0FA2-4457-A4E7-CA0E22B1CE5A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0794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52400"/>
            <a:ext cx="7010400" cy="533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81000" y="990600"/>
            <a:ext cx="8458200" cy="2667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" y="3810000"/>
            <a:ext cx="8458200" cy="2667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05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105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105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4A9CEC-B065-4A1C-B575-9A98871540EE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81820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819400"/>
            <a:ext cx="7010400" cy="533400"/>
          </a:xfrm>
        </p:spPr>
        <p:txBody>
          <a:bodyPr anchor="ctr"/>
          <a:lstStyle>
            <a:lvl1pPr>
              <a:defRPr sz="3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04800" y="6629400"/>
            <a:ext cx="1676400" cy="228600"/>
          </a:xfrm>
        </p:spPr>
        <p:txBody>
          <a:bodyPr/>
          <a:lstStyle/>
          <a:p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6990693-FCA4-456D-B0D1-1E6BC96D0376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5253389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743200"/>
            <a:ext cx="7010400" cy="5334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57B00-2272-4B28-88BE-3425C01440B6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5108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2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6990693-FCA4-456D-B0D1-1E6BC96D0376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27619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52400"/>
            <a:ext cx="7010400" cy="533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81000" y="990600"/>
            <a:ext cx="4152900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990600"/>
            <a:ext cx="4152900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April 26, 2017</a:t>
            </a:r>
            <a:endParaRPr lang="en-US" dirty="0"/>
          </a:p>
        </p:txBody>
      </p:sp>
      <p:sp>
        <p:nvSpPr>
          <p:cNvPr id="6" name="Rectangle 3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HDF5 Overview @ UC Berkeley</a:t>
            </a:r>
            <a:endParaRPr lang="en-US"/>
          </a:p>
        </p:txBody>
      </p:sp>
      <p:sp>
        <p:nvSpPr>
          <p:cNvPr id="7" name="Rectangle 3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3B642F-E7E4-4580-A3F7-E7F337545A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1931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081" descr="hdf 7ppt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683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0" name="Rectangle 2050"/>
          <p:cNvSpPr>
            <a:spLocks noGrp="1" noChangeArrowheads="1"/>
          </p:cNvSpPr>
          <p:nvPr>
            <p:ph type="ctrTitle"/>
          </p:nvPr>
        </p:nvSpPr>
        <p:spPr>
          <a:xfrm>
            <a:off x="685800" y="2209800"/>
            <a:ext cx="7772400" cy="2057400"/>
          </a:xfrm>
        </p:spPr>
        <p:txBody>
          <a:bodyPr anchor="t"/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7891" name="Rectangle 2051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4419600"/>
            <a:ext cx="6400800" cy="914400"/>
          </a:xfrm>
        </p:spPr>
        <p:txBody>
          <a:bodyPr/>
          <a:lstStyle>
            <a:lvl1pPr marL="0" indent="0" algn="ctr">
              <a:buFontTx/>
              <a:buNone/>
              <a:defRPr sz="2400"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206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553200"/>
            <a:ext cx="1828800" cy="228600"/>
          </a:xfrm>
        </p:spPr>
        <p:txBody>
          <a:bodyPr/>
          <a:lstStyle>
            <a:lvl1pPr>
              <a:defRPr b="1"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April 26, 2017</a:t>
            </a:r>
            <a:endParaRPr lang="en-US" dirty="0"/>
          </a:p>
        </p:txBody>
      </p:sp>
      <p:sp>
        <p:nvSpPr>
          <p:cNvPr id="6" name="Rectangle 2065"/>
          <p:cNvSpPr>
            <a:spLocks noGrp="1" noChangeArrowheads="1"/>
          </p:cNvSpPr>
          <p:nvPr>
            <p:ph type="ftr" sz="quarter" idx="11"/>
          </p:nvPr>
        </p:nvSpPr>
        <p:spPr>
          <a:xfrm>
            <a:off x="2514600" y="6553200"/>
            <a:ext cx="4114800" cy="228600"/>
          </a:xfrm>
        </p:spPr>
        <p:txBody>
          <a:bodyPr/>
          <a:lstStyle>
            <a:lvl1pPr>
              <a:defRPr b="1"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7" name="Rectangle 206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81800" y="6553200"/>
            <a:ext cx="762000" cy="228600"/>
          </a:xfrm>
        </p:spPr>
        <p:txBody>
          <a:bodyPr/>
          <a:lstStyle>
            <a:lvl1pPr>
              <a:defRPr b="1">
                <a:latin typeface="+mn-lt"/>
              </a:defRPr>
            </a:lvl1pPr>
          </a:lstStyle>
          <a:p>
            <a:pPr>
              <a:defRPr/>
            </a:pPr>
            <a:fld id="{5A3AD11C-B4D8-4D3F-B349-5D890DBDE0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593761"/>
      </p:ext>
    </p:extLst>
  </p:cSld>
  <p:clrMapOvr>
    <a:masterClrMapping/>
  </p:clrMapOvr>
  <p:transition spd="med">
    <p:wipe dir="d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April 26, 2017</a:t>
            </a:r>
            <a:endParaRPr lang="en-US"/>
          </a:p>
        </p:txBody>
      </p:sp>
      <p:sp>
        <p:nvSpPr>
          <p:cNvPr id="5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1200" b="1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287ABA3-A1A1-4707-AFAF-690E37C7752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sz="1200" b="1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6721331"/>
      </p:ext>
    </p:extLst>
  </p:cSld>
  <p:clrMapOvr>
    <a:masterClrMapping/>
  </p:clrMapOvr>
  <p:transition spd="med">
    <p:wipe dir="d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76400"/>
            <a:ext cx="7772400" cy="1362075"/>
          </a:xfrm>
        </p:spPr>
        <p:txBody>
          <a:bodyPr anchor="t"/>
          <a:lstStyle>
            <a:lvl1pPr algn="ctr">
              <a:defRPr sz="4800" b="1" cap="all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8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April 26, 2017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HDF5 Overview @ UC Berkeley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8FADFF9-2F2D-4D20-86DB-AD3DC4206D9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261385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5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Rectangle 105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105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E891D3-C79B-467C-9AA4-487CCCDFB73C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029994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95400"/>
            <a:ext cx="3886200" cy="48006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3886200" cy="48006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kumimoji="1" lang="en-US" sz="1200" b="1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April 26, 2017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1" lang="en-US" sz="1200" b="1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HDF5 Overview @ UC Berkeley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 lang="en-US" sz="1200" b="1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B002BCC6-A6E9-4477-A97A-8C49FEE5DBA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8179828"/>
      </p:ext>
    </p:extLst>
  </p:cSld>
  <p:clrMapOvr>
    <a:masterClrMapping/>
  </p:clrMapOvr>
  <p:transition spd="med">
    <p:wipe dir="d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April 26, 2017</a:t>
            </a: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HDF5 Overview @ UC Berkeley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BDD25F5-1A27-497B-9B5D-3F1318B1637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323701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kumimoji="1" lang="en-US" sz="1200" b="1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April 26, 2017</a:t>
            </a: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kumimoji="1" lang="en-US" sz="1200" b="1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 lang="en-US" sz="1200" b="1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EECFA244-EDC7-4175-86F8-3DE121B6147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914957"/>
      </p:ext>
    </p:extLst>
  </p:cSld>
  <p:clrMapOvr>
    <a:masterClrMapping/>
  </p:clrMapOvr>
  <p:transition spd="med">
    <p:wipe dir="d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kumimoji="1" lang="en-US" sz="1200" b="1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April 26, 2017</a:t>
            </a: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kumimoji="1" lang="en-US" sz="1200" b="1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kumimoji="1" lang="en-US" sz="1200" b="1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0C483536-7513-45D1-A0A0-45AB5C105D1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2535679"/>
      </p:ext>
    </p:extLst>
  </p:cSld>
  <p:clrMapOvr>
    <a:masterClrMapping/>
  </p:clrMapOvr>
  <p:transition spd="med">
    <p:wipe dir="d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kumimoji="1" lang="en-US" sz="1200" b="1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April 26, 2017</a:t>
            </a: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kumimoji="1" lang="en-US" sz="1200" b="1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kumimoji="1" lang="en-US" sz="1200" b="1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FF42C270-2C40-4F17-B7F6-6B154A88FC62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3471830"/>
      </p:ext>
    </p:extLst>
  </p:cSld>
  <p:clrMapOvr>
    <a:masterClrMapping/>
  </p:clrMapOvr>
  <p:transition spd="med">
    <p:wipe dir="d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152400"/>
            <a:ext cx="7772400" cy="609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609600" y="1295400"/>
            <a:ext cx="7924800" cy="4800600"/>
          </a:xfrm>
        </p:spPr>
        <p:txBody>
          <a:bodyPr/>
          <a:lstStyle/>
          <a:p>
            <a:pPr lvl="0"/>
            <a:r>
              <a:rPr lang="en-US" noProof="0" smtClean="0"/>
              <a:t>Click icon to add chart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553200"/>
            <a:ext cx="1981200" cy="228600"/>
          </a:xfrm>
        </p:spPr>
        <p:txBody>
          <a:bodyPr/>
          <a:lstStyle>
            <a:lvl1pPr>
              <a:defRPr sz="12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April 26, 2017</a:t>
            </a: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2514600" y="6553200"/>
            <a:ext cx="4114800" cy="228600"/>
          </a:xfrm>
        </p:spPr>
        <p:txBody>
          <a:bodyPr/>
          <a:lstStyle>
            <a:lvl1pPr>
              <a:defRPr sz="12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81800" y="6553200"/>
            <a:ext cx="762000" cy="228600"/>
          </a:xfrm>
        </p:spPr>
        <p:txBody>
          <a:bodyPr/>
          <a:lstStyle>
            <a:lvl1pPr>
              <a:defRPr kumimoji="1" lang="en-US" sz="1200" b="1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561CD06F-8A6C-4685-92B6-A0B67BBA178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3615493"/>
      </p:ext>
    </p:extLst>
  </p:cSld>
  <p:clrMapOvr>
    <a:masterClrMapping/>
  </p:clrMapOvr>
  <p:transition spd="med">
    <p:wipe dir="d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kumimoji="1" lang="en-US" sz="1200" b="1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April 26, 2017</a:t>
            </a: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kumimoji="1" lang="en-US" sz="1200" b="1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 lang="en-US" sz="1200" b="1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033D186-D835-4A5A-8453-DC07395837C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1596634"/>
      </p:ext>
    </p:extLst>
  </p:cSld>
  <p:clrMapOvr>
    <a:masterClrMapping/>
  </p:clrMapOvr>
  <p:transition spd="med">
    <p:wipe dir="d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53250" y="152400"/>
            <a:ext cx="2114550" cy="5943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52400"/>
            <a:ext cx="6191250" cy="5943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kumimoji="1" lang="en-US" sz="1200" b="1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April 26, 2017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1" lang="en-US" sz="1200" b="1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HDF5 Overview @ UC Berkeley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 lang="en-US" sz="1200" b="1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650C489-B96D-4165-BD5C-3CDAE6B4364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0302961"/>
      </p:ext>
    </p:extLst>
  </p:cSld>
  <p:clrMapOvr>
    <a:masterClrMapping/>
  </p:clrMapOvr>
  <p:transition spd="med">
    <p:wipe dir="d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20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6629400"/>
            <a:ext cx="1981200" cy="228600"/>
          </a:xfrm>
        </p:spPr>
        <p:txBody>
          <a:bodyPr/>
          <a:lstStyle/>
          <a:p>
            <a:r>
              <a:rPr lang="en-US" smtClean="0"/>
              <a:t>April 26, 2017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6990693-FCA4-456D-B0D1-1E6BC96D037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HDF5 Overview @ UC Berkeley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977691"/>
      </p:ext>
    </p:extLst>
  </p:cSld>
  <p:clrMapOvr>
    <a:masterClrMapping/>
  </p:clrMapOvr>
  <p:transition spd="med">
    <p:wipe dir="d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April 26, 2017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HDF5 Overview @ UC Berkeley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CA91D-70C3-4ED4-B251-33D1B903B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740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05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Rectangle 105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105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9A6822-8A2E-438A-8FF5-7FF0DBFC3E36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473649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819400"/>
            <a:ext cx="7010400" cy="533400"/>
          </a:xfrm>
        </p:spPr>
        <p:txBody>
          <a:bodyPr anchor="ctr"/>
          <a:lstStyle>
            <a:lvl1pPr>
              <a:defRPr sz="3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04800" y="6629400"/>
            <a:ext cx="1676400" cy="228600"/>
          </a:xfrm>
        </p:spPr>
        <p:txBody>
          <a:bodyPr/>
          <a:lstStyle/>
          <a:p>
            <a:r>
              <a:rPr lang="en-US" smtClean="0"/>
              <a:t>April 26, 2017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6990693-FCA4-456D-B0D1-1E6BC96D037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672381"/>
      </p:ext>
    </p:extLst>
  </p:cSld>
  <p:clrMapOvr>
    <a:masterClrMapping/>
  </p:clrMapOvr>
  <p:transition spd="med">
    <p:wipe dir="d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819400"/>
            <a:ext cx="7010400" cy="533400"/>
          </a:xfrm>
        </p:spPr>
        <p:txBody>
          <a:bodyPr anchor="ctr"/>
          <a:lstStyle>
            <a:lvl1pPr>
              <a:defRPr sz="3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04800" y="6629400"/>
            <a:ext cx="1676400" cy="228600"/>
          </a:xfrm>
        </p:spPr>
        <p:txBody>
          <a:bodyPr/>
          <a:lstStyle/>
          <a:p>
            <a:r>
              <a:rPr lang="en-US" smtClean="0"/>
              <a:t>April 26, 2017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6990693-FCA4-456D-B0D1-1E6BC96D037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672381"/>
      </p:ext>
    </p:extLst>
  </p:cSld>
  <p:clrMapOvr>
    <a:masterClrMapping/>
  </p:clrMapOvr>
  <p:transition spd="med">
    <p:wipe dir="d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999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053"/>
          <p:cNvSpPr txBox="1">
            <a:spLocks noChangeArrowheads="1"/>
          </p:cNvSpPr>
          <p:nvPr userDrawn="1"/>
        </p:nvSpPr>
        <p:spPr bwMode="auto">
          <a:xfrm>
            <a:off x="7239000" y="6629400"/>
            <a:ext cx="1676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>
            <a:lvl1pPr>
              <a:defRPr sz="12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www.hdfgroup.org</a:t>
            </a:r>
          </a:p>
        </p:txBody>
      </p:sp>
      <p:pic>
        <p:nvPicPr>
          <p:cNvPr id="6" name="Picture 1056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13" y="152400"/>
            <a:ext cx="966787" cy="51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 userDrawn="1"/>
        </p:nvSpPr>
        <p:spPr>
          <a:xfrm>
            <a:off x="1374775" y="239713"/>
            <a:ext cx="1825625" cy="369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800" dirty="0">
                <a:solidFill>
                  <a:srgbClr val="000000"/>
                </a:solidFill>
                <a:latin typeface="Arial" pitchFamily="34" charset="0"/>
              </a:rPr>
              <a:t>The HDF Group</a:t>
            </a:r>
          </a:p>
        </p:txBody>
      </p:sp>
      <p:sp>
        <p:nvSpPr>
          <p:cNvPr id="37890" name="Rectangle 2050"/>
          <p:cNvSpPr>
            <a:spLocks noGrp="1" noChangeArrowheads="1"/>
          </p:cNvSpPr>
          <p:nvPr>
            <p:ph type="ctrTitle"/>
          </p:nvPr>
        </p:nvSpPr>
        <p:spPr>
          <a:xfrm>
            <a:off x="685800" y="2209800"/>
            <a:ext cx="7772400" cy="2057400"/>
          </a:xfrm>
        </p:spPr>
        <p:txBody>
          <a:bodyPr anchor="t"/>
          <a:lstStyle>
            <a:lvl1pPr>
              <a:defRPr sz="48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7891" name="Rectangle 2051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4419600"/>
            <a:ext cx="6400800" cy="914400"/>
          </a:xfrm>
        </p:spPr>
        <p:txBody>
          <a:bodyPr/>
          <a:lstStyle>
            <a:lvl1pPr marL="0" indent="0" algn="ctr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8" name="Rectangle 206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0" smtClean="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Rectangle 206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0" smtClean="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Rectangle 206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4D0054-DEBC-4BC7-AB51-B07CBC93C6B2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43949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5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Rectangle 105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105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E891D3-C79B-467C-9AA4-487CCCDFB73C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029994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05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Rectangle 105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105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9A6822-8A2E-438A-8FF5-7FF0DBFC3E36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473649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990600"/>
            <a:ext cx="4152900" cy="5486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990600"/>
            <a:ext cx="4152900" cy="5486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05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105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105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E0B191-D192-4155-B7FC-877A6FDF1AF9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009513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05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8" name="Rectangle 105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105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50EEDC-5844-4EFA-918A-89CA68A7DE5D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538876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05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Rectangle 105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105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7EAFBD-F6C1-4BBC-BE16-6ABDE0D892EA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725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5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Rectangle 105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105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54FA78B-0BBB-47B9-88DA-E5C0BFDE8D2A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31137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05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105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105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60169EC-85B8-49E2-AEE8-1C12B44850C9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177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990600"/>
            <a:ext cx="4152900" cy="5486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990600"/>
            <a:ext cx="4152900" cy="5486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05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105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105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E0B191-D192-4155-B7FC-877A6FDF1AF9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009513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05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105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105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9A656B-55CD-44D5-AE92-A264F38D691D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123972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5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Rectangle 105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105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67948B-92F7-46C0-825B-24D3672FC8D3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833987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152400"/>
            <a:ext cx="2114550" cy="6324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152400"/>
            <a:ext cx="6191250" cy="6324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5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Rectangle 105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105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58623D-0FA2-4457-A4E7-CA0E22B1CE5A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07941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52400"/>
            <a:ext cx="7010400" cy="533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81000" y="990600"/>
            <a:ext cx="8458200" cy="2667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" y="3810000"/>
            <a:ext cx="8458200" cy="2667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05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105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105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4A9CEC-B065-4A1C-B575-9A98871540EE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818207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819400"/>
            <a:ext cx="7010400" cy="533400"/>
          </a:xfrm>
        </p:spPr>
        <p:txBody>
          <a:bodyPr anchor="ctr"/>
          <a:lstStyle>
            <a:lvl1pPr>
              <a:defRPr sz="3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04800" y="6629400"/>
            <a:ext cx="1676400" cy="228600"/>
          </a:xfrm>
        </p:spPr>
        <p:txBody>
          <a:bodyPr/>
          <a:lstStyle/>
          <a:p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6990693-FCA4-456D-B0D1-1E6BC96D0376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5253389"/>
      </p:ext>
    </p:extLst>
  </p:cSld>
  <p:clrMapOvr>
    <a:masterClrMapping/>
  </p:clrMapOvr>
  <p:transition spd="med">
    <p:wipe dir="d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2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6990693-FCA4-456D-B0D1-1E6BC96D0376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2761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05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8" name="Rectangle 105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105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50EEDC-5844-4EFA-918A-89CA68A7DE5D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5388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05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Rectangle 105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105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7EAFBD-F6C1-4BBC-BE16-6ABDE0D892EA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7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5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Rectangle 105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105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54FA78B-0BBB-47B9-88DA-E5C0BFDE8D2A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311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05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105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105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60169EC-85B8-49E2-AEE8-1C12B44850C9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1770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05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105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105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9A656B-55CD-44D5-AE92-A264F38D691D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1239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8" Type="http://schemas.openxmlformats.org/officeDocument/2006/relationships/image" Target="../media/image1.jpeg"/><Relationship Id="rId19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31.xml"/><Relationship Id="rId16" Type="http://schemas.openxmlformats.org/officeDocument/2006/relationships/theme" Target="../theme/theme2.xml"/><Relationship Id="rId17" Type="http://schemas.openxmlformats.org/officeDocument/2006/relationships/image" Target="../media/image5.jpeg"/><Relationship Id="rId18" Type="http://schemas.openxmlformats.org/officeDocument/2006/relationships/image" Target="../media/image2.jpeg"/><Relationship Id="rId1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9.xml"/><Relationship Id="rId4" Type="http://schemas.openxmlformats.org/officeDocument/2006/relationships/slideLayout" Target="../slideLayouts/slideLayout20.xml"/><Relationship Id="rId5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3.xml"/><Relationship Id="rId8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5.xml"/><Relationship Id="rId15" Type="http://schemas.openxmlformats.org/officeDocument/2006/relationships/theme" Target="../theme/theme3.xml"/><Relationship Id="rId16" Type="http://schemas.openxmlformats.org/officeDocument/2006/relationships/image" Target="../media/image1.jpeg"/><Relationship Id="rId17" Type="http://schemas.openxmlformats.org/officeDocument/2006/relationships/image" Target="../media/image2.jpeg"/><Relationship Id="rId18" Type="http://schemas.openxmlformats.org/officeDocument/2006/relationships/image" Target="../media/image3.png"/><Relationship Id="rId1" Type="http://schemas.openxmlformats.org/officeDocument/2006/relationships/slideLayout" Target="../slideLayouts/slideLayout32.xml"/><Relationship Id="rId2" Type="http://schemas.openxmlformats.org/officeDocument/2006/relationships/slideLayout" Target="../slideLayouts/slideLayout33.xml"/><Relationship Id="rId3" Type="http://schemas.openxmlformats.org/officeDocument/2006/relationships/slideLayout" Target="../slideLayouts/slideLayout34.xml"/><Relationship Id="rId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36.xml"/><Relationship Id="rId6" Type="http://schemas.openxmlformats.org/officeDocument/2006/relationships/slideLayout" Target="../slideLayouts/slideLayout37.xml"/><Relationship Id="rId7" Type="http://schemas.openxmlformats.org/officeDocument/2006/relationships/slideLayout" Target="../slideLayouts/slideLayout38.xml"/><Relationship Id="rId8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9" descr="99.jp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990600"/>
            <a:ext cx="84582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pic>
        <p:nvPicPr>
          <p:cNvPr id="1028" name="Picture 1050" descr="hdf 0line"/>
          <p:cNvPicPr>
            <a:picLocks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0"/>
            <a:ext cx="9144000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1143000" y="152400"/>
            <a:ext cx="7010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6893" name="Rectangle 105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629400"/>
            <a:ext cx="1371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6894" name="Rectangle 105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86000" y="6629400"/>
            <a:ext cx="3962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b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36895" name="Rectangle 105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400800" y="6629400"/>
            <a:ext cx="762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fld id="{AED57B00-2272-4B28-88BE-3425C01440B6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Rectangle 1053"/>
          <p:cNvSpPr txBox="1">
            <a:spLocks noChangeArrowheads="1"/>
          </p:cNvSpPr>
          <p:nvPr/>
        </p:nvSpPr>
        <p:spPr bwMode="auto">
          <a:xfrm>
            <a:off x="7239000" y="6629400"/>
            <a:ext cx="190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>
            <a:lvl1pPr>
              <a:defRPr sz="12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err="1" smtClean="0">
                <a:solidFill>
                  <a:srgbClr val="FFFFFF"/>
                </a:solidFill>
              </a:rPr>
              <a:t>www.hdfgroup.org</a:t>
            </a:r>
            <a:r>
              <a:rPr lang="en-US" dirty="0" smtClean="0">
                <a:solidFill>
                  <a:srgbClr val="FFFFFF"/>
                </a:solidFill>
              </a:rPr>
              <a:t>/HDF5</a:t>
            </a:r>
            <a:endParaRPr lang="en-US" dirty="0" smtClean="0">
              <a:solidFill>
                <a:srgbClr val="FFFFFF"/>
              </a:solidFill>
            </a:endParaRPr>
          </a:p>
        </p:txBody>
      </p:sp>
      <p:pic>
        <p:nvPicPr>
          <p:cNvPr id="1034" name="Picture 1056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13" y="152400"/>
            <a:ext cx="966787" cy="51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2196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805" r:id="rId3"/>
    <p:sldLayoutId id="2147483806" r:id="rId4"/>
    <p:sldLayoutId id="2147483807" r:id="rId5"/>
    <p:sldLayoutId id="2147483808" r:id="rId6"/>
    <p:sldLayoutId id="2147483809" r:id="rId7"/>
    <p:sldLayoutId id="2147483810" r:id="rId8"/>
    <p:sldLayoutId id="2147483811" r:id="rId9"/>
    <p:sldLayoutId id="2147483812" r:id="rId10"/>
    <p:sldLayoutId id="2147483813" r:id="rId11"/>
    <p:sldLayoutId id="2147483814" r:id="rId12"/>
    <p:sldLayoutId id="2147483815" r:id="rId13"/>
    <p:sldLayoutId id="2147483848" r:id="rId14"/>
    <p:sldLayoutId id="2147483816" r:id="rId15"/>
    <p:sldLayoutId id="2147483849" r:id="rId16"/>
  </p:sldLayoutIdLst>
  <p:timing>
    <p:tnLst>
      <p:par>
        <p:cTn id="1" dur="indefinite" restart="never" nodeType="tmRoot"/>
      </p:par>
    </p:tnLst>
  </p:timing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00000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00000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00000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00000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00000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aramond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aramond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aramond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3000">
          <a:solidFill>
            <a:srgbClr val="000000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rgbClr val="000000"/>
          </a:solidFill>
          <a:latin typeface="Arial" pitchFamily="34" charset="0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600">
          <a:solidFill>
            <a:srgbClr val="000000"/>
          </a:solidFill>
          <a:latin typeface="Arial" pitchFamily="34" charset="0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rgbClr val="000000"/>
          </a:solidFill>
          <a:latin typeface="Arial" pitchFamily="34" charset="0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rgbClr val="000000"/>
          </a:solidFill>
          <a:latin typeface="Arial" pitchFamily="34" charset="0"/>
          <a:cs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rgbClr val="000000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rgbClr val="000000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rgbClr val="000000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95400" y="1524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295400"/>
            <a:ext cx="79248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1571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629400"/>
            <a:ext cx="18288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kumimoji="1" sz="1400" b="1">
                <a:solidFill>
                  <a:schemeClr val="bg1"/>
                </a:solidFill>
                <a:latin typeface="Garamond" pitchFamily="18" charset="0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April 26, 2017</a:t>
            </a:r>
            <a:endParaRPr lang="en-US"/>
          </a:p>
        </p:txBody>
      </p:sp>
      <p:sp>
        <p:nvSpPr>
          <p:cNvPr id="11571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514600" y="6629400"/>
            <a:ext cx="41148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kumimoji="1" sz="1400" b="1">
                <a:solidFill>
                  <a:schemeClr val="bg1"/>
                </a:solidFill>
                <a:latin typeface="Garamond" pitchFamily="18" charset="0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HDF5 Overview @ UC Berkeley</a:t>
            </a:r>
            <a:endParaRPr lang="en-US"/>
          </a:p>
        </p:txBody>
      </p:sp>
      <p:sp>
        <p:nvSpPr>
          <p:cNvPr id="11571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629400"/>
            <a:ext cx="762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400" b="1">
                <a:solidFill>
                  <a:schemeClr val="bg1"/>
                </a:solidFill>
                <a:latin typeface="Garamond" pitchFamily="18" charset="0"/>
                <a:cs typeface="+mn-cs"/>
              </a:defRPr>
            </a:lvl1pPr>
          </a:lstStyle>
          <a:p>
            <a:pPr>
              <a:defRPr/>
            </a:pPr>
            <a:fld id="{04F65656-5A70-4E45-ABD8-D5F46971B80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31" name="Picture 7" descr="hdf bluegreenotxt"/>
          <p:cNvPicPr>
            <a:picLocks noChangeAspect="1" noChangeArrowheads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1123950" cy="61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 descr="hdf 0line"/>
          <p:cNvPicPr>
            <a:picLocks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4400"/>
            <a:ext cx="9144000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7" descr="hdf bluegreenotxt"/>
          <p:cNvPicPr>
            <a:picLocks noChangeAspect="1" noChangeArrowheads="1"/>
          </p:cNvPicPr>
          <p:nvPr userDrawn="1"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1123950" cy="61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8" descr="hdf 0line"/>
          <p:cNvPicPr>
            <a:picLocks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4400"/>
            <a:ext cx="9144000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  <p:sldLayoutId id="2147483822" r:id="rId4"/>
    <p:sldLayoutId id="2147483823" r:id="rId5"/>
    <p:sldLayoutId id="2147483824" r:id="rId6"/>
    <p:sldLayoutId id="2147483825" r:id="rId7"/>
    <p:sldLayoutId id="2147483826" r:id="rId8"/>
    <p:sldLayoutId id="2147483827" r:id="rId9"/>
    <p:sldLayoutId id="2147483828" r:id="rId10"/>
    <p:sldLayoutId id="2147483829" r:id="rId11"/>
    <p:sldLayoutId id="2147483830" r:id="rId12"/>
    <p:sldLayoutId id="2147483831" r:id="rId13"/>
    <p:sldLayoutId id="2147483832" r:id="rId14"/>
    <p:sldLayoutId id="2147483817" r:id="rId15"/>
  </p:sldLayoutIdLst>
  <p:transition spd="med">
    <p:wipe dir="d"/>
  </p:transition>
  <p:timing>
    <p:tnLst>
      <p:par>
        <p:cTn id="1" dur="indefinite" restart="never" nodeType="tmRoot"/>
      </p:par>
    </p:tnLst>
  </p:timing>
  <p:hf sldNum="0"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0000CC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0000CC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0000CC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0000CC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0000CC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0000CC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0000CC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0000CC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0000CC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rgbClr val="000000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rgbClr val="000000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>
          <a:solidFill>
            <a:srgbClr val="000000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>
          <a:solidFill>
            <a:srgbClr val="000000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>
          <a:solidFill>
            <a:srgbClr val="000000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>
          <a:solidFill>
            <a:srgbClr val="000000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>
          <a:solidFill>
            <a:srgbClr val="000000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9" descr="99.jp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990600"/>
            <a:ext cx="84582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pic>
        <p:nvPicPr>
          <p:cNvPr id="1028" name="Picture 1050" descr="hdf 0line"/>
          <p:cNvPicPr>
            <a:picLocks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0"/>
            <a:ext cx="9144000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1143000" y="152400"/>
            <a:ext cx="7010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6893" name="Rectangle 105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629400"/>
            <a:ext cx="1371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6894" name="Rectangle 105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86000" y="6629400"/>
            <a:ext cx="3962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b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36895" name="Rectangle 105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400800" y="6629400"/>
            <a:ext cx="762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fld id="{AED57B00-2272-4B28-88BE-3425C01440B6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Rectangle 1053"/>
          <p:cNvSpPr txBox="1">
            <a:spLocks noChangeArrowheads="1"/>
          </p:cNvSpPr>
          <p:nvPr/>
        </p:nvSpPr>
        <p:spPr bwMode="auto">
          <a:xfrm>
            <a:off x="7239000" y="6629400"/>
            <a:ext cx="1676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>
            <a:lvl1pPr>
              <a:defRPr sz="12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www.hdfgroup.org</a:t>
            </a:r>
          </a:p>
        </p:txBody>
      </p:sp>
      <p:pic>
        <p:nvPicPr>
          <p:cNvPr id="1034" name="Picture 105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13" y="152400"/>
            <a:ext cx="966787" cy="51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2196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4" r:id="rId1"/>
    <p:sldLayoutId id="2147483835" r:id="rId2"/>
    <p:sldLayoutId id="2147483836" r:id="rId3"/>
    <p:sldLayoutId id="2147483837" r:id="rId4"/>
    <p:sldLayoutId id="2147483838" r:id="rId5"/>
    <p:sldLayoutId id="2147483839" r:id="rId6"/>
    <p:sldLayoutId id="2147483840" r:id="rId7"/>
    <p:sldLayoutId id="2147483841" r:id="rId8"/>
    <p:sldLayoutId id="2147483842" r:id="rId9"/>
    <p:sldLayoutId id="2147483843" r:id="rId10"/>
    <p:sldLayoutId id="2147483844" r:id="rId11"/>
    <p:sldLayoutId id="2147483845" r:id="rId12"/>
    <p:sldLayoutId id="2147483846" r:id="rId13"/>
    <p:sldLayoutId id="2147483847" r:id="rId14"/>
  </p:sldLayoutIdLst>
  <p:timing>
    <p:tnLst>
      <p:par>
        <p:cTn id="1" dur="indefinite" restart="never" nodeType="tmRoot"/>
      </p:par>
    </p:tnLst>
  </p:timing>
  <p:hf sldNum="0"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000000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000000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000000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000000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000000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aramond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aramond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aramond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aramond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3000">
          <a:solidFill>
            <a:srgbClr val="000000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rgbClr val="000000"/>
          </a:solidFill>
          <a:latin typeface="Arial" pitchFamily="34" charset="0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600">
          <a:solidFill>
            <a:srgbClr val="000000"/>
          </a:solidFill>
          <a:latin typeface="Arial" pitchFamily="34" charset="0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rgbClr val="000000"/>
          </a:solidFill>
          <a:latin typeface="Arial" pitchFamily="34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rgbClr val="000000"/>
          </a:solidFill>
          <a:latin typeface="Arial" pitchFamily="34" charset="0"/>
          <a:cs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rgbClr val="000000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rgbClr val="000000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rgbClr val="000000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g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g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g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institute.lanl.gov/plfs/" TargetMode="Externa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mcs.anl.gov/research/projects/darshan/" TargetMode="Externa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emf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emf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emf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hyperlink" Target="http://www.hdfgroup.org/HDF5/doc/RM/CollectiveCalls.html" TargetMode="Externa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://www.hdfgroup.org/HDF5/Tutor/parallel.html" TargetMode="Externa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9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7.jp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3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3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38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Relationship Id="rId3" Type="http://schemas.openxmlformats.org/officeDocument/2006/relationships/chart" Target="../charts/char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hdfgroup.org/HDF5/doc/RM/CollectiveCalls.html" TargetMode="Externa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4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5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dfgroup.org/HDF5/PHDF5/" TargetMode="External"/><Relationship Id="rId4" Type="http://schemas.openxmlformats.org/officeDocument/2006/relationships/hyperlink" Target="http://www.hdfgroup.org/HDF5/Tutor/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6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7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8.xml"/><Relationship Id="rId4" Type="http://schemas.openxmlformats.org/officeDocument/2006/relationships/package" Target="../embeddings/Microsoft_Excel_Worksheet1.xlsx"/><Relationship Id="rId5" Type="http://schemas.openxmlformats.org/officeDocument/2006/relationships/image" Target="../media/image14.png"/><Relationship Id="rId6" Type="http://schemas.openxmlformats.org/officeDocument/2006/relationships/chart" Target="../charts/chart3.xml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9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0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15.png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g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Parallel HDF5</a:t>
            </a:r>
            <a:endParaRPr lang="en-US" dirty="0" smtClean="0"/>
          </a:p>
        </p:txBody>
      </p:sp>
      <p:sp>
        <p:nvSpPr>
          <p:cNvPr id="7174" name="Rectangle 3"/>
          <p:cNvSpPr>
            <a:spLocks noChangeArrowheads="1"/>
          </p:cNvSpPr>
          <p:nvPr/>
        </p:nvSpPr>
        <p:spPr bwMode="auto">
          <a:xfrm>
            <a:off x="2735263" y="4713288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US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Subtitle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en-US" i="1" dirty="0">
                <a:latin typeface="Arial" charset="0"/>
                <a:ea typeface="ＭＳ Ｐゴシック" charset="-128"/>
              </a:rPr>
              <a:t>Quincey Koziol</a:t>
            </a:r>
          </a:p>
          <a:p>
            <a:r>
              <a:rPr lang="en-US" altLang="en-US" dirty="0">
                <a:latin typeface="Arial" charset="0"/>
                <a:ea typeface="ＭＳ Ｐゴシック" charset="-128"/>
              </a:rPr>
              <a:t>Principal Data Architect</a:t>
            </a:r>
          </a:p>
          <a:p>
            <a:r>
              <a:rPr lang="en-US" altLang="en-US" dirty="0">
                <a:latin typeface="Arial" charset="0"/>
                <a:ea typeface="ＭＳ Ｐゴシック" charset="-128"/>
              </a:rPr>
              <a:t>NERSC </a:t>
            </a:r>
            <a:r>
              <a:rPr lang="mr-IN" altLang="en-US" dirty="0">
                <a:latin typeface="Arial" charset="0"/>
                <a:ea typeface="ＭＳ Ｐゴシック" charset="-128"/>
              </a:rPr>
              <a:t>–</a:t>
            </a:r>
            <a:r>
              <a:rPr lang="en-US" altLang="en-US" dirty="0">
                <a:latin typeface="Arial" charset="0"/>
                <a:ea typeface="ＭＳ Ｐゴシック" charset="-128"/>
              </a:rPr>
              <a:t> LBNL</a:t>
            </a:r>
          </a:p>
          <a:p>
            <a:r>
              <a:rPr lang="en-US" altLang="en-US" dirty="0" err="1" smtClean="0">
                <a:latin typeface="Arial" charset="0"/>
                <a:ea typeface="ＭＳ Ｐゴシック" charset="-128"/>
              </a:rPr>
              <a:t>koziol@lbl.gov</a:t>
            </a:r>
            <a:endParaRPr lang="en-US" altLang="en-US" dirty="0">
              <a:latin typeface="Arial" charset="0"/>
              <a:ea typeface="ＭＳ Ｐゴシック" charset="-128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7836664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dirty="0" smtClean="0"/>
              <a:t>PHDF5 requirements</a:t>
            </a:r>
          </a:p>
        </p:txBody>
      </p:sp>
      <p:sp>
        <p:nvSpPr>
          <p:cNvPr id="92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524000"/>
            <a:ext cx="8458200" cy="457200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3600" dirty="0" smtClean="0"/>
              <a:t>Support Message Passing Interface (MPI) programming</a:t>
            </a:r>
          </a:p>
          <a:p>
            <a:pPr eaLnBrk="1" hangingPunct="1">
              <a:lnSpc>
                <a:spcPct val="90000"/>
              </a:lnSpc>
            </a:pPr>
            <a:r>
              <a:rPr lang="en-US" sz="3600" dirty="0" smtClean="0"/>
              <a:t>PHDF5 files compatible with serial HDF5 files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3400" dirty="0" smtClean="0"/>
              <a:t>Shareable between different serial or parallel platforms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7503305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Interchanging and Stacking Plugins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2286000"/>
          </a:xfrm>
        </p:spPr>
        <p:txBody>
          <a:bodyPr/>
          <a:lstStyle/>
          <a:p>
            <a:r>
              <a:rPr lang="en-US" dirty="0" smtClean="0"/>
              <a:t>Interchanging VOL plugins</a:t>
            </a:r>
          </a:p>
          <a:p>
            <a:pPr lvl="1"/>
            <a:r>
              <a:rPr lang="en-US" dirty="0" smtClean="0"/>
              <a:t>Should be a valid thing to do</a:t>
            </a:r>
          </a:p>
          <a:p>
            <a:pPr lvl="1"/>
            <a:r>
              <a:rPr lang="en-US" dirty="0" smtClean="0"/>
              <a:t>User’s responsibility to ensure plugins coexist</a:t>
            </a:r>
          </a:p>
          <a:p>
            <a:r>
              <a:rPr lang="en-US" dirty="0" smtClean="0"/>
              <a:t>Stacking plugins</a:t>
            </a:r>
          </a:p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276600"/>
            <a:ext cx="2743200" cy="304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19400" y="3429000"/>
            <a:ext cx="6248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dirty="0" smtClean="0">
                <a:latin typeface="Arial"/>
                <a:cs typeface="Arial"/>
              </a:rPr>
              <a:t>Stacking should make sense.</a:t>
            </a:r>
          </a:p>
          <a:p>
            <a:pPr marL="342900" indent="-342900">
              <a:buFont typeface="Arial"/>
              <a:buChar char="•"/>
            </a:pPr>
            <a:r>
              <a:rPr lang="en-US" dirty="0" smtClean="0">
                <a:latin typeface="Arial"/>
                <a:cs typeface="Arial"/>
              </a:rPr>
              <a:t>For example, the first VOL plugin in a stack could be a statistics plugin, that does nothing but gather information on what API calls are made and their corresponding parameters.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81449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Mirroring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1066799"/>
          </a:xfrm>
        </p:spPr>
        <p:txBody>
          <a:bodyPr>
            <a:normAutofit fontScale="77500" lnSpcReduction="20000"/>
          </a:bodyPr>
          <a:lstStyle/>
          <a:p>
            <a:r>
              <a:rPr lang="en-US" sz="3100" dirty="0" smtClean="0"/>
              <a:t>Extension to stacking</a:t>
            </a:r>
          </a:p>
          <a:p>
            <a:r>
              <a:rPr lang="en-US" sz="3100" dirty="0" smtClean="0"/>
              <a:t>HDF5 </a:t>
            </a:r>
            <a:r>
              <a:rPr lang="en-US" sz="3100" dirty="0"/>
              <a:t>API calls are forwarded through a mirror </a:t>
            </a:r>
            <a:r>
              <a:rPr lang="en-US" sz="3100" dirty="0" smtClean="0"/>
              <a:t>plugin </a:t>
            </a:r>
            <a:r>
              <a:rPr lang="en-US" sz="3100" dirty="0"/>
              <a:t>to two or more VOL </a:t>
            </a:r>
            <a:r>
              <a:rPr lang="en-US" sz="3100" dirty="0" smtClean="0"/>
              <a:t>plugins</a:t>
            </a:r>
          </a:p>
          <a:p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3504" y="2209800"/>
            <a:ext cx="3714750" cy="41148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05292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Sample Plugins (I)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609600"/>
          </a:xfrm>
        </p:spPr>
        <p:txBody>
          <a:bodyPr/>
          <a:lstStyle/>
          <a:p>
            <a:r>
              <a:rPr lang="en-US" dirty="0" smtClean="0"/>
              <a:t>Different File Format plugins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209800"/>
            <a:ext cx="7772400" cy="4419600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01762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Sample Plugins: Metadata Server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Down Arrow 7"/>
          <p:cNvSpPr/>
          <p:nvPr/>
        </p:nvSpPr>
        <p:spPr>
          <a:xfrm>
            <a:off x="2860412" y="3544930"/>
            <a:ext cx="448069" cy="6460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5768212" y="2890220"/>
            <a:ext cx="1470788" cy="6098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  <a:latin typeface="Arial"/>
                <a:cs typeface="Arial"/>
              </a:rPr>
              <a:t>MDS</a:t>
            </a:r>
            <a:endParaRPr lang="en-US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665347" y="2890490"/>
            <a:ext cx="838200" cy="609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2742255" y="2984908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3022495" y="2984908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3275655" y="2984908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752600" y="2473523"/>
            <a:ext cx="2588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prstClr val="black"/>
                </a:solidFill>
                <a:latin typeface="Arial"/>
                <a:cs typeface="Arial"/>
              </a:rPr>
              <a:t>Compute Nodes</a:t>
            </a:r>
            <a:endParaRPr lang="en-US" sz="20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628142" y="3485421"/>
            <a:ext cx="12665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prstClr val="black"/>
                </a:solidFill>
                <a:latin typeface="Arial"/>
                <a:cs typeface="Arial"/>
              </a:rPr>
              <a:t>H5F H5D </a:t>
            </a:r>
            <a:r>
              <a:rPr lang="en-US" sz="1200" dirty="0">
                <a:solidFill>
                  <a:prstClr val="black"/>
                </a:solidFill>
                <a:latin typeface="Arial"/>
                <a:cs typeface="Arial"/>
              </a:rPr>
              <a:t>H5A </a:t>
            </a:r>
            <a:r>
              <a:rPr lang="en-US" sz="1200" dirty="0" smtClean="0">
                <a:solidFill>
                  <a:prstClr val="black"/>
                </a:solidFill>
                <a:latin typeface="Arial"/>
                <a:cs typeface="Arial"/>
              </a:rPr>
              <a:t>H5O </a:t>
            </a:r>
            <a:r>
              <a:rPr lang="en-US" sz="1200" dirty="0">
                <a:solidFill>
                  <a:prstClr val="black"/>
                </a:solidFill>
                <a:latin typeface="Arial"/>
                <a:cs typeface="Arial"/>
              </a:rPr>
              <a:t>H5G </a:t>
            </a:r>
            <a:r>
              <a:rPr lang="en-US" sz="1200" dirty="0" smtClean="0">
                <a:solidFill>
                  <a:prstClr val="black"/>
                </a:solidFill>
                <a:latin typeface="Arial"/>
                <a:cs typeface="Arial"/>
              </a:rPr>
              <a:t>H5L</a:t>
            </a:r>
            <a:endParaRPr lang="en-US" sz="12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5044313" y="5701510"/>
            <a:ext cx="21336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  <a:latin typeface="Arial"/>
                <a:cs typeface="Arial"/>
              </a:rPr>
              <a:t>Metadata File</a:t>
            </a:r>
            <a:endParaRPr lang="en-US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2438400" y="4185697"/>
            <a:ext cx="1237148" cy="685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  <a:latin typeface="Arial"/>
                <a:cs typeface="Arial"/>
              </a:rPr>
              <a:t>VOL</a:t>
            </a:r>
            <a:endParaRPr lang="en-US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2041340" y="5712023"/>
            <a:ext cx="2378259" cy="4191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Arial"/>
                <a:cs typeface="Arial"/>
              </a:rPr>
              <a:t>Raw Data File</a:t>
            </a:r>
            <a:endParaRPr lang="en-US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831333" y="1066800"/>
            <a:ext cx="1208966" cy="609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4013252" y="1107906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>
            <a:off x="4257675" y="1107906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>
            <a:off x="4510835" y="1107906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6" name="Oval 25"/>
          <p:cNvSpPr/>
          <p:nvPr/>
        </p:nvSpPr>
        <p:spPr>
          <a:xfrm>
            <a:off x="4013252" y="1412706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7" name="Oval 26"/>
          <p:cNvSpPr/>
          <p:nvPr/>
        </p:nvSpPr>
        <p:spPr>
          <a:xfrm>
            <a:off x="4267121" y="1412706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8" name="Oval 27"/>
          <p:cNvSpPr/>
          <p:nvPr/>
        </p:nvSpPr>
        <p:spPr>
          <a:xfrm>
            <a:off x="4510835" y="1412706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0" name="Oval 29"/>
          <p:cNvSpPr/>
          <p:nvPr/>
        </p:nvSpPr>
        <p:spPr>
          <a:xfrm>
            <a:off x="4739435" y="1260306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31" name="Straight Arrow Connector 30"/>
          <p:cNvCxnSpPr>
            <a:stCxn id="30" idx="5"/>
            <a:endCxn id="9" idx="0"/>
          </p:cNvCxnSpPr>
          <p:nvPr/>
        </p:nvCxnSpPr>
        <p:spPr>
          <a:xfrm>
            <a:off x="4869517" y="1390388"/>
            <a:ext cx="1634089" cy="14998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 rot="2583096">
            <a:off x="5146019" y="1842718"/>
            <a:ext cx="1044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Arial"/>
                <a:cs typeface="Arial"/>
              </a:rPr>
              <a:t>Set aside process</a:t>
            </a:r>
            <a:endParaRPr lang="en-US" sz="1400" dirty="0">
              <a:latin typeface="Arial"/>
              <a:cs typeface="Arial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1370655" y="2083289"/>
            <a:ext cx="708754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Down Arrow 34"/>
          <p:cNvSpPr/>
          <p:nvPr/>
        </p:nvSpPr>
        <p:spPr>
          <a:xfrm>
            <a:off x="3003523" y="4871497"/>
            <a:ext cx="161846" cy="84052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3429000" y="5100935"/>
            <a:ext cx="243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HDF5 container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7" name="Right Arrow 36"/>
          <p:cNvSpPr/>
          <p:nvPr/>
        </p:nvSpPr>
        <p:spPr>
          <a:xfrm rot="19976327">
            <a:off x="3567070" y="3761871"/>
            <a:ext cx="2353981" cy="16650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 rot="19951443">
            <a:off x="3757110" y="3317207"/>
            <a:ext cx="16727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Metadata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9" name="Down Arrow 38"/>
          <p:cNvSpPr/>
          <p:nvPr/>
        </p:nvSpPr>
        <p:spPr>
          <a:xfrm>
            <a:off x="6042469" y="3485421"/>
            <a:ext cx="137287" cy="22014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ounded Rectangle 39"/>
          <p:cNvSpPr/>
          <p:nvPr/>
        </p:nvSpPr>
        <p:spPr>
          <a:xfrm>
            <a:off x="1282726" y="5562600"/>
            <a:ext cx="6400800" cy="8382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TextBox 76"/>
          <p:cNvSpPr txBox="1"/>
          <p:nvPr/>
        </p:nvSpPr>
        <p:spPr>
          <a:xfrm>
            <a:off x="5181600" y="1101923"/>
            <a:ext cx="31913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Application processes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79" name="Oval 78"/>
          <p:cNvSpPr/>
          <p:nvPr/>
        </p:nvSpPr>
        <p:spPr>
          <a:xfrm>
            <a:off x="2743200" y="3235523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0" name="Oval 79"/>
          <p:cNvSpPr/>
          <p:nvPr/>
        </p:nvSpPr>
        <p:spPr>
          <a:xfrm>
            <a:off x="3023440" y="3235523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1" name="Oval 80"/>
          <p:cNvSpPr/>
          <p:nvPr/>
        </p:nvSpPr>
        <p:spPr>
          <a:xfrm>
            <a:off x="3276600" y="3235523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52957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Raw Plugin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flexibility of the virtual object layer provides developers with the option to abandon the </a:t>
            </a:r>
            <a:r>
              <a:rPr lang="en-US" dirty="0" smtClean="0"/>
              <a:t>single file</a:t>
            </a:r>
            <a:r>
              <a:rPr lang="en-US" dirty="0"/>
              <a:t>, binary format like the native HDF5 implementation. </a:t>
            </a:r>
            <a:endParaRPr lang="en-US" dirty="0" smtClean="0"/>
          </a:p>
          <a:p>
            <a:r>
              <a:rPr lang="en-US" dirty="0" smtClean="0"/>
              <a:t>A </a:t>
            </a:r>
            <a:r>
              <a:rPr lang="en-US" dirty="0"/>
              <a:t>“raw” file format could map HDF5 objects (groups, datasets, </a:t>
            </a:r>
            <a:r>
              <a:rPr lang="en-US" dirty="0" err="1"/>
              <a:t>etc</a:t>
            </a:r>
            <a:r>
              <a:rPr lang="en-US" dirty="0"/>
              <a:t> …) to file system objects (directories, files, </a:t>
            </a:r>
            <a:r>
              <a:rPr lang="en-US" dirty="0" err="1"/>
              <a:t>etc</a:t>
            </a:r>
            <a:r>
              <a:rPr lang="en-US" dirty="0"/>
              <a:t> …).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entire set of raw file system objects created would represent one </a:t>
            </a:r>
            <a:r>
              <a:rPr lang="en-US" dirty="0" smtClean="0"/>
              <a:t>HDF5 container.</a:t>
            </a:r>
            <a:endParaRPr lang="en-US" dirty="0"/>
          </a:p>
          <a:p>
            <a:r>
              <a:rPr lang="en-US" dirty="0" smtClean="0"/>
              <a:t>Useful to the </a:t>
            </a:r>
            <a:r>
              <a:rPr lang="en-US" dirty="0"/>
              <a:t>PLFS package (</a:t>
            </a:r>
            <a:r>
              <a:rPr lang="en-US" u="sng" dirty="0">
                <a:hlinkClick r:id="rId2"/>
              </a:rPr>
              <a:t>http://institute.lanl.gov/plfs</a:t>
            </a:r>
            <a:r>
              <a:rPr lang="en-US" u="sng" dirty="0" smtClean="0">
                <a:hlinkClick r:id="rId2"/>
              </a:rPr>
              <a:t>/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61205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Remote Plugin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 </a:t>
            </a:r>
            <a:r>
              <a:rPr lang="en-US" dirty="0"/>
              <a:t>remote VOL plugin would allow access to files located remotely.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plugin could have an HDF5 server module located where the HDF5 file resides and listens to incoming requests </a:t>
            </a:r>
            <a:r>
              <a:rPr lang="en-US" dirty="0" smtClean="0"/>
              <a:t>from </a:t>
            </a:r>
            <a:r>
              <a:rPr lang="en-US" dirty="0"/>
              <a:t>a remote process. </a:t>
            </a:r>
          </a:p>
          <a:p>
            <a:r>
              <a:rPr lang="en-US" dirty="0" smtClean="0"/>
              <a:t>Use case: Remote visualization</a:t>
            </a:r>
          </a:p>
          <a:p>
            <a:pPr lvl="1"/>
            <a:r>
              <a:rPr lang="en-US" dirty="0" smtClean="0"/>
              <a:t>Large</a:t>
            </a:r>
            <a:r>
              <a:rPr lang="en-US" dirty="0"/>
              <a:t>, remote datasets are very expensive to migrate to the local </a:t>
            </a:r>
            <a:r>
              <a:rPr lang="en-US" dirty="0" smtClean="0"/>
              <a:t>visualization </a:t>
            </a:r>
            <a:r>
              <a:rPr lang="en-US" dirty="0"/>
              <a:t>system. </a:t>
            </a:r>
            <a:endParaRPr lang="en-US" dirty="0" smtClean="0"/>
          </a:p>
          <a:p>
            <a:pPr lvl="1"/>
            <a:r>
              <a:rPr lang="en-US" dirty="0" smtClean="0"/>
              <a:t>It </a:t>
            </a:r>
            <a:r>
              <a:rPr lang="en-US" dirty="0"/>
              <a:t>would be faster to just enable </a:t>
            </a:r>
            <a:r>
              <a:rPr lang="en-US" i="1" dirty="0"/>
              <a:t>in situ</a:t>
            </a:r>
            <a:r>
              <a:rPr lang="en-US" dirty="0"/>
              <a:t> </a:t>
            </a:r>
            <a:r>
              <a:rPr lang="en-US" dirty="0" smtClean="0"/>
              <a:t>visualization </a:t>
            </a:r>
            <a:r>
              <a:rPr lang="en-US" dirty="0"/>
              <a:t>to remotely access the </a:t>
            </a:r>
            <a:r>
              <a:rPr lang="en-US" dirty="0" smtClean="0"/>
              <a:t>data </a:t>
            </a:r>
            <a:r>
              <a:rPr lang="en-US" dirty="0"/>
              <a:t>using the HDF5 API. 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64639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Implementation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VOL Class</a:t>
            </a:r>
          </a:p>
          <a:p>
            <a:pPr lvl="1">
              <a:buFont typeface="Lucida Grande"/>
              <a:buChar char="-"/>
            </a:pPr>
            <a:r>
              <a:rPr lang="en-US" dirty="0" smtClean="0"/>
              <a:t>Data structure containing general variables and a collection of function pointers for HDF5 API calls</a:t>
            </a:r>
          </a:p>
          <a:p>
            <a:r>
              <a:rPr lang="en-US" dirty="0" smtClean="0"/>
              <a:t>Function Callbacks</a:t>
            </a:r>
          </a:p>
          <a:p>
            <a:pPr lvl="1">
              <a:buFont typeface="Lucida Grande"/>
              <a:buChar char="-"/>
            </a:pPr>
            <a:r>
              <a:rPr lang="en-US" dirty="0" smtClean="0"/>
              <a:t>API routines that potentially touch data on disk</a:t>
            </a:r>
          </a:p>
          <a:p>
            <a:pPr lvl="1">
              <a:buFont typeface="Lucida Grande"/>
              <a:buChar char="-"/>
            </a:pPr>
            <a:r>
              <a:rPr lang="en-US" dirty="0"/>
              <a:t>H5F, </a:t>
            </a:r>
            <a:r>
              <a:rPr lang="en-US" dirty="0" smtClean="0"/>
              <a:t>H5D</a:t>
            </a:r>
            <a:r>
              <a:rPr lang="en-US" dirty="0"/>
              <a:t>, H5A, H5O, H5G, H5L, and H5T 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95769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Implementation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We will end up with a large </a:t>
            </a:r>
            <a:r>
              <a:rPr lang="en-US" dirty="0"/>
              <a:t>set of </a:t>
            </a:r>
            <a:r>
              <a:rPr lang="en-US" dirty="0" smtClean="0"/>
              <a:t>function callbacks: </a:t>
            </a:r>
          </a:p>
          <a:p>
            <a:pPr lvl="1"/>
            <a:r>
              <a:rPr lang="en-US" dirty="0"/>
              <a:t>L</a:t>
            </a:r>
            <a:r>
              <a:rPr lang="en-US" dirty="0" smtClean="0"/>
              <a:t>ump </a:t>
            </a:r>
            <a:r>
              <a:rPr lang="en-US" dirty="0"/>
              <a:t>all the functions together into one data </a:t>
            </a:r>
            <a:r>
              <a:rPr lang="en-US" dirty="0" smtClean="0"/>
              <a:t>structure OR</a:t>
            </a:r>
          </a:p>
          <a:p>
            <a:pPr lvl="1"/>
            <a:r>
              <a:rPr lang="en-US" dirty="0"/>
              <a:t>H</a:t>
            </a:r>
            <a:r>
              <a:rPr lang="en-US" dirty="0" smtClean="0"/>
              <a:t>ave </a:t>
            </a:r>
            <a:r>
              <a:rPr lang="en-US" dirty="0"/>
              <a:t>a general class that contains all common functions, and then children of that class that contain functions specific to certain HDF5 objects OR</a:t>
            </a:r>
            <a:endParaRPr lang="en-US" dirty="0" smtClean="0"/>
          </a:p>
          <a:p>
            <a:pPr lvl="1"/>
            <a:r>
              <a:rPr lang="en-US" dirty="0"/>
              <a:t>F</a:t>
            </a:r>
            <a:r>
              <a:rPr lang="en-US" dirty="0" smtClean="0"/>
              <a:t>or each object have a set of callbacks that are specific to that object (This is design choice that has been taken).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5576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Need to keep HDF5 filters in mind</a:t>
            </a:r>
          </a:p>
          <a:p>
            <a:r>
              <a:rPr lang="en-US" dirty="0" smtClean="0"/>
              <a:t>Where is the filter applied, before or after the VOL plugin?</a:t>
            </a:r>
          </a:p>
          <a:p>
            <a:pPr lvl="1">
              <a:buFont typeface="Lucida Grande"/>
              <a:buChar char="-"/>
            </a:pPr>
            <a:r>
              <a:rPr lang="en-US" dirty="0" smtClean="0"/>
              <a:t>Logical guess now would be before, to avoid having all plugins deal with filters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6824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status of VOL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?</a:t>
            </a:r>
          </a:p>
          <a:p>
            <a:pPr lvl="2"/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85188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dirty="0" smtClean="0"/>
              <a:t>Parallel environment </a:t>
            </a:r>
            <a:r>
              <a:rPr lang="en-US" dirty="0"/>
              <a:t>r</a:t>
            </a:r>
            <a:r>
              <a:rPr lang="en-US" sz="3200" dirty="0" smtClean="0"/>
              <a:t>equirements</a:t>
            </a:r>
          </a:p>
        </p:txBody>
      </p:sp>
      <p:sp>
        <p:nvSpPr>
          <p:cNvPr id="133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219200"/>
            <a:ext cx="8458200" cy="5486400"/>
          </a:xfrm>
        </p:spPr>
        <p:txBody>
          <a:bodyPr/>
          <a:lstStyle/>
          <a:p>
            <a:pPr eaLnBrk="1" hangingPunct="1"/>
            <a:r>
              <a:rPr lang="en-US" dirty="0" smtClean="0"/>
              <a:t>MPI </a:t>
            </a:r>
            <a:r>
              <a:rPr lang="en-US" dirty="0"/>
              <a:t>with MPI-</a:t>
            </a:r>
            <a:r>
              <a:rPr lang="en-US" dirty="0" smtClean="0"/>
              <a:t>IO</a:t>
            </a:r>
            <a:endParaRPr lang="en-US" dirty="0"/>
          </a:p>
          <a:p>
            <a:pPr lvl="1" eaLnBrk="1" hangingPunct="1"/>
            <a:r>
              <a:rPr lang="en-US" dirty="0" smtClean="0"/>
              <a:t>MPICH, </a:t>
            </a:r>
            <a:r>
              <a:rPr lang="en-US" dirty="0" err="1" smtClean="0"/>
              <a:t>OpenMPI</a:t>
            </a:r>
            <a:r>
              <a:rPr lang="en-US" dirty="0" smtClean="0"/>
              <a:t> w/ROMIO</a:t>
            </a:r>
            <a:endParaRPr lang="en-US" dirty="0"/>
          </a:p>
          <a:p>
            <a:pPr lvl="1" eaLnBrk="1" hangingPunct="1"/>
            <a:r>
              <a:rPr lang="en-US" dirty="0"/>
              <a:t>Vendor’s MPI-IO</a:t>
            </a:r>
          </a:p>
          <a:p>
            <a:pPr eaLnBrk="1" hangingPunct="1"/>
            <a:r>
              <a:rPr lang="en-US" dirty="0"/>
              <a:t>Parallel file system</a:t>
            </a:r>
          </a:p>
          <a:p>
            <a:pPr lvl="1" eaLnBrk="1" hangingPunct="1"/>
            <a:r>
              <a:rPr lang="en-US" dirty="0" smtClean="0"/>
              <a:t>IBM GPFS</a:t>
            </a:r>
          </a:p>
          <a:p>
            <a:pPr lvl="1" eaLnBrk="1" hangingPunct="1"/>
            <a:r>
              <a:rPr lang="en-US" dirty="0" err="1" smtClean="0"/>
              <a:t>Lustre</a:t>
            </a:r>
            <a:endParaRPr lang="en-US" dirty="0" smtClean="0"/>
          </a:p>
          <a:p>
            <a:pPr lvl="1" eaLnBrk="1" hangingPunct="1"/>
            <a:r>
              <a:rPr lang="en-US" dirty="0" smtClean="0"/>
              <a:t>PVFS</a:t>
            </a:r>
            <a:endParaRPr lang="en-US" dirty="0"/>
          </a:p>
          <a:p>
            <a:pPr marL="0" indent="0" eaLnBrk="1" hangingPunct="1">
              <a:buNone/>
            </a:pPr>
            <a:endParaRPr lang="en-US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2378011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autotuning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Research Focus -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450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Autotuning Background</a:t>
            </a:r>
          </a:p>
        </p:txBody>
      </p:sp>
      <p:sp>
        <p:nvSpPr>
          <p:cNvPr id="57346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>
                <a:latin typeface="Arial" charset="0"/>
                <a:ea typeface="ＭＳ Ｐゴシック" charset="0"/>
                <a:cs typeface="ＭＳ Ｐゴシック" charset="0"/>
              </a:rPr>
              <a:t>Software Autotuning:</a:t>
            </a:r>
          </a:p>
          <a:p>
            <a:pPr lvl="1"/>
            <a:r>
              <a:rPr lang="en-US" sz="2400">
                <a:latin typeface="Arial" charset="0"/>
                <a:ea typeface="ＭＳ Ｐゴシック" charset="0"/>
              </a:rPr>
              <a:t>Employ empirical techniques to evaluate a set of alternative mappings of computation kernels to an architecture and select the mapping that obtains the best performance. </a:t>
            </a:r>
          </a:p>
          <a:p>
            <a:r>
              <a:rPr lang="en-US" sz="2400">
                <a:latin typeface="Arial" charset="0"/>
                <a:ea typeface="ＭＳ Ｐゴシック" charset="0"/>
                <a:cs typeface="ＭＳ Ｐゴシック" charset="0"/>
              </a:rPr>
              <a:t>Autotuning Categories:</a:t>
            </a:r>
          </a:p>
          <a:p>
            <a:pPr lvl="1"/>
            <a:r>
              <a:rPr lang="en-US" sz="2400">
                <a:latin typeface="Arial" charset="0"/>
                <a:ea typeface="ＭＳ Ｐゴシック" charset="0"/>
              </a:rPr>
              <a:t>Self-tuning library generators such as ATLAS, PhiPAC and OSKI for linear algebra, etc.</a:t>
            </a:r>
          </a:p>
          <a:p>
            <a:pPr lvl="1"/>
            <a:r>
              <a:rPr lang="en-US" sz="2400">
                <a:latin typeface="Arial" charset="0"/>
                <a:ea typeface="ＭＳ Ｐゴシック" charset="0"/>
              </a:rPr>
              <a:t>Compiler-based autotuners that automatically generate and search a set of alternative implementations of a computation</a:t>
            </a:r>
          </a:p>
          <a:p>
            <a:pPr lvl="1"/>
            <a:r>
              <a:rPr lang="en-US" sz="2400">
                <a:latin typeface="Arial" charset="0"/>
                <a:ea typeface="ＭＳ Ｐゴシック" charset="0"/>
              </a:rPr>
              <a:t>Application-level autotuners that automate empirical search across a set of parameter values proposed by the application programmer </a:t>
            </a:r>
          </a:p>
          <a:p>
            <a:pPr lvl="1"/>
            <a:endParaRPr lang="en-US" sz="2400">
              <a:latin typeface="Arial" charset="0"/>
              <a:ea typeface="ＭＳ Ｐゴシック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April 26, 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4526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HDF5 Autotuning</a:t>
            </a:r>
          </a:p>
        </p:txBody>
      </p:sp>
      <p:sp>
        <p:nvSpPr>
          <p:cNvPr id="5837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Why?</a:t>
            </a:r>
          </a:p>
          <a:p>
            <a:pPr lvl="1"/>
            <a:r>
              <a:rPr lang="en-US">
                <a:latin typeface="Arial" charset="0"/>
                <a:ea typeface="ＭＳ Ｐゴシック" charset="0"/>
              </a:rPr>
              <a:t>Because the dominant I/O support request at NERSC is poor I/O performance, many/most of which can be solved by enabling Lustre striping, or tuning another I/O parameter</a:t>
            </a:r>
          </a:p>
          <a:p>
            <a:pPr lvl="1"/>
            <a:r>
              <a:rPr lang="en-US" i="1">
                <a:latin typeface="Arial" charset="0"/>
                <a:ea typeface="ＭＳ Ｐゴシック" charset="0"/>
              </a:rPr>
              <a:t>Scientists shouldn’t have to figure this stuff out!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Two Areas of Focus:</a:t>
            </a:r>
          </a:p>
          <a:p>
            <a:pPr lvl="1"/>
            <a:r>
              <a:rPr lang="en-US">
                <a:latin typeface="Arial" charset="0"/>
                <a:ea typeface="ＭＳ Ｐゴシック" charset="0"/>
              </a:rPr>
              <a:t>Evaluate techniques for autotuning HPC application I/O</a:t>
            </a:r>
          </a:p>
          <a:p>
            <a:pPr lvl="2"/>
            <a:r>
              <a:rPr lang="en-US">
                <a:latin typeface="Arial" charset="0"/>
                <a:ea typeface="ＭＳ Ｐゴシック" charset="0"/>
              </a:rPr>
              <a:t>File system, MPI, HDF5</a:t>
            </a:r>
          </a:p>
          <a:p>
            <a:pPr lvl="1"/>
            <a:r>
              <a:rPr lang="en-US">
                <a:latin typeface="Arial" charset="0"/>
                <a:ea typeface="ＭＳ Ｐゴシック" charset="0"/>
              </a:rPr>
              <a:t>Record and Replay HDF5 I/O operations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1386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Autotuning HPC I/O</a:t>
            </a:r>
          </a:p>
        </p:txBody>
      </p:sp>
      <p:sp>
        <p:nvSpPr>
          <p:cNvPr id="59394" name="Content Placeholder 2"/>
          <p:cNvSpPr>
            <a:spLocks noGrp="1"/>
          </p:cNvSpPr>
          <p:nvPr>
            <p:ph idx="1"/>
          </p:nvPr>
        </p:nvSpPr>
        <p:spPr>
          <a:xfrm>
            <a:off x="381000" y="990600"/>
            <a:ext cx="8458200" cy="5105400"/>
          </a:xfrm>
        </p:spPr>
        <p:txBody>
          <a:bodyPr>
            <a:normAutofit fontScale="92500"/>
          </a:bodyPr>
          <a:lstStyle/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Goal: Avoid tuning each application to each machine and file system</a:t>
            </a:r>
          </a:p>
          <a:p>
            <a:pPr lvl="1"/>
            <a:r>
              <a:rPr lang="en-US">
                <a:latin typeface="Arial" charset="0"/>
                <a:ea typeface="ＭＳ Ｐゴシック" charset="0"/>
              </a:rPr>
              <a:t>Create I/O autotuner library that can inject “optimal” parameters for I/O operations on a given system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Using Darshan* tool to create wrappers for HDF5 calls</a:t>
            </a:r>
          </a:p>
          <a:p>
            <a:pPr lvl="1"/>
            <a:r>
              <a:rPr lang="en-US">
                <a:latin typeface="Arial" charset="0"/>
                <a:ea typeface="ＭＳ Ｐゴシック" charset="0"/>
              </a:rPr>
              <a:t>Application can be dynamically linked with I/O autotuning library</a:t>
            </a:r>
          </a:p>
          <a:p>
            <a:pPr lvl="1"/>
            <a:r>
              <a:rPr lang="en-US">
                <a:latin typeface="Arial" charset="0"/>
                <a:ea typeface="ＭＳ Ｐゴシック" charset="0"/>
              </a:rPr>
              <a:t>No changes to application or HDF5 library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Using several HPC applications currently:</a:t>
            </a:r>
          </a:p>
          <a:p>
            <a:pPr lvl="1"/>
            <a:r>
              <a:rPr lang="en-US">
                <a:latin typeface="Arial" charset="0"/>
                <a:ea typeface="ＭＳ Ｐゴシック" charset="0"/>
              </a:rPr>
              <a:t>VPIC, GCRM, Vorpal</a:t>
            </a:r>
          </a:p>
          <a:p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/>
          </a:p>
        </p:txBody>
      </p:sp>
      <p:sp>
        <p:nvSpPr>
          <p:cNvPr id="59398" name="TextBox 6"/>
          <p:cNvSpPr txBox="1">
            <a:spLocks noChangeArrowheads="1"/>
          </p:cNvSpPr>
          <p:nvPr/>
        </p:nvSpPr>
        <p:spPr bwMode="auto">
          <a:xfrm>
            <a:off x="381000" y="6172200"/>
            <a:ext cx="7315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/>
              <a:t>* - </a:t>
            </a:r>
            <a:r>
              <a:rPr lang="en-US">
                <a:hlinkClick r:id="rId2"/>
              </a:rPr>
              <a:t>http://www.mcs.anl.gov/research/projects/darshan/</a:t>
            </a:r>
            <a:r>
              <a:rPr lang="en-US"/>
              <a:t> 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2163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Autotuning HPC I/O</a:t>
            </a:r>
          </a:p>
        </p:txBody>
      </p:sp>
      <p:sp>
        <p:nvSpPr>
          <p:cNvPr id="6041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Initial parameters of interest</a:t>
            </a:r>
          </a:p>
          <a:p>
            <a:pPr lvl="1"/>
            <a:r>
              <a:rPr lang="en-US">
                <a:latin typeface="Arial" charset="0"/>
                <a:ea typeface="ＭＳ Ｐゴシック" charset="0"/>
              </a:rPr>
              <a:t>File System (Lustre): stripe count, stripe unit</a:t>
            </a:r>
          </a:p>
          <a:p>
            <a:pPr lvl="1"/>
            <a:r>
              <a:rPr lang="en-US">
                <a:latin typeface="Arial" charset="0"/>
                <a:ea typeface="ＭＳ Ｐゴシック" charset="0"/>
              </a:rPr>
              <a:t>MPI-I/O: Collective buffer size, coll. buffer nodes</a:t>
            </a:r>
          </a:p>
          <a:p>
            <a:pPr lvl="1"/>
            <a:r>
              <a:rPr lang="en-US">
                <a:latin typeface="Arial" charset="0"/>
                <a:ea typeface="ＭＳ Ｐゴシック" charset="0"/>
              </a:rPr>
              <a:t>HDF5: Alignment, sieve buffer size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April 26, 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9430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Autotuning HPC I/O</a:t>
            </a:r>
          </a:p>
        </p:txBody>
      </p:sp>
      <p:pic>
        <p:nvPicPr>
          <p:cNvPr id="61442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1" b="1041"/>
          <a:stretch>
            <a:fillRect/>
          </a:stretch>
        </p:blipFill>
        <p:spPr/>
      </p:pic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April 26, 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2816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Autotuning HPC I/O</a:t>
            </a:r>
          </a:p>
        </p:txBody>
      </p:sp>
      <p:sp>
        <p:nvSpPr>
          <p:cNvPr id="6246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Autotuning Exploration/Generation Process:</a:t>
            </a:r>
          </a:p>
          <a:p>
            <a:pPr lvl="1"/>
            <a:r>
              <a:rPr lang="en-US">
                <a:latin typeface="Arial" charset="0"/>
                <a:ea typeface="ＭＳ Ｐゴシック" charset="0"/>
              </a:rPr>
              <a:t>Iterate over running application many times:</a:t>
            </a:r>
          </a:p>
          <a:p>
            <a:pPr lvl="2"/>
            <a:r>
              <a:rPr lang="en-US">
                <a:latin typeface="Arial" charset="0"/>
                <a:ea typeface="ＭＳ Ｐゴシック" charset="0"/>
              </a:rPr>
              <a:t>Intercept application’s I/O calls</a:t>
            </a:r>
          </a:p>
          <a:p>
            <a:pPr lvl="2"/>
            <a:r>
              <a:rPr lang="en-US">
                <a:latin typeface="Arial" charset="0"/>
                <a:ea typeface="ＭＳ Ｐゴシック" charset="0"/>
              </a:rPr>
              <a:t>Inject autotuning parameters</a:t>
            </a:r>
          </a:p>
          <a:p>
            <a:pPr lvl="2"/>
            <a:r>
              <a:rPr lang="en-US">
                <a:latin typeface="Arial" charset="0"/>
                <a:ea typeface="ＭＳ Ｐゴシック" charset="0"/>
              </a:rPr>
              <a:t>Measure resulting performance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Analyze performance information from many application runs to create configuration file,</a:t>
            </a:r>
            <a:r>
              <a:rPr lang="en-US" altLang="ja-JP">
                <a:latin typeface="Arial" charset="0"/>
                <a:ea typeface="ＭＳ Ｐゴシック" charset="0"/>
                <a:cs typeface="ＭＳ Ｐゴシック" charset="0"/>
              </a:rPr>
              <a:t> with best parameters found for application/machine/file system</a:t>
            </a: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April 26, 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3188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Autotuning HPC I/O</a:t>
            </a:r>
          </a:p>
        </p:txBody>
      </p:sp>
      <p:sp>
        <p:nvSpPr>
          <p:cNvPr id="6349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Using the I/O Autotuning Library:</a:t>
            </a:r>
          </a:p>
          <a:p>
            <a:pPr lvl="1"/>
            <a:r>
              <a:rPr lang="en-US">
                <a:latin typeface="Arial" charset="0"/>
                <a:ea typeface="ＭＳ Ｐゴシック" charset="0"/>
              </a:rPr>
              <a:t>Dynamically link with I/O autotuner library</a:t>
            </a:r>
          </a:p>
          <a:p>
            <a:pPr lvl="1"/>
            <a:r>
              <a:rPr lang="en-US">
                <a:latin typeface="Arial" charset="0"/>
                <a:ea typeface="ＭＳ Ｐゴシック" charset="0"/>
              </a:rPr>
              <a:t>I/O autotuner library automatically reads parameters from config file created during exploration process</a:t>
            </a:r>
          </a:p>
          <a:p>
            <a:pPr lvl="1"/>
            <a:r>
              <a:rPr lang="en-US">
                <a:latin typeface="Arial" charset="0"/>
                <a:ea typeface="ＭＳ Ｐゴシック" charset="0"/>
              </a:rPr>
              <a:t>I/O autotuner automatically injects autotuning parameters as application operates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April 26, 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1846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Autotuning HPC I/O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April 26, 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/>
          </a:p>
        </p:txBody>
      </p:sp>
      <p:pic>
        <p:nvPicPr>
          <p:cNvPr id="64517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" r="144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391863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Autotuning HPC I/O</a:t>
            </a:r>
          </a:p>
        </p:txBody>
      </p:sp>
      <p:pic>
        <p:nvPicPr>
          <p:cNvPr id="65538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70" t="-2098" r="957" b="1675"/>
          <a:stretch>
            <a:fillRect/>
          </a:stretch>
        </p:blipFill>
        <p:spPr>
          <a:xfrm>
            <a:off x="457200" y="762000"/>
            <a:ext cx="8416925" cy="5707063"/>
          </a:xfr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787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val 23"/>
          <p:cNvSpPr/>
          <p:nvPr/>
        </p:nvSpPr>
        <p:spPr bwMode="auto">
          <a:xfrm>
            <a:off x="838200" y="4343400"/>
            <a:ext cx="7010400" cy="533400"/>
          </a:xfrm>
          <a:prstGeom prst="ellipse">
            <a:avLst/>
          </a:prstGeom>
          <a:solidFill>
            <a:srgbClr val="22D8FF">
              <a:alpha val="27000"/>
            </a:srgbClr>
          </a:solidFill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76200" y="4953000"/>
            <a:ext cx="8991600" cy="1676400"/>
          </a:xfrm>
          <a:prstGeom prst="rect">
            <a:avLst/>
          </a:prstGeom>
          <a:solidFill>
            <a:schemeClr val="bg1">
              <a:lumMod val="65000"/>
            </a:schemeClr>
          </a:solidFill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PHDF5 implementation </a:t>
            </a:r>
            <a:r>
              <a:rPr lang="en-US" dirty="0"/>
              <a:t>l</a:t>
            </a:r>
            <a:r>
              <a:rPr lang="en-US" dirty="0" smtClean="0"/>
              <a:t>ayers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 bwMode="auto">
          <a:xfrm>
            <a:off x="1600200" y="990600"/>
            <a:ext cx="5029200" cy="533400"/>
          </a:xfrm>
          <a:prstGeom prst="rect">
            <a:avLst/>
          </a:prstGeom>
          <a:solidFill>
            <a:srgbClr val="008000">
              <a:alpha val="20000"/>
            </a:srgbClr>
          </a:solidFill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23829" y="990600"/>
            <a:ext cx="25625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HDF5 Application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381000" y="1981200"/>
            <a:ext cx="2286000" cy="762000"/>
          </a:xfrm>
          <a:prstGeom prst="ellipse">
            <a:avLst/>
          </a:prstGeom>
          <a:solidFill>
            <a:srgbClr val="3366FF">
              <a:alpha val="27000"/>
            </a:srgbClr>
          </a:solidFill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7200" y="2129135"/>
            <a:ext cx="22036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Compute node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3048000" y="1981200"/>
            <a:ext cx="2286000" cy="762000"/>
          </a:xfrm>
          <a:prstGeom prst="ellipse">
            <a:avLst/>
          </a:prstGeom>
          <a:solidFill>
            <a:srgbClr val="3366FF">
              <a:alpha val="27000"/>
            </a:srgbClr>
          </a:solidFill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124200" y="2129135"/>
            <a:ext cx="22036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Compute node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6" name="Oval 15"/>
          <p:cNvSpPr/>
          <p:nvPr/>
        </p:nvSpPr>
        <p:spPr bwMode="auto">
          <a:xfrm>
            <a:off x="5715000" y="1981200"/>
            <a:ext cx="2286000" cy="762000"/>
          </a:xfrm>
          <a:prstGeom prst="ellipse">
            <a:avLst/>
          </a:prstGeom>
          <a:solidFill>
            <a:srgbClr val="3366FF">
              <a:alpha val="27000"/>
            </a:srgbClr>
          </a:solidFill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791200" y="2129135"/>
            <a:ext cx="22036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Compute node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1600200" y="3048000"/>
            <a:ext cx="5029200" cy="5334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200400" y="3048000"/>
            <a:ext cx="20146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HDF5 Library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1600200" y="3581400"/>
            <a:ext cx="5029200" cy="533400"/>
          </a:xfrm>
          <a:prstGeom prst="rect">
            <a:avLst/>
          </a:prstGeom>
          <a:solidFill>
            <a:schemeClr val="accent1">
              <a:lumMod val="75000"/>
              <a:alpha val="42000"/>
            </a:schemeClr>
          </a:solidFill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276600" y="3581400"/>
            <a:ext cx="17581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MPI Library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005425" y="4343400"/>
            <a:ext cx="47001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HDF5 file on Parallel File System 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6" name="Oval 25"/>
          <p:cNvSpPr/>
          <p:nvPr/>
        </p:nvSpPr>
        <p:spPr bwMode="auto">
          <a:xfrm>
            <a:off x="228600" y="5105400"/>
            <a:ext cx="8686800" cy="5334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703816" y="5162490"/>
            <a:ext cx="34557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eaLnBrk="0" hangingPunct="0"/>
            <a:r>
              <a:rPr lang="en-US" sz="2000" dirty="0">
                <a:latin typeface="Arial"/>
                <a:cs typeface="Arial"/>
              </a:rPr>
              <a:t>Switch </a:t>
            </a:r>
            <a:r>
              <a:rPr lang="en-US" sz="2000" dirty="0" smtClean="0">
                <a:latin typeface="Arial"/>
                <a:cs typeface="Arial"/>
              </a:rPr>
              <a:t>network + I</a:t>
            </a:r>
            <a:r>
              <a:rPr lang="en-US" sz="2000" dirty="0">
                <a:latin typeface="Arial"/>
                <a:cs typeface="Arial"/>
              </a:rPr>
              <a:t>/O servers</a:t>
            </a:r>
          </a:p>
        </p:txBody>
      </p:sp>
      <p:sp>
        <p:nvSpPr>
          <p:cNvPr id="27" name="Can 26"/>
          <p:cNvSpPr/>
          <p:nvPr/>
        </p:nvSpPr>
        <p:spPr bwMode="auto">
          <a:xfrm>
            <a:off x="1066800" y="5715000"/>
            <a:ext cx="304800" cy="533400"/>
          </a:xfrm>
          <a:prstGeom prst="can">
            <a:avLst/>
          </a:prstGeom>
          <a:solidFill>
            <a:schemeClr val="bg1">
              <a:lumMod val="85000"/>
            </a:schemeClr>
          </a:solidFill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28" name="Can 27"/>
          <p:cNvSpPr/>
          <p:nvPr/>
        </p:nvSpPr>
        <p:spPr bwMode="auto">
          <a:xfrm>
            <a:off x="1676400" y="5715000"/>
            <a:ext cx="304800" cy="533400"/>
          </a:xfrm>
          <a:prstGeom prst="can">
            <a:avLst/>
          </a:prstGeom>
          <a:solidFill>
            <a:schemeClr val="bg1">
              <a:lumMod val="85000"/>
            </a:schemeClr>
          </a:solidFill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29" name="Can 28"/>
          <p:cNvSpPr/>
          <p:nvPr/>
        </p:nvSpPr>
        <p:spPr bwMode="auto">
          <a:xfrm>
            <a:off x="2286000" y="5715000"/>
            <a:ext cx="304800" cy="533400"/>
          </a:xfrm>
          <a:prstGeom prst="can">
            <a:avLst/>
          </a:prstGeom>
          <a:solidFill>
            <a:schemeClr val="bg1">
              <a:lumMod val="85000"/>
            </a:schemeClr>
          </a:solidFill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30" name="Can 29"/>
          <p:cNvSpPr/>
          <p:nvPr/>
        </p:nvSpPr>
        <p:spPr bwMode="auto">
          <a:xfrm>
            <a:off x="2895600" y="5715000"/>
            <a:ext cx="304800" cy="533400"/>
          </a:xfrm>
          <a:prstGeom prst="can">
            <a:avLst/>
          </a:prstGeom>
          <a:solidFill>
            <a:schemeClr val="bg1">
              <a:lumMod val="85000"/>
            </a:schemeClr>
          </a:solidFill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Arial" pitchFamily="34" charset="0"/>
              </a:rPr>
              <a:t> </a:t>
            </a:r>
          </a:p>
        </p:txBody>
      </p:sp>
      <p:sp>
        <p:nvSpPr>
          <p:cNvPr id="31" name="Can 30"/>
          <p:cNvSpPr/>
          <p:nvPr/>
        </p:nvSpPr>
        <p:spPr bwMode="auto">
          <a:xfrm>
            <a:off x="3429000" y="5715000"/>
            <a:ext cx="304800" cy="533400"/>
          </a:xfrm>
          <a:prstGeom prst="can">
            <a:avLst/>
          </a:prstGeom>
          <a:solidFill>
            <a:schemeClr val="bg1">
              <a:lumMod val="85000"/>
            </a:schemeClr>
          </a:solidFill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32" name="Can 31"/>
          <p:cNvSpPr/>
          <p:nvPr/>
        </p:nvSpPr>
        <p:spPr bwMode="auto">
          <a:xfrm>
            <a:off x="4038600" y="5715000"/>
            <a:ext cx="304800" cy="533400"/>
          </a:xfrm>
          <a:prstGeom prst="can">
            <a:avLst/>
          </a:prstGeom>
          <a:solidFill>
            <a:schemeClr val="bg1">
              <a:lumMod val="85000"/>
            </a:schemeClr>
          </a:solidFill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33" name="Can 32"/>
          <p:cNvSpPr/>
          <p:nvPr/>
        </p:nvSpPr>
        <p:spPr bwMode="auto">
          <a:xfrm>
            <a:off x="4648200" y="5715000"/>
            <a:ext cx="304800" cy="533400"/>
          </a:xfrm>
          <a:prstGeom prst="can">
            <a:avLst/>
          </a:prstGeom>
          <a:solidFill>
            <a:schemeClr val="bg1">
              <a:lumMod val="85000"/>
            </a:schemeClr>
          </a:solidFill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34" name="Can 33"/>
          <p:cNvSpPr/>
          <p:nvPr/>
        </p:nvSpPr>
        <p:spPr bwMode="auto">
          <a:xfrm>
            <a:off x="5257800" y="5715000"/>
            <a:ext cx="304800" cy="533400"/>
          </a:xfrm>
          <a:prstGeom prst="can">
            <a:avLst/>
          </a:prstGeom>
          <a:solidFill>
            <a:schemeClr val="bg1">
              <a:lumMod val="85000"/>
            </a:schemeClr>
          </a:solidFill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35" name="Can 34"/>
          <p:cNvSpPr/>
          <p:nvPr/>
        </p:nvSpPr>
        <p:spPr bwMode="auto">
          <a:xfrm>
            <a:off x="5867400" y="5715000"/>
            <a:ext cx="304800" cy="533400"/>
          </a:xfrm>
          <a:prstGeom prst="can">
            <a:avLst/>
          </a:prstGeom>
          <a:solidFill>
            <a:schemeClr val="bg1">
              <a:lumMod val="85000"/>
            </a:schemeClr>
          </a:solidFill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36" name="Can 35"/>
          <p:cNvSpPr/>
          <p:nvPr/>
        </p:nvSpPr>
        <p:spPr bwMode="auto">
          <a:xfrm>
            <a:off x="6477000" y="5715000"/>
            <a:ext cx="304800" cy="533400"/>
          </a:xfrm>
          <a:prstGeom prst="can">
            <a:avLst/>
          </a:prstGeom>
          <a:solidFill>
            <a:schemeClr val="bg1">
              <a:lumMod val="85000"/>
            </a:schemeClr>
          </a:solidFill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37" name="Can 36"/>
          <p:cNvSpPr/>
          <p:nvPr/>
        </p:nvSpPr>
        <p:spPr bwMode="auto">
          <a:xfrm>
            <a:off x="7086600" y="5715000"/>
            <a:ext cx="304800" cy="533400"/>
          </a:xfrm>
          <a:prstGeom prst="can">
            <a:avLst/>
          </a:prstGeom>
          <a:solidFill>
            <a:schemeClr val="bg1">
              <a:lumMod val="85000"/>
            </a:schemeClr>
          </a:solidFill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38" name="Can 37"/>
          <p:cNvSpPr/>
          <p:nvPr/>
        </p:nvSpPr>
        <p:spPr bwMode="auto">
          <a:xfrm>
            <a:off x="7696200" y="5715000"/>
            <a:ext cx="304800" cy="533400"/>
          </a:xfrm>
          <a:prstGeom prst="can">
            <a:avLst/>
          </a:prstGeom>
          <a:solidFill>
            <a:schemeClr val="bg1">
              <a:lumMod val="85000"/>
            </a:schemeClr>
          </a:solidFill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981200" y="6248400"/>
            <a:ext cx="50889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Arial"/>
                <a:cs typeface="Arial"/>
              </a:rPr>
              <a:t>Disk architecture and layout of data on disk</a:t>
            </a:r>
            <a:endParaRPr lang="en-US" sz="2000" dirty="0">
              <a:latin typeface="Arial"/>
              <a:cs typeface="Arial"/>
            </a:endParaRPr>
          </a:p>
        </p:txBody>
      </p:sp>
      <p:cxnSp>
        <p:nvCxnSpPr>
          <p:cNvPr id="47" name="Straight Arrow Connector 46"/>
          <p:cNvCxnSpPr/>
          <p:nvPr/>
        </p:nvCxnSpPr>
        <p:spPr bwMode="auto">
          <a:xfrm flipH="1">
            <a:off x="1828800" y="1524000"/>
            <a:ext cx="609600" cy="4572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3366FF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49" name="Straight Arrow Connector 48"/>
          <p:cNvCxnSpPr>
            <a:endCxn id="12" idx="0"/>
          </p:cNvCxnSpPr>
          <p:nvPr/>
        </p:nvCxnSpPr>
        <p:spPr bwMode="auto">
          <a:xfrm>
            <a:off x="4191000" y="1524000"/>
            <a:ext cx="0" cy="4572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3366FF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53" name="Straight Arrow Connector 52"/>
          <p:cNvCxnSpPr/>
          <p:nvPr/>
        </p:nvCxnSpPr>
        <p:spPr bwMode="auto">
          <a:xfrm>
            <a:off x="5867400" y="1524000"/>
            <a:ext cx="685800" cy="4572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3366FF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64" name="Straight Arrow Connector 63"/>
          <p:cNvCxnSpPr>
            <a:stCxn id="10" idx="4"/>
          </p:cNvCxnSpPr>
          <p:nvPr/>
        </p:nvCxnSpPr>
        <p:spPr bwMode="auto">
          <a:xfrm>
            <a:off x="1524000" y="2743200"/>
            <a:ext cx="762000" cy="3048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3366FF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66" name="Straight Arrow Connector 65"/>
          <p:cNvCxnSpPr>
            <a:stCxn id="16" idx="4"/>
          </p:cNvCxnSpPr>
          <p:nvPr/>
        </p:nvCxnSpPr>
        <p:spPr bwMode="auto">
          <a:xfrm flipH="1">
            <a:off x="6019800" y="2743200"/>
            <a:ext cx="838200" cy="3048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3366FF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83" name="Straight Arrow Connector 82"/>
          <p:cNvCxnSpPr>
            <a:endCxn id="24" idx="1"/>
          </p:cNvCxnSpPr>
          <p:nvPr/>
        </p:nvCxnSpPr>
        <p:spPr bwMode="auto">
          <a:xfrm flipH="1">
            <a:off x="1864849" y="4114800"/>
            <a:ext cx="268751" cy="30671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3366FF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85" name="Straight Arrow Connector 84"/>
          <p:cNvCxnSpPr/>
          <p:nvPr/>
        </p:nvCxnSpPr>
        <p:spPr bwMode="auto">
          <a:xfrm>
            <a:off x="6096000" y="4114800"/>
            <a:ext cx="457200" cy="3048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3366FF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87" name="Straight Arrow Connector 86"/>
          <p:cNvCxnSpPr/>
          <p:nvPr/>
        </p:nvCxnSpPr>
        <p:spPr bwMode="auto">
          <a:xfrm>
            <a:off x="1828800" y="4800600"/>
            <a:ext cx="1" cy="4572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94" name="Straight Arrow Connector 93"/>
          <p:cNvCxnSpPr>
            <a:stCxn id="20" idx="2"/>
          </p:cNvCxnSpPr>
          <p:nvPr/>
        </p:nvCxnSpPr>
        <p:spPr bwMode="auto">
          <a:xfrm>
            <a:off x="4114800" y="4114800"/>
            <a:ext cx="0" cy="2286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3366FF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96" name="Straight Arrow Connector 95"/>
          <p:cNvCxnSpPr/>
          <p:nvPr/>
        </p:nvCxnSpPr>
        <p:spPr bwMode="auto">
          <a:xfrm>
            <a:off x="3048000" y="4114800"/>
            <a:ext cx="0" cy="2286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3366FF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98" name="Straight Arrow Connector 97"/>
          <p:cNvCxnSpPr/>
          <p:nvPr/>
        </p:nvCxnSpPr>
        <p:spPr bwMode="auto">
          <a:xfrm>
            <a:off x="5181600" y="4114800"/>
            <a:ext cx="0" cy="2286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3366FF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99" name="Straight Arrow Connector 98"/>
          <p:cNvCxnSpPr/>
          <p:nvPr/>
        </p:nvCxnSpPr>
        <p:spPr bwMode="auto">
          <a:xfrm>
            <a:off x="2743200" y="4800600"/>
            <a:ext cx="1" cy="3810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100" name="Straight Arrow Connector 99"/>
          <p:cNvCxnSpPr/>
          <p:nvPr/>
        </p:nvCxnSpPr>
        <p:spPr bwMode="auto">
          <a:xfrm>
            <a:off x="3581400" y="4876800"/>
            <a:ext cx="1" cy="3048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101" name="Straight Arrow Connector 100"/>
          <p:cNvCxnSpPr/>
          <p:nvPr/>
        </p:nvCxnSpPr>
        <p:spPr bwMode="auto">
          <a:xfrm>
            <a:off x="4495800" y="4876800"/>
            <a:ext cx="0" cy="3048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102" name="Straight Arrow Connector 101"/>
          <p:cNvCxnSpPr/>
          <p:nvPr/>
        </p:nvCxnSpPr>
        <p:spPr bwMode="auto">
          <a:xfrm>
            <a:off x="5410200" y="4876800"/>
            <a:ext cx="0" cy="3048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103" name="Straight Arrow Connector 102"/>
          <p:cNvCxnSpPr/>
          <p:nvPr/>
        </p:nvCxnSpPr>
        <p:spPr bwMode="auto">
          <a:xfrm>
            <a:off x="6477000" y="4800600"/>
            <a:ext cx="0" cy="3810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159" name="Straight Arrow Connector 158"/>
          <p:cNvCxnSpPr>
            <a:stCxn id="10" idx="6"/>
            <a:endCxn id="12" idx="2"/>
          </p:cNvCxnSpPr>
          <p:nvPr/>
        </p:nvCxnSpPr>
        <p:spPr bwMode="auto">
          <a:xfrm>
            <a:off x="2667000" y="2362200"/>
            <a:ext cx="381000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3366FF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161" name="Straight Arrow Connector 160"/>
          <p:cNvCxnSpPr>
            <a:stCxn id="12" idx="6"/>
            <a:endCxn id="16" idx="2"/>
          </p:cNvCxnSpPr>
          <p:nvPr/>
        </p:nvCxnSpPr>
        <p:spPr bwMode="auto">
          <a:xfrm>
            <a:off x="5334000" y="2362200"/>
            <a:ext cx="381000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3366FF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185" name="Straight Arrow Connector 184"/>
          <p:cNvCxnSpPr>
            <a:stCxn id="12" idx="4"/>
          </p:cNvCxnSpPr>
          <p:nvPr/>
        </p:nvCxnSpPr>
        <p:spPr bwMode="auto">
          <a:xfrm>
            <a:off x="4191000" y="2743200"/>
            <a:ext cx="0" cy="3048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3366FF"/>
            </a:solidFill>
            <a:prstDash val="solid"/>
            <a:round/>
            <a:headEnd type="triangle"/>
            <a:tailEnd type="triangle"/>
          </a:ln>
          <a:effectLst/>
        </p:spPr>
      </p:cxn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6304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Autotuning HPC I/O</a:t>
            </a:r>
          </a:p>
        </p:txBody>
      </p:sp>
      <p:pic>
        <p:nvPicPr>
          <p:cNvPr id="66562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7" r="4137"/>
          <a:stretch>
            <a:fillRect/>
          </a:stretch>
        </p:blipFill>
        <p:spPr>
          <a:xfrm>
            <a:off x="381000" y="914400"/>
            <a:ext cx="8458200" cy="5486400"/>
          </a:xfrm>
        </p:spPr>
      </p:pic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April 26, 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9260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Autotuning</a:t>
            </a:r>
            <a:r>
              <a:rPr lang="en-US" dirty="0" smtClean="0"/>
              <a:t> in HDF5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“Auto</a:t>
            </a:r>
            <a:r>
              <a:rPr lang="en-US" dirty="0"/>
              <a:t>-Tuning of Parallel IO Parameters for HDF5 </a:t>
            </a:r>
            <a:r>
              <a:rPr lang="en-US" dirty="0" smtClean="0"/>
              <a:t>Applications”, </a:t>
            </a:r>
            <a:r>
              <a:rPr lang="en-US" dirty="0" err="1" smtClean="0"/>
              <a:t>Babak</a:t>
            </a:r>
            <a:r>
              <a:rPr lang="en-US" dirty="0" smtClean="0"/>
              <a:t> </a:t>
            </a:r>
            <a:r>
              <a:rPr lang="en-US" dirty="0" err="1" smtClean="0"/>
              <a:t>Behzad</a:t>
            </a:r>
            <a:r>
              <a:rPr lang="en-US" dirty="0" smtClean="0"/>
              <a:t>, et al, poster @ SC12</a:t>
            </a:r>
          </a:p>
          <a:p>
            <a:r>
              <a:rPr lang="en-US" dirty="0" smtClean="0"/>
              <a:t>"</a:t>
            </a:r>
            <a:r>
              <a:rPr lang="en-US" dirty="0"/>
              <a:t>Taming Parallel I/O Complexity with Auto-</a:t>
            </a:r>
            <a:r>
              <a:rPr lang="en-US" dirty="0" smtClean="0"/>
              <a:t>Tuning”, </a:t>
            </a:r>
            <a:r>
              <a:rPr lang="en-US" dirty="0" err="1" smtClean="0"/>
              <a:t>Babak</a:t>
            </a:r>
            <a:r>
              <a:rPr lang="en-US" dirty="0" smtClean="0"/>
              <a:t> </a:t>
            </a:r>
            <a:r>
              <a:rPr lang="en-US" dirty="0" err="1" smtClean="0"/>
              <a:t>Behzad</a:t>
            </a:r>
            <a:r>
              <a:rPr lang="en-US" dirty="0" smtClean="0"/>
              <a:t>, et al, SC13</a:t>
            </a:r>
            <a:endParaRPr lang="en-US" dirty="0"/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2177135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Autotuning HPC I/O</a:t>
            </a:r>
          </a:p>
        </p:txBody>
      </p:sp>
      <p:sp>
        <p:nvSpPr>
          <p:cNvPr id="6758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Remaining research:</a:t>
            </a:r>
          </a:p>
          <a:p>
            <a:pPr lvl="1"/>
            <a:r>
              <a:rPr lang="en-US">
                <a:latin typeface="Arial" charset="0"/>
                <a:ea typeface="ＭＳ Ｐゴシック" charset="0"/>
              </a:rPr>
              <a:t>Determine “speed of light” for I/O on system and use that to define “</a:t>
            </a:r>
            <a:r>
              <a:rPr lang="en-US" altLang="ja-JP">
                <a:latin typeface="Arial" charset="0"/>
                <a:ea typeface="ＭＳ Ｐゴシック" charset="0"/>
              </a:rPr>
              <a:t>good enough</a:t>
            </a:r>
            <a:r>
              <a:rPr lang="en-US">
                <a:latin typeface="Arial" charset="0"/>
                <a:ea typeface="ＭＳ Ｐゴシック" charset="0"/>
              </a:rPr>
              <a:t>”</a:t>
            </a:r>
            <a:r>
              <a:rPr lang="en-US" altLang="ja-JP">
                <a:latin typeface="Arial" charset="0"/>
                <a:ea typeface="ＭＳ Ｐゴシック" charset="0"/>
              </a:rPr>
              <a:t> performance</a:t>
            </a:r>
          </a:p>
          <a:p>
            <a:pPr lvl="1"/>
            <a:r>
              <a:rPr lang="en-US">
                <a:latin typeface="Arial" charset="0"/>
                <a:ea typeface="ＭＳ Ｐゴシック" charset="0"/>
              </a:rPr>
              <a:t>Entire space is too large to fully explore, we are now evaluating genetic algorithm techniques to help find “good enough” parameters</a:t>
            </a:r>
          </a:p>
          <a:p>
            <a:pPr lvl="1"/>
            <a:r>
              <a:rPr lang="en-US">
                <a:latin typeface="Arial" charset="0"/>
                <a:ea typeface="ＭＳ Ｐゴシック" charset="0"/>
              </a:rPr>
              <a:t>How to factor out “unlucky” exploration runs</a:t>
            </a:r>
          </a:p>
          <a:p>
            <a:pPr lvl="1"/>
            <a:r>
              <a:rPr lang="en-US">
                <a:latin typeface="Arial" charset="0"/>
                <a:ea typeface="ＭＳ Ｐゴシック" charset="0"/>
              </a:rPr>
              <a:t>Methods for avoiding overriding application parameters with autotuned parameters</a:t>
            </a:r>
          </a:p>
          <a:p>
            <a:pPr lvl="1"/>
            <a:endParaRPr lang="en-US">
              <a:latin typeface="Arial" charset="0"/>
              <a:ea typeface="ＭＳ Ｐゴシック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April 26, 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717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Thank You!</a:t>
            </a:r>
            <a:endParaRPr lang="en-US" dirty="0"/>
          </a:p>
        </p:txBody>
      </p:sp>
      <p:sp>
        <p:nvSpPr>
          <p:cNvPr id="11" name="Subtitle 10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847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PHDF5 consistency semantics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468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</a:t>
            </a:r>
            <a:r>
              <a:rPr lang="en-US" dirty="0" smtClean="0"/>
              <a:t>onsistency Semantics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Consistency </a:t>
            </a:r>
            <a:r>
              <a:rPr lang="en-US" dirty="0" smtClean="0"/>
              <a:t>semantics: Rules </a:t>
            </a:r>
            <a:r>
              <a:rPr lang="en-US" dirty="0"/>
              <a:t>that define the outcome of multiple, possibly concurrent, accesses to an object or data structure by one or more processes in a computer system. </a:t>
            </a:r>
            <a:endParaRPr lang="en-US" dirty="0" smtClean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9737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PHDF5 </a:t>
            </a:r>
            <a:r>
              <a:rPr lang="en-US" dirty="0"/>
              <a:t>C</a:t>
            </a:r>
            <a:r>
              <a:rPr lang="en-US" dirty="0" smtClean="0"/>
              <a:t>onsistency Semantics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PHDF5 library defines a set of consistency semantics to let users know what to expect when processes access data managed by the library.</a:t>
            </a:r>
          </a:p>
          <a:p>
            <a:pPr lvl="1"/>
            <a:r>
              <a:rPr lang="en-US" dirty="0" smtClean="0"/>
              <a:t>When the changes a process makes are actually visible to itself (if it tries to read back that data) or to other processes that access the same file with independent or collective I/O operations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171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152400"/>
            <a:ext cx="7010400" cy="533400"/>
          </a:xfrm>
        </p:spPr>
        <p:txBody>
          <a:bodyPr/>
          <a:lstStyle/>
          <a:p>
            <a:r>
              <a:rPr lang="en-US" dirty="0" smtClean="0"/>
              <a:t>HDF5 MPI-I/O consistency semantics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04800" y="990600"/>
            <a:ext cx="8458200" cy="5410200"/>
          </a:xfrm>
        </p:spPr>
        <p:txBody>
          <a:bodyPr/>
          <a:lstStyle/>
          <a:p>
            <a:pPr marL="800100" indent="-457200"/>
            <a:r>
              <a:rPr lang="en-US" dirty="0" smtClean="0">
                <a:latin typeface="Arial"/>
                <a:cs typeface="Arial"/>
              </a:rPr>
              <a:t>Same as MPI-I/O semantics</a:t>
            </a:r>
          </a:p>
          <a:p>
            <a:pPr marL="800100" indent="-457200"/>
            <a:endParaRPr lang="en-US" dirty="0">
              <a:latin typeface="Arial"/>
              <a:cs typeface="Arial"/>
            </a:endParaRPr>
          </a:p>
          <a:p>
            <a:pPr marL="800100" indent="-457200"/>
            <a:endParaRPr lang="en-US" dirty="0" smtClean="0">
              <a:latin typeface="Arial"/>
              <a:cs typeface="Arial"/>
            </a:endParaRPr>
          </a:p>
          <a:p>
            <a:pPr marL="800100" indent="-457200"/>
            <a:endParaRPr lang="en-US" dirty="0">
              <a:latin typeface="Arial"/>
              <a:cs typeface="Arial"/>
            </a:endParaRPr>
          </a:p>
          <a:p>
            <a:pPr marL="800100" indent="-457200"/>
            <a:endParaRPr lang="en-US" dirty="0" smtClean="0">
              <a:latin typeface="Arial"/>
              <a:cs typeface="Arial"/>
            </a:endParaRPr>
          </a:p>
          <a:p>
            <a:pPr marL="800100" indent="-457200"/>
            <a:r>
              <a:rPr lang="en-US" dirty="0">
                <a:latin typeface="Arial"/>
                <a:cs typeface="Arial"/>
              </a:rPr>
              <a:t>D</a:t>
            </a:r>
            <a:r>
              <a:rPr lang="en-US" dirty="0" smtClean="0">
                <a:latin typeface="Arial"/>
                <a:cs typeface="Arial"/>
              </a:rPr>
              <a:t>efault MPI-I/O semantics doesn’t guarantee atomicity or sequence of calls!</a:t>
            </a:r>
          </a:p>
          <a:p>
            <a:pPr marL="800100" indent="-457200"/>
            <a:r>
              <a:rPr lang="en-US" dirty="0" smtClean="0">
                <a:latin typeface="Arial"/>
                <a:cs typeface="Arial"/>
              </a:rPr>
              <a:t>Problems may occur (although we haven’t seen any) when writing/reading HDF5 metadata or raw data</a:t>
            </a:r>
          </a:p>
          <a:p>
            <a:pPr marL="800100" indent="-457200"/>
            <a:endParaRPr lang="en-US" dirty="0">
              <a:latin typeface="Arial"/>
              <a:cs typeface="Arial"/>
            </a:endParaRPr>
          </a:p>
          <a:p>
            <a:pPr indent="0">
              <a:buNone/>
            </a:pPr>
            <a:endParaRPr lang="en-US" dirty="0" smtClean="0">
              <a:latin typeface="Arial"/>
              <a:cs typeface="Arial"/>
            </a:endParaRPr>
          </a:p>
          <a:p>
            <a:pPr marL="800100" indent="-457200"/>
            <a:endParaRPr lang="en-US" dirty="0">
              <a:latin typeface="Arial"/>
              <a:cs typeface="Arial"/>
            </a:endParaRPr>
          </a:p>
          <a:p>
            <a:pPr marL="800100" indent="-457200"/>
            <a:endParaRPr lang="en-US" dirty="0" smtClean="0">
              <a:latin typeface="Arial"/>
              <a:cs typeface="Arial"/>
            </a:endParaRPr>
          </a:p>
          <a:p>
            <a:pPr marL="1200150" lvl="1" indent="-457200"/>
            <a:endParaRPr lang="en-US" dirty="0" smtClean="0">
              <a:latin typeface="Arial"/>
              <a:cs typeface="Arial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2603441"/>
              </p:ext>
            </p:extLst>
          </p:nvPr>
        </p:nvGraphicFramePr>
        <p:xfrm>
          <a:off x="990600" y="1615440"/>
          <a:ext cx="6934200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67100"/>
                <a:gridCol w="3467100"/>
              </a:tblGrid>
              <a:tr h="44450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Arial"/>
                          <a:cs typeface="Arial"/>
                        </a:rPr>
                        <a:t>Process 0</a:t>
                      </a:r>
                      <a:endParaRPr lang="en-US" sz="2400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Arial"/>
                          <a:cs typeface="Arial"/>
                        </a:rPr>
                        <a:t>Process 1</a:t>
                      </a:r>
                      <a:endParaRPr lang="en-US" sz="2400" dirty="0">
                        <a:latin typeface="Arial"/>
                        <a:cs typeface="Arial"/>
                      </a:endParaRPr>
                    </a:p>
                  </a:txBody>
                  <a:tcPr/>
                </a:tc>
              </a:tr>
              <a:tr h="444500"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Arial"/>
                          <a:cs typeface="Arial"/>
                        </a:rPr>
                        <a:t>MPI_File_write_at</a:t>
                      </a:r>
                      <a:r>
                        <a:rPr lang="en-US" sz="2400" dirty="0" smtClean="0">
                          <a:latin typeface="Arial"/>
                          <a:cs typeface="Arial"/>
                        </a:rPr>
                        <a:t>()</a:t>
                      </a:r>
                      <a:endParaRPr lang="en-US" sz="2400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>
                        <a:latin typeface="Arial"/>
                        <a:cs typeface="Arial"/>
                      </a:endParaRPr>
                    </a:p>
                  </a:txBody>
                  <a:tcPr/>
                </a:tc>
              </a:tr>
              <a:tr h="444500"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Arial"/>
                          <a:cs typeface="Arial"/>
                        </a:rPr>
                        <a:t>MPI_Barrier</a:t>
                      </a:r>
                      <a:r>
                        <a:rPr lang="en-US" sz="2400" dirty="0" smtClean="0">
                          <a:latin typeface="Arial"/>
                          <a:cs typeface="Arial"/>
                        </a:rPr>
                        <a:t>()</a:t>
                      </a:r>
                      <a:endParaRPr lang="en-US" sz="2400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Arial"/>
                          <a:cs typeface="Arial"/>
                        </a:rPr>
                        <a:t>MPI_Barrier</a:t>
                      </a:r>
                      <a:r>
                        <a:rPr lang="en-US" sz="2400" dirty="0" smtClean="0">
                          <a:latin typeface="Arial"/>
                          <a:cs typeface="Arial"/>
                        </a:rPr>
                        <a:t>()</a:t>
                      </a:r>
                      <a:endParaRPr lang="en-US" sz="2400" dirty="0">
                        <a:latin typeface="Arial"/>
                        <a:cs typeface="Arial"/>
                      </a:endParaRPr>
                    </a:p>
                  </a:txBody>
                  <a:tcPr/>
                </a:tc>
              </a:tr>
              <a:tr h="800100">
                <a:tc>
                  <a:txBody>
                    <a:bodyPr/>
                    <a:lstStyle/>
                    <a:p>
                      <a:endParaRPr lang="en-US" sz="2400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err="1" smtClean="0">
                          <a:latin typeface="Arial"/>
                          <a:cs typeface="Arial"/>
                        </a:rPr>
                        <a:t>MPI_File_read_at</a:t>
                      </a:r>
                      <a:r>
                        <a:rPr lang="en-US" sz="2400" dirty="0" smtClean="0">
                          <a:latin typeface="Arial"/>
                          <a:cs typeface="Arial"/>
                        </a:rPr>
                        <a:t>()</a:t>
                      </a:r>
                    </a:p>
                    <a:p>
                      <a:endParaRPr lang="en-US" sz="2400" dirty="0">
                        <a:latin typeface="Arial"/>
                        <a:cs typeface="Arial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6165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152400"/>
            <a:ext cx="7010400" cy="533400"/>
          </a:xfrm>
        </p:spPr>
        <p:txBody>
          <a:bodyPr/>
          <a:lstStyle/>
          <a:p>
            <a:r>
              <a:rPr lang="en-US" dirty="0" smtClean="0"/>
              <a:t>HDF5 MPI-I/O consistency semantics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04800" y="990600"/>
            <a:ext cx="8458200" cy="5410200"/>
          </a:xfrm>
        </p:spPr>
        <p:txBody>
          <a:bodyPr/>
          <a:lstStyle/>
          <a:p>
            <a:pPr marL="800100" indent="-457200"/>
            <a:r>
              <a:rPr lang="en-US" dirty="0" smtClean="0"/>
              <a:t>MPI I/O provides atomicity and sync-barrier-sync features to address the issue</a:t>
            </a:r>
          </a:p>
          <a:p>
            <a:pPr marL="800100" indent="-457200"/>
            <a:r>
              <a:rPr lang="en-US" dirty="0" smtClean="0"/>
              <a:t>PHDF5 follows MPI I/O</a:t>
            </a:r>
          </a:p>
          <a:p>
            <a:pPr marL="1200150" lvl="1" indent="-457200"/>
            <a:r>
              <a:rPr lang="en-US" dirty="0" smtClean="0"/>
              <a:t>H5Fset_mpio_atomicity function to turn on MPI atomicity</a:t>
            </a:r>
          </a:p>
          <a:p>
            <a:pPr marL="1200150" lvl="1" indent="-457200"/>
            <a:r>
              <a:rPr lang="en-US" dirty="0" smtClean="0"/>
              <a:t>H5Fsync function to transfer written data to storage device (in implementation now)</a:t>
            </a:r>
          </a:p>
          <a:p>
            <a:pPr marL="800100" indent="-457200"/>
            <a:r>
              <a:rPr lang="en-US" dirty="0" smtClean="0"/>
              <a:t>Alternatively: We are currently working on reimplementation of metadata caching for PHDF5 (using a metadata server)</a:t>
            </a:r>
          </a:p>
          <a:p>
            <a:pPr marL="800100" indent="-457200"/>
            <a:endParaRPr lang="en-US" dirty="0">
              <a:latin typeface="Arial"/>
              <a:cs typeface="Arial"/>
            </a:endParaRPr>
          </a:p>
          <a:p>
            <a:pPr marL="800100" indent="-457200"/>
            <a:endParaRPr lang="en-US" dirty="0" smtClean="0">
              <a:latin typeface="Arial"/>
              <a:cs typeface="Arial"/>
            </a:endParaRPr>
          </a:p>
          <a:p>
            <a:pPr marL="800100" indent="-457200"/>
            <a:endParaRPr lang="en-US" dirty="0">
              <a:latin typeface="Arial"/>
              <a:cs typeface="Arial"/>
            </a:endParaRPr>
          </a:p>
          <a:p>
            <a:pPr marL="800100" indent="-457200"/>
            <a:endParaRPr lang="en-US" dirty="0" smtClean="0">
              <a:latin typeface="Arial"/>
              <a:cs typeface="Arial"/>
            </a:endParaRPr>
          </a:p>
          <a:p>
            <a:pPr marL="800100" indent="-457200"/>
            <a:endParaRPr lang="en-US" dirty="0">
              <a:latin typeface="Arial"/>
              <a:cs typeface="Arial"/>
            </a:endParaRPr>
          </a:p>
          <a:p>
            <a:pPr marL="800100" indent="-457200"/>
            <a:endParaRPr lang="en-US" dirty="0">
              <a:latin typeface="Arial"/>
              <a:cs typeface="Arial"/>
            </a:endParaRPr>
          </a:p>
          <a:p>
            <a:pPr indent="0">
              <a:buNone/>
            </a:pPr>
            <a:endParaRPr lang="en-US" dirty="0" smtClean="0">
              <a:latin typeface="Arial"/>
              <a:cs typeface="Arial"/>
            </a:endParaRPr>
          </a:p>
          <a:p>
            <a:pPr marL="800100" indent="-457200"/>
            <a:endParaRPr lang="en-US" dirty="0">
              <a:latin typeface="Arial"/>
              <a:cs typeface="Arial"/>
            </a:endParaRPr>
          </a:p>
          <a:p>
            <a:pPr marL="800100" indent="-457200"/>
            <a:endParaRPr lang="en-US" dirty="0" smtClean="0">
              <a:latin typeface="Arial"/>
              <a:cs typeface="Arial"/>
            </a:endParaRPr>
          </a:p>
          <a:p>
            <a:pPr marL="1200150" lvl="1" indent="-457200"/>
            <a:endParaRPr lang="en-US" dirty="0" smtClean="0">
              <a:latin typeface="Arial"/>
              <a:cs typeface="Arial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438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152400"/>
            <a:ext cx="7010400" cy="533400"/>
          </a:xfrm>
        </p:spPr>
        <p:txBody>
          <a:bodyPr/>
          <a:lstStyle/>
          <a:p>
            <a:r>
              <a:rPr lang="en-US" dirty="0" smtClean="0"/>
              <a:t>HDF5 MPI-I/O consistency semantics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04800" y="990600"/>
            <a:ext cx="8458200" cy="5410200"/>
          </a:xfrm>
        </p:spPr>
        <p:txBody>
          <a:bodyPr/>
          <a:lstStyle/>
          <a:p>
            <a:pPr marL="800100" indent="-457200"/>
            <a:r>
              <a:rPr lang="en-US" dirty="0" smtClean="0">
                <a:latin typeface="Arial"/>
                <a:cs typeface="Arial"/>
              </a:rPr>
              <a:t>For more information see “Enabling a strict consistency semantics model in parallel HDF5” linked from H5Fset_mpi_atomicity RM page</a:t>
            </a:r>
            <a:r>
              <a:rPr lang="en-US" baseline="30000" dirty="0" smtClean="0">
                <a:latin typeface="Arial"/>
                <a:cs typeface="Arial"/>
              </a:rPr>
              <a:t>1</a:t>
            </a:r>
          </a:p>
          <a:p>
            <a:pPr marL="800100" indent="-457200"/>
            <a:endParaRPr lang="en-US" dirty="0">
              <a:latin typeface="Arial"/>
              <a:cs typeface="Arial"/>
            </a:endParaRPr>
          </a:p>
          <a:p>
            <a:pPr marL="800100" indent="-457200"/>
            <a:endParaRPr lang="en-US" dirty="0" smtClean="0">
              <a:latin typeface="Arial"/>
              <a:cs typeface="Arial"/>
            </a:endParaRPr>
          </a:p>
          <a:p>
            <a:pPr marL="800100" indent="-457200"/>
            <a:endParaRPr lang="en-US" dirty="0">
              <a:latin typeface="Arial"/>
              <a:cs typeface="Arial"/>
            </a:endParaRPr>
          </a:p>
          <a:p>
            <a:pPr marL="800100" indent="-457200"/>
            <a:endParaRPr lang="en-US" dirty="0" smtClean="0">
              <a:latin typeface="Arial"/>
              <a:cs typeface="Arial"/>
            </a:endParaRPr>
          </a:p>
          <a:p>
            <a:pPr indent="0">
              <a:buNone/>
            </a:pPr>
            <a:endParaRPr lang="en-US" dirty="0" smtClean="0">
              <a:latin typeface="Arial"/>
              <a:cs typeface="Arial"/>
            </a:endParaRPr>
          </a:p>
          <a:p>
            <a:pPr indent="0">
              <a:buNone/>
            </a:pPr>
            <a:r>
              <a:rPr lang="en-US" sz="1800" baseline="30000" dirty="0" smtClean="0">
                <a:latin typeface="Arial"/>
                <a:cs typeface="Arial"/>
              </a:rPr>
              <a:t>1 </a:t>
            </a:r>
            <a:r>
              <a:rPr lang="en-US" sz="1800" dirty="0" smtClean="0">
                <a:latin typeface="Arial"/>
                <a:cs typeface="Arial"/>
              </a:rPr>
              <a:t>http://</a:t>
            </a:r>
            <a:r>
              <a:rPr lang="en-US" sz="1800" dirty="0" err="1" smtClean="0">
                <a:latin typeface="Arial"/>
                <a:cs typeface="Arial"/>
              </a:rPr>
              <a:t>www.hdfgroup.org</a:t>
            </a:r>
            <a:r>
              <a:rPr lang="en-US" sz="1800" dirty="0" smtClean="0">
                <a:latin typeface="Arial"/>
                <a:cs typeface="Arial"/>
              </a:rPr>
              <a:t>/HDF5/doc/RM/Advanced/PHDF5FileConsistencySemantics/PHDF5FileConsistencySemantics.pdf</a:t>
            </a:r>
          </a:p>
          <a:p>
            <a:pPr marL="800100" indent="-457200"/>
            <a:endParaRPr lang="en-US" dirty="0">
              <a:latin typeface="Arial"/>
              <a:cs typeface="Arial"/>
            </a:endParaRPr>
          </a:p>
          <a:p>
            <a:pPr indent="0">
              <a:buNone/>
            </a:pPr>
            <a:endParaRPr lang="en-US" dirty="0" smtClean="0">
              <a:latin typeface="Arial"/>
              <a:cs typeface="Arial"/>
            </a:endParaRPr>
          </a:p>
          <a:p>
            <a:pPr marL="800100" indent="-457200"/>
            <a:endParaRPr lang="en-US" dirty="0">
              <a:latin typeface="Arial"/>
              <a:cs typeface="Arial"/>
            </a:endParaRPr>
          </a:p>
          <a:p>
            <a:pPr marL="800100" indent="-457200"/>
            <a:endParaRPr lang="en-US" dirty="0" smtClean="0">
              <a:latin typeface="Arial"/>
              <a:cs typeface="Arial"/>
            </a:endParaRPr>
          </a:p>
          <a:p>
            <a:pPr marL="1200150" lvl="1" indent="-457200"/>
            <a:endParaRPr lang="en-US" dirty="0" smtClean="0">
              <a:latin typeface="Arial"/>
              <a:cs typeface="Arial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3073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HDF5 parallel programming model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1563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Advantage of Parallel HDF5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Recent success story</a:t>
            </a:r>
          </a:p>
          <a:p>
            <a:pPr lvl="1"/>
            <a:r>
              <a:rPr lang="en-US" dirty="0" smtClean="0"/>
              <a:t>Trillion particle simulation on hopper @ NERSC</a:t>
            </a:r>
          </a:p>
          <a:p>
            <a:pPr lvl="1"/>
            <a:r>
              <a:rPr lang="en-US" dirty="0" smtClean="0"/>
              <a:t>120,000 cores</a:t>
            </a:r>
          </a:p>
          <a:p>
            <a:pPr lvl="1"/>
            <a:r>
              <a:rPr lang="en-US" dirty="0" smtClean="0"/>
              <a:t>30TB file</a:t>
            </a:r>
          </a:p>
          <a:p>
            <a:pPr lvl="1"/>
            <a:r>
              <a:rPr lang="en-US" dirty="0" smtClean="0"/>
              <a:t>23GB/sec average speed with 35GB/sec peaks (out of 40GB/sec max for system)</a:t>
            </a:r>
          </a:p>
          <a:p>
            <a:r>
              <a:rPr lang="en-US" dirty="0" smtClean="0"/>
              <a:t>Parallel HDF5 rocks! (when used properly </a:t>
            </a:r>
            <a:r>
              <a:rPr lang="en-US" dirty="0" smtClean="0">
                <a:sym typeface="Wingdings"/>
              </a:rPr>
              <a:t>)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064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dirty="0" smtClean="0">
                <a:solidFill>
                  <a:schemeClr val="tx1"/>
                </a:solidFill>
              </a:rPr>
              <a:t>How to compile PHDF5 applications</a:t>
            </a:r>
          </a:p>
        </p:txBody>
      </p:sp>
      <p:sp>
        <p:nvSpPr>
          <p:cNvPr id="163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524000"/>
            <a:ext cx="77724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 smtClean="0">
                <a:solidFill>
                  <a:schemeClr val="tx1"/>
                </a:solidFill>
              </a:rPr>
              <a:t>h5pcc – HDF5 C compiler command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800" dirty="0" smtClean="0">
                <a:solidFill>
                  <a:schemeClr val="tx1"/>
                </a:solidFill>
              </a:rPr>
              <a:t>Similar to </a:t>
            </a:r>
            <a:r>
              <a:rPr lang="en-US" sz="2800" dirty="0" err="1" smtClean="0">
                <a:solidFill>
                  <a:schemeClr val="tx1"/>
                </a:solidFill>
              </a:rPr>
              <a:t>mpicc</a:t>
            </a:r>
            <a:endParaRPr lang="en-US" sz="2800" dirty="0" smtClean="0">
              <a:solidFill>
                <a:schemeClr val="tx1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dirty="0" smtClean="0">
                <a:solidFill>
                  <a:schemeClr val="tx1"/>
                </a:solidFill>
              </a:rPr>
              <a:t>h5pfc – HDF5 Fortran compiler command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800" dirty="0" smtClean="0">
                <a:solidFill>
                  <a:schemeClr val="tx1"/>
                </a:solidFill>
              </a:rPr>
              <a:t> Similar to mpif90</a:t>
            </a:r>
          </a:p>
          <a:p>
            <a:pPr eaLnBrk="1" hangingPunct="1">
              <a:lnSpc>
                <a:spcPct val="90000"/>
              </a:lnSpc>
            </a:pPr>
            <a:r>
              <a:rPr lang="en-US" dirty="0" smtClean="0">
                <a:solidFill>
                  <a:schemeClr val="tx1"/>
                </a:solidFill>
              </a:rPr>
              <a:t>To compile: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800" dirty="0" smtClean="0">
                <a:solidFill>
                  <a:schemeClr val="tx1"/>
                </a:solidFill>
              </a:rPr>
              <a:t>% h5pcc h5prog.c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800" dirty="0" smtClean="0">
                <a:solidFill>
                  <a:schemeClr val="tx1"/>
                </a:solidFill>
              </a:rPr>
              <a:t>% h5pfc h5prog.f90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7689712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Programming restrictions</a:t>
            </a:r>
          </a:p>
        </p:txBody>
      </p:sp>
      <p:sp>
        <p:nvSpPr>
          <p:cNvPr id="1946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dirty="0" smtClean="0"/>
              <a:t>PHDF5 opens a parallel file with an MPI communicator</a:t>
            </a:r>
          </a:p>
          <a:p>
            <a:pPr lvl="1" eaLnBrk="1" hangingPunct="1"/>
            <a:r>
              <a:rPr lang="en-US" dirty="0" smtClean="0"/>
              <a:t>Returns a file handle</a:t>
            </a:r>
          </a:p>
          <a:p>
            <a:pPr lvl="1" eaLnBrk="1" hangingPunct="1"/>
            <a:r>
              <a:rPr lang="en-US" dirty="0" smtClean="0"/>
              <a:t>Future access to the file via the file handle</a:t>
            </a:r>
          </a:p>
          <a:p>
            <a:pPr lvl="1" eaLnBrk="1" hangingPunct="1"/>
            <a:r>
              <a:rPr lang="en-US" dirty="0" smtClean="0"/>
              <a:t>All processes must participate in collective PHDF5 APIs</a:t>
            </a:r>
          </a:p>
          <a:p>
            <a:pPr lvl="1" eaLnBrk="1" hangingPunct="1"/>
            <a:r>
              <a:rPr lang="en-US" dirty="0" smtClean="0"/>
              <a:t>Different files can be opened via different communicators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165494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dirty="0" smtClean="0"/>
              <a:t>Collective HDF5 calls </a:t>
            </a:r>
          </a:p>
        </p:txBody>
      </p:sp>
      <p:sp>
        <p:nvSpPr>
          <p:cNvPr id="92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219200"/>
            <a:ext cx="8458200" cy="518160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3600" dirty="0" smtClean="0"/>
              <a:t>All HDF5 APIs that modify structural metadata are collective!</a:t>
            </a:r>
          </a:p>
          <a:p>
            <a:pPr lvl="1" eaLnBrk="1" hangingPunct="1"/>
            <a:r>
              <a:rPr lang="en-US" dirty="0"/>
              <a:t>File </a:t>
            </a:r>
            <a:r>
              <a:rPr lang="en-US" dirty="0" smtClean="0"/>
              <a:t>operations</a:t>
            </a:r>
          </a:p>
          <a:p>
            <a:pPr lvl="2" eaLnBrk="1" hangingPunct="1">
              <a:buFont typeface="Lucida Grande"/>
              <a:buChar char="-"/>
            </a:pPr>
            <a:r>
              <a:rPr lang="en-US" dirty="0" smtClean="0"/>
              <a:t> </a:t>
            </a:r>
            <a:r>
              <a:rPr lang="en-US" dirty="0">
                <a:latin typeface="Consolas"/>
                <a:cs typeface="Consolas"/>
              </a:rPr>
              <a:t>H5Fcreate, H5Fopen, </a:t>
            </a:r>
            <a:r>
              <a:rPr lang="en-US" dirty="0" smtClean="0">
                <a:latin typeface="Consolas"/>
                <a:cs typeface="Consolas"/>
              </a:rPr>
              <a:t>H5Fclose, </a:t>
            </a:r>
            <a:r>
              <a:rPr lang="en-US" dirty="0" err="1" smtClean="0">
                <a:latin typeface="Consolas"/>
                <a:cs typeface="Consolas"/>
              </a:rPr>
              <a:t>etc</a:t>
            </a:r>
            <a:endParaRPr lang="en-US" dirty="0">
              <a:latin typeface="Consolas"/>
              <a:cs typeface="Consolas"/>
            </a:endParaRPr>
          </a:p>
          <a:p>
            <a:pPr lvl="1" eaLnBrk="1" hangingPunct="1"/>
            <a:r>
              <a:rPr lang="en-US" dirty="0" smtClean="0"/>
              <a:t>Object creation </a:t>
            </a:r>
          </a:p>
          <a:p>
            <a:pPr lvl="2" eaLnBrk="1" hangingPunct="1">
              <a:buFont typeface="Lucida Grande"/>
              <a:buChar char="-"/>
            </a:pPr>
            <a:r>
              <a:rPr lang="en-US" dirty="0">
                <a:latin typeface="Consolas"/>
                <a:cs typeface="Consolas"/>
              </a:rPr>
              <a:t> </a:t>
            </a:r>
            <a:r>
              <a:rPr lang="en-US" dirty="0" smtClean="0">
                <a:latin typeface="Consolas"/>
                <a:cs typeface="Consolas"/>
              </a:rPr>
              <a:t>H5Dcreate</a:t>
            </a:r>
            <a:r>
              <a:rPr lang="en-US" dirty="0">
                <a:latin typeface="Consolas"/>
                <a:cs typeface="Consolas"/>
              </a:rPr>
              <a:t>, </a:t>
            </a:r>
            <a:r>
              <a:rPr lang="en-US" dirty="0" smtClean="0">
                <a:latin typeface="Consolas"/>
                <a:cs typeface="Consolas"/>
              </a:rPr>
              <a:t>H5Dclose, </a:t>
            </a:r>
            <a:r>
              <a:rPr lang="en-US" dirty="0" err="1" smtClean="0">
                <a:latin typeface="Consolas"/>
                <a:cs typeface="Consolas"/>
              </a:rPr>
              <a:t>etc</a:t>
            </a:r>
            <a:endParaRPr lang="en-US" dirty="0">
              <a:latin typeface="Consolas"/>
              <a:cs typeface="Consolas"/>
            </a:endParaRPr>
          </a:p>
          <a:p>
            <a:pPr lvl="1" eaLnBrk="1" hangingPunct="1"/>
            <a:r>
              <a:rPr lang="en-US" dirty="0" smtClean="0"/>
              <a:t>Object structure modification (e.g., dataset extent modification)</a:t>
            </a:r>
          </a:p>
          <a:p>
            <a:pPr lvl="2" eaLnBrk="1" hangingPunct="1">
              <a:buFont typeface="Lucida Grande"/>
              <a:buChar char="-"/>
            </a:pPr>
            <a:r>
              <a:rPr lang="en-US" dirty="0" smtClean="0"/>
              <a:t> </a:t>
            </a:r>
            <a:r>
              <a:rPr lang="en-US" dirty="0" smtClean="0">
                <a:latin typeface="Consolas"/>
                <a:cs typeface="Consolas"/>
              </a:rPr>
              <a:t>H5Dset_extent, </a:t>
            </a:r>
            <a:r>
              <a:rPr lang="en-US" dirty="0" err="1" smtClean="0">
                <a:latin typeface="Consolas"/>
                <a:cs typeface="Consolas"/>
              </a:rPr>
              <a:t>etc</a:t>
            </a:r>
            <a:endParaRPr lang="en-US" dirty="0" smtClean="0">
              <a:latin typeface="Consolas"/>
              <a:cs typeface="Consolas"/>
            </a:endParaRPr>
          </a:p>
          <a:p>
            <a:pPr eaLnBrk="1" hangingPunct="1">
              <a:buFont typeface="Arial"/>
              <a:buChar char="•"/>
            </a:pPr>
            <a:r>
              <a:rPr lang="en-US" sz="2000" dirty="0" smtClean="0">
                <a:hlinkClick r:id="rId3"/>
              </a:rPr>
              <a:t>http</a:t>
            </a:r>
            <a:r>
              <a:rPr lang="en-US" sz="2000" dirty="0">
                <a:hlinkClick r:id="rId3"/>
              </a:rPr>
              <a:t>://www.hdfgroup.org/HDF5/doc/RM/</a:t>
            </a:r>
            <a:r>
              <a:rPr lang="en-US" sz="2000" dirty="0" smtClean="0">
                <a:hlinkClick r:id="rId3"/>
              </a:rPr>
              <a:t>CollectiveCalls.html</a:t>
            </a:r>
            <a:endParaRPr lang="en-US" sz="2000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6198235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dirty="0" smtClean="0"/>
              <a:t>Other HDF5 calls </a:t>
            </a:r>
          </a:p>
        </p:txBody>
      </p:sp>
      <p:sp>
        <p:nvSpPr>
          <p:cNvPr id="92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219200"/>
            <a:ext cx="8458200" cy="4572000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Array data transfer can be collective or independent</a:t>
            </a:r>
          </a:p>
          <a:p>
            <a:pPr lvl="1" eaLnBrk="1" hangingPunct="1">
              <a:buFont typeface="Lucida Grande"/>
              <a:buChar char="-"/>
            </a:pPr>
            <a:r>
              <a:rPr lang="en-US" dirty="0"/>
              <a:t>Dataset operations: </a:t>
            </a:r>
            <a:r>
              <a:rPr lang="en-US" dirty="0">
                <a:latin typeface="Consolas"/>
                <a:cs typeface="Consolas"/>
              </a:rPr>
              <a:t>H5Dwrite, </a:t>
            </a:r>
            <a:r>
              <a:rPr lang="en-US" dirty="0" smtClean="0">
                <a:latin typeface="Consolas"/>
                <a:cs typeface="Consolas"/>
              </a:rPr>
              <a:t>H5Dread</a:t>
            </a:r>
          </a:p>
          <a:p>
            <a:pPr marL="342900" lvl="1" indent="-342900" eaLnBrk="1" hangingPunct="1"/>
            <a:r>
              <a:rPr lang="en-US" dirty="0"/>
              <a:t>Collectiveness is indicated by function parameters, </a:t>
            </a:r>
            <a:r>
              <a:rPr lang="en-US" u="sng" dirty="0"/>
              <a:t>not</a:t>
            </a:r>
            <a:r>
              <a:rPr lang="en-US" dirty="0"/>
              <a:t> by function names as in MPI API</a:t>
            </a:r>
          </a:p>
          <a:p>
            <a:pPr marL="0" indent="0" eaLnBrk="1" hangingPunct="1">
              <a:buNone/>
            </a:pPr>
            <a:endParaRPr lang="en-US" dirty="0">
              <a:latin typeface="Consolas"/>
              <a:cs typeface="Consola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6553372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What does PHDF5 support ?</a:t>
            </a:r>
          </a:p>
        </p:txBody>
      </p:sp>
      <p:sp>
        <p:nvSpPr>
          <p:cNvPr id="2151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After a file is opened by the processes of a communicator</a:t>
            </a:r>
          </a:p>
          <a:p>
            <a:pPr lvl="1" eaLnBrk="1" hangingPunct="1"/>
            <a:r>
              <a:rPr lang="en-US" smtClean="0"/>
              <a:t>All parts of file are accessible by all processes</a:t>
            </a:r>
          </a:p>
          <a:p>
            <a:pPr lvl="1" eaLnBrk="1" hangingPunct="1"/>
            <a:r>
              <a:rPr lang="en-US" smtClean="0"/>
              <a:t>All objects in the file are accessible by all processes</a:t>
            </a:r>
          </a:p>
          <a:p>
            <a:pPr lvl="1" eaLnBrk="1" hangingPunct="1"/>
            <a:r>
              <a:rPr lang="en-US" smtClean="0"/>
              <a:t>Multiple processes may write to the same data array</a:t>
            </a:r>
          </a:p>
          <a:p>
            <a:pPr lvl="1" eaLnBrk="1" hangingPunct="1"/>
            <a:r>
              <a:rPr lang="en-US" smtClean="0"/>
              <a:t>Each process may write to individual data array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5137724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PHDF5 API languages</a:t>
            </a:r>
          </a:p>
        </p:txBody>
      </p:sp>
      <p:sp>
        <p:nvSpPr>
          <p:cNvPr id="2253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C and Fortran language interfaces</a:t>
            </a:r>
          </a:p>
          <a:p>
            <a:pPr eaLnBrk="1" hangingPunct="1"/>
            <a:r>
              <a:rPr lang="en-US" dirty="0" smtClean="0"/>
              <a:t>Most platforms with MPI-IO supported. e.g.,</a:t>
            </a:r>
          </a:p>
          <a:p>
            <a:pPr lvl="1" eaLnBrk="1" hangingPunct="1"/>
            <a:r>
              <a:rPr lang="en-US" dirty="0" smtClean="0"/>
              <a:t>IBM AIX</a:t>
            </a:r>
          </a:p>
          <a:p>
            <a:pPr lvl="1" eaLnBrk="1" hangingPunct="1"/>
            <a:r>
              <a:rPr lang="en-US" dirty="0" smtClean="0"/>
              <a:t>Linux clusters</a:t>
            </a:r>
          </a:p>
          <a:p>
            <a:pPr lvl="1" eaLnBrk="1" hangingPunct="1"/>
            <a:r>
              <a:rPr lang="en-US" dirty="0" smtClean="0"/>
              <a:t>Cray XT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553971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7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8229600" cy="533400"/>
          </a:xfrm>
        </p:spPr>
        <p:txBody>
          <a:bodyPr/>
          <a:lstStyle/>
          <a:p>
            <a:pPr eaLnBrk="1" hangingPunct="1"/>
            <a:r>
              <a:rPr lang="en-US" sz="3600" dirty="0" smtClean="0"/>
              <a:t>Programming model</a:t>
            </a:r>
          </a:p>
        </p:txBody>
      </p:sp>
      <p:sp>
        <p:nvSpPr>
          <p:cNvPr id="235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219200"/>
            <a:ext cx="8229600" cy="487680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3200" dirty="0" smtClean="0"/>
              <a:t>HDF5 uses access template object (property list) to control the file access mechanism</a:t>
            </a:r>
          </a:p>
          <a:p>
            <a:pPr eaLnBrk="1" hangingPunct="1">
              <a:lnSpc>
                <a:spcPct val="90000"/>
              </a:lnSpc>
            </a:pPr>
            <a:r>
              <a:rPr lang="en-US" dirty="0" smtClean="0"/>
              <a:t>General model to access HDF5 file in parallel:</a:t>
            </a:r>
          </a:p>
          <a:p>
            <a:pPr lvl="1" eaLnBrk="1" hangingPunct="1">
              <a:lnSpc>
                <a:spcPct val="90000"/>
              </a:lnSpc>
              <a:buFont typeface="Lucida Grande"/>
              <a:buChar char="-"/>
            </a:pPr>
            <a:r>
              <a:rPr lang="en-US" dirty="0" smtClean="0"/>
              <a:t>Set up MPI-IO access template (file access property list)</a:t>
            </a:r>
          </a:p>
          <a:p>
            <a:pPr lvl="1" eaLnBrk="1" hangingPunct="1">
              <a:lnSpc>
                <a:spcPct val="90000"/>
              </a:lnSpc>
              <a:buFont typeface="Lucida Grande"/>
              <a:buChar char="-"/>
            </a:pPr>
            <a:r>
              <a:rPr lang="en-US" dirty="0" smtClean="0"/>
              <a:t>Open File </a:t>
            </a:r>
          </a:p>
          <a:p>
            <a:pPr lvl="1" eaLnBrk="1" hangingPunct="1">
              <a:lnSpc>
                <a:spcPct val="90000"/>
              </a:lnSpc>
              <a:buFont typeface="Lucida Grande"/>
              <a:buChar char="-"/>
            </a:pPr>
            <a:r>
              <a:rPr lang="en-US" dirty="0" smtClean="0"/>
              <a:t>Access Data</a:t>
            </a:r>
          </a:p>
          <a:p>
            <a:pPr lvl="1" eaLnBrk="1" hangingPunct="1">
              <a:lnSpc>
                <a:spcPct val="90000"/>
              </a:lnSpc>
              <a:buFont typeface="Lucida Grande"/>
              <a:buChar char="-"/>
            </a:pPr>
            <a:r>
              <a:rPr lang="en-US" dirty="0" smtClean="0"/>
              <a:t>Close File</a:t>
            </a:r>
          </a:p>
          <a:p>
            <a:pPr lvl="1" eaLnBrk="1" hangingPunct="1">
              <a:lnSpc>
                <a:spcPct val="90000"/>
              </a:lnSpc>
              <a:buFont typeface="Lucida Grande"/>
              <a:buChar char="-"/>
            </a:pPr>
            <a:endParaRPr lang="en-US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1415474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My first parallel hdf5 program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Moving your sequential application to the HDF5 parallel world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305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of PHDF5 C 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8763000" cy="5486400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en-US" sz="7400" dirty="0" smtClean="0">
                <a:latin typeface="Arial"/>
                <a:cs typeface="Arial"/>
              </a:rPr>
              <a:t>Parallel HDF5 program has extra calls</a:t>
            </a:r>
            <a:endParaRPr lang="en-US" sz="7400" dirty="0">
              <a:latin typeface="Arial"/>
              <a:cs typeface="Arial"/>
            </a:endParaRPr>
          </a:p>
          <a:p>
            <a:pPr marL="0" indent="0">
              <a:buNone/>
            </a:pPr>
            <a:endParaRPr lang="en-US" b="1" dirty="0">
              <a:solidFill>
                <a:srgbClr val="000090"/>
              </a:solidFill>
              <a:latin typeface="Consolas"/>
              <a:cs typeface="Consolas"/>
            </a:endParaRPr>
          </a:p>
          <a:p>
            <a:pPr marL="0" indent="0">
              <a:buNone/>
            </a:pPr>
            <a:r>
              <a:rPr lang="en-US" sz="5500" b="1" dirty="0" err="1" smtClean="0">
                <a:solidFill>
                  <a:srgbClr val="FF0000"/>
                </a:solidFill>
                <a:latin typeface="Courier New"/>
                <a:cs typeface="Courier New"/>
              </a:rPr>
              <a:t>MPI_Init</a:t>
            </a:r>
            <a:r>
              <a:rPr lang="en-US" sz="5500" b="1" dirty="0">
                <a:solidFill>
                  <a:srgbClr val="FF0000"/>
                </a:solidFill>
                <a:latin typeface="Courier New"/>
                <a:cs typeface="Courier New"/>
              </a:rPr>
              <a:t>(&amp;</a:t>
            </a:r>
            <a:r>
              <a:rPr lang="en-US" sz="5500" b="1" dirty="0" err="1">
                <a:solidFill>
                  <a:srgbClr val="FF0000"/>
                </a:solidFill>
                <a:latin typeface="Courier New"/>
                <a:cs typeface="Courier New"/>
              </a:rPr>
              <a:t>argc</a:t>
            </a:r>
            <a:r>
              <a:rPr lang="en-US" sz="5500" b="1" dirty="0">
                <a:solidFill>
                  <a:srgbClr val="FF0000"/>
                </a:solidFill>
                <a:latin typeface="Courier New"/>
                <a:cs typeface="Courier New"/>
              </a:rPr>
              <a:t>, &amp;</a:t>
            </a:r>
            <a:r>
              <a:rPr lang="en-US" sz="5500" b="1" dirty="0" err="1">
                <a:solidFill>
                  <a:srgbClr val="FF0000"/>
                </a:solidFill>
                <a:latin typeface="Courier New"/>
                <a:cs typeface="Courier New"/>
              </a:rPr>
              <a:t>argv</a:t>
            </a:r>
            <a:r>
              <a:rPr lang="en-US" sz="5500" b="1" dirty="0" smtClean="0">
                <a:solidFill>
                  <a:srgbClr val="FF0000"/>
                </a:solidFill>
                <a:latin typeface="Courier New"/>
                <a:cs typeface="Courier New"/>
              </a:rPr>
              <a:t>);</a:t>
            </a:r>
          </a:p>
          <a:p>
            <a:pPr marL="0" indent="0">
              <a:buNone/>
            </a:pPr>
            <a:endParaRPr lang="en-US" sz="5500" b="1" dirty="0">
              <a:latin typeface="Courier New"/>
              <a:cs typeface="Courier New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5500" b="1" dirty="0" err="1" smtClean="0">
                <a:solidFill>
                  <a:schemeClr val="tx1"/>
                </a:solidFill>
                <a:latin typeface="Courier New"/>
                <a:cs typeface="Courier New"/>
              </a:rPr>
              <a:t>fapl_id</a:t>
            </a:r>
            <a:r>
              <a:rPr lang="en-US" sz="5500" b="1" dirty="0" smtClean="0">
                <a:latin typeface="Courier New"/>
                <a:cs typeface="Courier New"/>
              </a:rPr>
              <a:t> </a:t>
            </a:r>
            <a:r>
              <a:rPr lang="en-US" sz="5500" b="1" dirty="0">
                <a:latin typeface="Courier New"/>
                <a:cs typeface="Courier New"/>
              </a:rPr>
              <a:t>= H5Pcreate(H5P_FILE_ACCESS);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5500" b="1" dirty="0">
                <a:latin typeface="Courier New"/>
                <a:cs typeface="Courier New"/>
              </a:rPr>
              <a:t>          </a:t>
            </a:r>
            <a:r>
              <a:rPr lang="en-US" sz="5500" b="1" dirty="0" smtClean="0">
                <a:solidFill>
                  <a:srgbClr val="FF0000"/>
                </a:solidFill>
                <a:latin typeface="Courier New"/>
                <a:cs typeface="Courier New"/>
              </a:rPr>
              <a:t>H5Pset_fapl_mpio(</a:t>
            </a:r>
            <a:r>
              <a:rPr lang="en-US" sz="5500" b="1" dirty="0" err="1" smtClean="0">
                <a:solidFill>
                  <a:srgbClr val="FF0000"/>
                </a:solidFill>
                <a:latin typeface="Courier New"/>
                <a:cs typeface="Courier New"/>
              </a:rPr>
              <a:t>fapl_id</a:t>
            </a:r>
            <a:r>
              <a:rPr lang="en-US" sz="5500" b="1" dirty="0" smtClean="0">
                <a:solidFill>
                  <a:srgbClr val="FF0000"/>
                </a:solidFill>
                <a:latin typeface="Courier New"/>
                <a:cs typeface="Courier New"/>
              </a:rPr>
              <a:t>, </a:t>
            </a:r>
            <a:r>
              <a:rPr lang="en-US" sz="5500" b="1" dirty="0" err="1">
                <a:solidFill>
                  <a:srgbClr val="FF0000"/>
                </a:solidFill>
                <a:latin typeface="Courier New"/>
                <a:cs typeface="Courier New"/>
              </a:rPr>
              <a:t>comm</a:t>
            </a:r>
            <a:r>
              <a:rPr lang="en-US" sz="5500" b="1" dirty="0">
                <a:solidFill>
                  <a:srgbClr val="FF0000"/>
                </a:solidFill>
                <a:latin typeface="Courier New"/>
                <a:cs typeface="Courier New"/>
              </a:rPr>
              <a:t>, info)</a:t>
            </a:r>
            <a:r>
              <a:rPr lang="en-US" sz="5500" b="1" dirty="0" smtClean="0">
                <a:solidFill>
                  <a:srgbClr val="FF0000"/>
                </a:solidFill>
                <a:latin typeface="Courier New"/>
                <a:cs typeface="Courier New"/>
              </a:rPr>
              <a:t>;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5500" b="1" dirty="0" err="1" smtClean="0">
                <a:latin typeface="Courier New"/>
                <a:cs typeface="Courier New"/>
              </a:rPr>
              <a:t>file_id</a:t>
            </a:r>
            <a:r>
              <a:rPr lang="en-US" sz="5500" b="1" dirty="0" smtClean="0">
                <a:latin typeface="Courier New"/>
                <a:cs typeface="Courier New"/>
              </a:rPr>
              <a:t> = </a:t>
            </a:r>
            <a:r>
              <a:rPr lang="en-US" sz="5500" b="1" dirty="0">
                <a:latin typeface="Courier New"/>
                <a:cs typeface="Courier New"/>
              </a:rPr>
              <a:t>H5Fcreate</a:t>
            </a:r>
            <a:r>
              <a:rPr lang="en-US" sz="5500" b="1" dirty="0" smtClean="0">
                <a:latin typeface="Courier New"/>
                <a:cs typeface="Courier New"/>
              </a:rPr>
              <a:t>(FNAME,…, </a:t>
            </a:r>
            <a:r>
              <a:rPr lang="en-US" sz="5500" b="1" dirty="0" err="1" smtClean="0">
                <a:solidFill>
                  <a:srgbClr val="FF0000"/>
                </a:solidFill>
                <a:latin typeface="Courier New"/>
                <a:cs typeface="Courier New"/>
              </a:rPr>
              <a:t>fapl_id</a:t>
            </a:r>
            <a:r>
              <a:rPr lang="en-US" sz="5500" b="1" dirty="0">
                <a:latin typeface="Courier New"/>
                <a:cs typeface="Courier New"/>
              </a:rPr>
              <a:t>)</a:t>
            </a:r>
            <a:r>
              <a:rPr lang="en-US" sz="5500" b="1" dirty="0" smtClean="0">
                <a:latin typeface="Courier New"/>
                <a:cs typeface="Courier New"/>
              </a:rPr>
              <a:t>;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5500" b="1" dirty="0" err="1" smtClean="0">
                <a:latin typeface="Courier New"/>
                <a:cs typeface="Courier New"/>
              </a:rPr>
              <a:t>space_id</a:t>
            </a:r>
            <a:r>
              <a:rPr lang="en-US" sz="5500" b="1" dirty="0" smtClean="0">
                <a:latin typeface="Courier New"/>
                <a:cs typeface="Courier New"/>
              </a:rPr>
              <a:t> </a:t>
            </a:r>
            <a:r>
              <a:rPr lang="en-US" sz="5500" b="1" dirty="0">
                <a:latin typeface="Courier New"/>
                <a:cs typeface="Courier New"/>
              </a:rPr>
              <a:t>= H5Screate_simple</a:t>
            </a:r>
            <a:r>
              <a:rPr lang="en-US" sz="5500" b="1" dirty="0" smtClean="0">
                <a:latin typeface="Courier New"/>
                <a:cs typeface="Courier New"/>
              </a:rPr>
              <a:t>(…);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5500" b="1" dirty="0" err="1" smtClean="0">
                <a:latin typeface="Courier New"/>
                <a:cs typeface="Courier New"/>
              </a:rPr>
              <a:t>dset_id</a:t>
            </a:r>
            <a:r>
              <a:rPr lang="en-US" sz="5500" b="1" dirty="0" smtClean="0">
                <a:latin typeface="Courier New"/>
                <a:cs typeface="Courier New"/>
              </a:rPr>
              <a:t> </a:t>
            </a:r>
            <a:r>
              <a:rPr lang="en-US" sz="5500" b="1" dirty="0">
                <a:latin typeface="Courier New"/>
                <a:cs typeface="Courier New"/>
              </a:rPr>
              <a:t>= H5Dcreate(</a:t>
            </a:r>
            <a:r>
              <a:rPr lang="en-US" sz="5500" b="1" dirty="0" err="1">
                <a:latin typeface="Courier New"/>
                <a:cs typeface="Courier New"/>
              </a:rPr>
              <a:t>file_id</a:t>
            </a:r>
            <a:r>
              <a:rPr lang="en-US" sz="5500" b="1" dirty="0">
                <a:latin typeface="Courier New"/>
                <a:cs typeface="Courier New"/>
              </a:rPr>
              <a:t>, D</a:t>
            </a:r>
            <a:r>
              <a:rPr lang="en-US" sz="5500" b="1" dirty="0" smtClean="0">
                <a:latin typeface="Courier New"/>
                <a:cs typeface="Courier New"/>
              </a:rPr>
              <a:t>NAME</a:t>
            </a:r>
            <a:r>
              <a:rPr lang="en-US" sz="5500" b="1" dirty="0">
                <a:latin typeface="Courier New"/>
                <a:cs typeface="Courier New"/>
              </a:rPr>
              <a:t>, H5T_NATIVE_INT, </a:t>
            </a:r>
            <a:r>
              <a:rPr lang="en-US" sz="5500" b="1" dirty="0" err="1" smtClean="0">
                <a:latin typeface="Courier New"/>
                <a:cs typeface="Courier New"/>
              </a:rPr>
              <a:t>space_id</a:t>
            </a:r>
            <a:r>
              <a:rPr lang="en-US" sz="5500" b="1" dirty="0" smtClean="0">
                <a:latin typeface="Courier New"/>
                <a:cs typeface="Courier New"/>
              </a:rPr>
              <a:t>,…);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5500" b="1" dirty="0" err="1" smtClean="0">
                <a:latin typeface="Courier New"/>
                <a:cs typeface="Courier New"/>
              </a:rPr>
              <a:t>xf_id</a:t>
            </a:r>
            <a:r>
              <a:rPr lang="en-US" sz="5500" b="1" dirty="0" smtClean="0">
                <a:latin typeface="Courier New"/>
                <a:cs typeface="Courier New"/>
              </a:rPr>
              <a:t> </a:t>
            </a:r>
            <a:r>
              <a:rPr lang="en-US" sz="5500" b="1" dirty="0">
                <a:latin typeface="Courier New"/>
                <a:cs typeface="Courier New"/>
              </a:rPr>
              <a:t>= H5Pcreate(H5P_DATASET_XFER);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5500" b="1" dirty="0">
                <a:latin typeface="Courier New"/>
                <a:cs typeface="Courier New"/>
              </a:rPr>
              <a:t>        </a:t>
            </a:r>
            <a:r>
              <a:rPr lang="en-US" sz="5500" b="1" dirty="0" smtClean="0">
                <a:solidFill>
                  <a:srgbClr val="FF0000"/>
                </a:solidFill>
                <a:latin typeface="Courier New"/>
                <a:cs typeface="Courier New"/>
              </a:rPr>
              <a:t>H5Pset_dxpl_mpio(</a:t>
            </a:r>
            <a:r>
              <a:rPr lang="en-US" sz="5500" b="1" dirty="0" err="1" smtClean="0">
                <a:solidFill>
                  <a:srgbClr val="FF0000"/>
                </a:solidFill>
                <a:latin typeface="Courier New"/>
                <a:cs typeface="Courier New"/>
              </a:rPr>
              <a:t>xf_id</a:t>
            </a:r>
            <a:r>
              <a:rPr lang="en-US" sz="5500" b="1" dirty="0">
                <a:solidFill>
                  <a:srgbClr val="FF0000"/>
                </a:solidFill>
                <a:latin typeface="Courier New"/>
                <a:cs typeface="Courier New"/>
              </a:rPr>
              <a:t>, H5FD_MPIO_COLLECTIVE)</a:t>
            </a:r>
            <a:r>
              <a:rPr lang="en-US" sz="5500" b="1" dirty="0" smtClean="0">
                <a:solidFill>
                  <a:srgbClr val="FF0000"/>
                </a:solidFill>
                <a:latin typeface="Courier New"/>
                <a:cs typeface="Courier New"/>
              </a:rPr>
              <a:t>;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5500" b="1" dirty="0" smtClean="0">
                <a:latin typeface="Courier New"/>
                <a:cs typeface="Courier New"/>
              </a:rPr>
              <a:t>status </a:t>
            </a:r>
            <a:r>
              <a:rPr lang="en-US" sz="5500" b="1" dirty="0">
                <a:latin typeface="Courier New"/>
                <a:cs typeface="Courier New"/>
              </a:rPr>
              <a:t>= H5Dwrite(</a:t>
            </a:r>
            <a:r>
              <a:rPr lang="en-US" sz="5500" b="1" dirty="0" err="1">
                <a:latin typeface="Courier New"/>
                <a:cs typeface="Courier New"/>
              </a:rPr>
              <a:t>dset_id</a:t>
            </a:r>
            <a:r>
              <a:rPr lang="en-US" sz="5500" b="1" dirty="0">
                <a:latin typeface="Courier New"/>
                <a:cs typeface="Courier New"/>
              </a:rPr>
              <a:t>, H5T_NATIVE_INT, </a:t>
            </a:r>
            <a:r>
              <a:rPr lang="en-US" sz="5500" b="1" dirty="0" smtClean="0">
                <a:latin typeface="Courier New"/>
                <a:cs typeface="Courier New"/>
              </a:rPr>
              <a:t>…, </a:t>
            </a:r>
            <a:r>
              <a:rPr lang="en-US" sz="5500" b="1" dirty="0" err="1" smtClean="0">
                <a:solidFill>
                  <a:srgbClr val="FF0000"/>
                </a:solidFill>
                <a:latin typeface="Courier New"/>
                <a:cs typeface="Courier New"/>
              </a:rPr>
              <a:t>xf_id</a:t>
            </a:r>
            <a:r>
              <a:rPr lang="en-US" sz="5500" b="1" dirty="0" smtClean="0">
                <a:latin typeface="Courier New"/>
                <a:cs typeface="Courier New"/>
              </a:rPr>
              <a:t>…);</a:t>
            </a:r>
            <a:endParaRPr lang="en-US" sz="5500" b="1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sz="5500" b="1" dirty="0">
                <a:latin typeface="Courier New"/>
                <a:cs typeface="Courier New"/>
              </a:rPr>
              <a:t> </a:t>
            </a:r>
            <a:endParaRPr lang="en-US" sz="5500" b="1" dirty="0" smtClean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sz="5500" b="1" dirty="0" err="1" smtClean="0">
                <a:solidFill>
                  <a:srgbClr val="FF0000"/>
                </a:solidFill>
                <a:latin typeface="Courier New"/>
                <a:cs typeface="Courier New"/>
              </a:rPr>
              <a:t>MPI_Finalize</a:t>
            </a:r>
            <a:r>
              <a:rPr lang="en-US" sz="5500" b="1" dirty="0" smtClean="0">
                <a:solidFill>
                  <a:srgbClr val="FF0000"/>
                </a:solidFill>
                <a:latin typeface="Courier New"/>
                <a:cs typeface="Courier New"/>
              </a:rPr>
              <a:t>()</a:t>
            </a:r>
            <a:r>
              <a:rPr lang="en-US" sz="5500" b="1" dirty="0">
                <a:solidFill>
                  <a:srgbClr val="FF0000"/>
                </a:solidFill>
                <a:latin typeface="Courier New"/>
                <a:cs typeface="Courier New"/>
              </a:rPr>
              <a:t>;</a:t>
            </a:r>
          </a:p>
          <a:p>
            <a:pPr marL="0" indent="0">
              <a:buNone/>
            </a:pPr>
            <a:r>
              <a:rPr lang="en-US" sz="5500" dirty="0" smtClean="0">
                <a:latin typeface="Consolas"/>
                <a:cs typeface="Consolas"/>
              </a:rPr>
              <a:t>                    </a:t>
            </a:r>
            <a:endParaRPr lang="en-US" sz="550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545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Writing patterns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0792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dirty="0" smtClean="0"/>
              <a:t>Outline</a:t>
            </a:r>
          </a:p>
        </p:txBody>
      </p:sp>
      <p:sp>
        <p:nvSpPr>
          <p:cNvPr id="92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524000"/>
            <a:ext cx="8458200" cy="45720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3600" dirty="0" smtClean="0"/>
              <a:t>Overview of Parallel HDF5 design</a:t>
            </a:r>
          </a:p>
          <a:p>
            <a:pPr eaLnBrk="1" hangingPunct="1">
              <a:lnSpc>
                <a:spcPct val="90000"/>
              </a:lnSpc>
            </a:pPr>
            <a:r>
              <a:rPr lang="en-US" sz="3600" dirty="0" smtClean="0"/>
              <a:t>Parallel Environment Requirements</a:t>
            </a:r>
          </a:p>
          <a:p>
            <a:pPr eaLnBrk="1" hangingPunct="1"/>
            <a:r>
              <a:rPr lang="en-US" sz="3600" dirty="0"/>
              <a:t>PHDF5 Programming Model</a:t>
            </a:r>
          </a:p>
          <a:p>
            <a:pPr eaLnBrk="1" hangingPunct="1"/>
            <a:r>
              <a:rPr lang="en-US" sz="3600" dirty="0"/>
              <a:t>Examples</a:t>
            </a:r>
          </a:p>
          <a:p>
            <a:pPr eaLnBrk="1" hangingPunct="1">
              <a:lnSpc>
                <a:spcPct val="90000"/>
              </a:lnSpc>
            </a:pPr>
            <a:r>
              <a:rPr lang="en-US" sz="3600" dirty="0" smtClean="0"/>
              <a:t>Performance Analysis</a:t>
            </a:r>
          </a:p>
          <a:p>
            <a:pPr eaLnBrk="1" hangingPunct="1"/>
            <a:r>
              <a:rPr lang="en-US" sz="3600" dirty="0" smtClean="0"/>
              <a:t>Parallel Tools</a:t>
            </a:r>
          </a:p>
          <a:p>
            <a:pPr eaLnBrk="1" hangingPunct="1"/>
            <a:r>
              <a:rPr lang="en-US" sz="3600" dirty="0" smtClean="0"/>
              <a:t>Upcoming features of HDF5 (if time permits)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3269584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8229600" cy="533400"/>
          </a:xfrm>
        </p:spPr>
        <p:txBody>
          <a:bodyPr/>
          <a:lstStyle/>
          <a:p>
            <a:pPr eaLnBrk="1" hangingPunct="1"/>
            <a:r>
              <a:rPr lang="en-US" sz="3600" dirty="0" smtClean="0"/>
              <a:t>Parallel HDF5 tutorial </a:t>
            </a:r>
            <a:r>
              <a:rPr lang="en-US" sz="3600" dirty="0"/>
              <a:t>e</a:t>
            </a:r>
            <a:r>
              <a:rPr lang="en-US" sz="3600" dirty="0" smtClean="0"/>
              <a:t>xamples</a:t>
            </a:r>
          </a:p>
        </p:txBody>
      </p:sp>
      <p:sp>
        <p:nvSpPr>
          <p:cNvPr id="235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219200"/>
            <a:ext cx="8229600" cy="487680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dirty="0" smtClean="0"/>
              <a:t>For simple examples how to write different data patterns see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dirty="0"/>
              <a:t> </a:t>
            </a:r>
            <a:r>
              <a:rPr lang="en-US" sz="2800" dirty="0">
                <a:hlinkClick r:id="rId3"/>
              </a:rPr>
              <a:t>http://www.hdfgroup.org/HDF5/Tutor/</a:t>
            </a:r>
            <a:r>
              <a:rPr lang="en-US" sz="2800" dirty="0" smtClean="0">
                <a:hlinkClick r:id="rId3"/>
              </a:rPr>
              <a:t>parallel.html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662237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Programming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Each </a:t>
            </a:r>
            <a:r>
              <a:rPr lang="en-US" dirty="0"/>
              <a:t>process defines </a:t>
            </a:r>
            <a:r>
              <a:rPr lang="en-US" dirty="0" smtClean="0"/>
              <a:t>memory </a:t>
            </a:r>
            <a:r>
              <a:rPr lang="en-US" dirty="0"/>
              <a:t>and file </a:t>
            </a:r>
            <a:r>
              <a:rPr lang="en-US" dirty="0" err="1"/>
              <a:t>hyperslabs</a:t>
            </a:r>
            <a:r>
              <a:rPr lang="en-US" dirty="0"/>
              <a:t> </a:t>
            </a:r>
            <a:r>
              <a:rPr lang="en-US" dirty="0" smtClean="0"/>
              <a:t>using </a:t>
            </a:r>
            <a:r>
              <a:rPr lang="en-US" dirty="0" smtClean="0">
                <a:latin typeface="Consolas"/>
                <a:cs typeface="Consolas"/>
              </a:rPr>
              <a:t>H5Sselect_hyperslab</a:t>
            </a:r>
            <a:endParaRPr lang="en-US" dirty="0">
              <a:latin typeface="Consolas"/>
              <a:cs typeface="Consolas"/>
            </a:endParaRPr>
          </a:p>
          <a:p>
            <a:r>
              <a:rPr lang="en-US" dirty="0"/>
              <a:t>Each process executes a write/read call using </a:t>
            </a:r>
            <a:r>
              <a:rPr lang="en-US" dirty="0" err="1"/>
              <a:t>hyperslabs</a:t>
            </a:r>
            <a:r>
              <a:rPr lang="en-US" dirty="0"/>
              <a:t> defined, which </a:t>
            </a:r>
            <a:r>
              <a:rPr lang="en-US" dirty="0" smtClean="0"/>
              <a:t>can be either </a:t>
            </a:r>
            <a:r>
              <a:rPr lang="en-US" dirty="0"/>
              <a:t>collective or </a:t>
            </a:r>
            <a:r>
              <a:rPr lang="en-US" dirty="0" smtClean="0"/>
              <a:t>independent</a:t>
            </a:r>
            <a:endParaRPr lang="en-US" dirty="0"/>
          </a:p>
          <a:p>
            <a:r>
              <a:rPr lang="en-US" dirty="0"/>
              <a:t>The hyperslab </a:t>
            </a:r>
            <a:r>
              <a:rPr lang="en-US" dirty="0" smtClean="0"/>
              <a:t>parameters </a:t>
            </a:r>
            <a:r>
              <a:rPr lang="en-US" dirty="0"/>
              <a:t>define the portion of the dataset to write </a:t>
            </a:r>
            <a:r>
              <a:rPr lang="en-US" dirty="0" smtClean="0"/>
              <a:t>to </a:t>
            </a:r>
          </a:p>
          <a:p>
            <a:pPr lvl="1">
              <a:buFont typeface="Lucida Grande"/>
              <a:buChar char="-"/>
            </a:pPr>
            <a:r>
              <a:rPr lang="en-US" dirty="0" smtClean="0"/>
              <a:t>Contiguous </a:t>
            </a:r>
            <a:r>
              <a:rPr lang="en-US" dirty="0" err="1" smtClean="0"/>
              <a:t>hyperslab</a:t>
            </a:r>
            <a:endParaRPr lang="en-US" dirty="0"/>
          </a:p>
          <a:p>
            <a:pPr lvl="1">
              <a:buFont typeface="Lucida Grande"/>
              <a:buChar char="-"/>
            </a:pPr>
            <a:r>
              <a:rPr lang="en-US" dirty="0"/>
              <a:t>Regularly </a:t>
            </a:r>
            <a:r>
              <a:rPr lang="en-US" dirty="0" smtClean="0"/>
              <a:t>spaced data </a:t>
            </a:r>
            <a:r>
              <a:rPr lang="en-US" dirty="0"/>
              <a:t>(column or row)</a:t>
            </a:r>
          </a:p>
          <a:p>
            <a:pPr lvl="1">
              <a:buFont typeface="Lucida Grande"/>
              <a:buChar char="-"/>
            </a:pPr>
            <a:r>
              <a:rPr lang="en-US" dirty="0"/>
              <a:t>Pattern</a:t>
            </a:r>
          </a:p>
          <a:p>
            <a:pPr lvl="1">
              <a:buFont typeface="Lucida Grande"/>
              <a:buChar char="-"/>
            </a:pPr>
            <a:r>
              <a:rPr lang="en-US" dirty="0" smtClean="0"/>
              <a:t>Blocks</a:t>
            </a:r>
            <a:endParaRPr lang="en-US" dirty="0"/>
          </a:p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2920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9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152400"/>
            <a:ext cx="7208837" cy="533400"/>
          </a:xfrm>
        </p:spPr>
        <p:txBody>
          <a:bodyPr/>
          <a:lstStyle/>
          <a:p>
            <a:pPr eaLnBrk="1" hangingPunct="1"/>
            <a:r>
              <a:rPr lang="en-US" sz="3200" dirty="0" smtClean="0">
                <a:solidFill>
                  <a:schemeClr val="tx1"/>
                </a:solidFill>
              </a:rPr>
              <a:t>Four processes writing by rows</a:t>
            </a:r>
            <a:endParaRPr lang="en-US" sz="2400" dirty="0" smtClean="0">
              <a:solidFill>
                <a:schemeClr val="tx1"/>
              </a:solidFill>
            </a:endParaRPr>
          </a:p>
        </p:txBody>
      </p:sp>
      <p:sp>
        <p:nvSpPr>
          <p:cNvPr id="36870" name="Text Box 3"/>
          <p:cNvSpPr txBox="1">
            <a:spLocks noChangeArrowheads="1"/>
          </p:cNvSpPr>
          <p:nvPr/>
        </p:nvSpPr>
        <p:spPr bwMode="auto">
          <a:xfrm>
            <a:off x="898525" y="990600"/>
            <a:ext cx="8137865" cy="5632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buClrTx/>
              <a:buFontTx/>
              <a:buNone/>
            </a:pP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HDF5 "SDS_row.h5" {</a:t>
            </a:r>
          </a:p>
          <a:p>
            <a:pPr eaLnBrk="0" hangingPunct="0">
              <a:spcBef>
                <a:spcPct val="0"/>
              </a:spcBef>
              <a:buClrTx/>
              <a:buFontTx/>
              <a:buNone/>
            </a:pP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GROUP "/" {</a:t>
            </a:r>
          </a:p>
          <a:p>
            <a:pPr eaLnBrk="0" hangingPunct="0">
              <a:spcBef>
                <a:spcPct val="0"/>
              </a:spcBef>
              <a:buClrTx/>
              <a:buFontTx/>
              <a:buNone/>
            </a:pP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   DATASET "</a:t>
            </a:r>
            <a:r>
              <a:rPr lang="en-US" b="1" dirty="0" err="1">
                <a:solidFill>
                  <a:schemeClr val="tx1"/>
                </a:solidFill>
                <a:latin typeface="Consolas"/>
                <a:cs typeface="Consolas"/>
              </a:rPr>
              <a:t>IntArray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" {</a:t>
            </a:r>
          </a:p>
          <a:p>
            <a:pPr eaLnBrk="0" hangingPunct="0">
              <a:spcBef>
                <a:spcPct val="0"/>
              </a:spcBef>
              <a:buClrTx/>
              <a:buFontTx/>
              <a:buNone/>
            </a:pP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      DATATYPE  H5T_STD_I32BE  </a:t>
            </a:r>
          </a:p>
          <a:p>
            <a:pPr eaLnBrk="0" hangingPunct="0">
              <a:spcBef>
                <a:spcPct val="0"/>
              </a:spcBef>
              <a:buClrTx/>
              <a:buFontTx/>
              <a:buNone/>
            </a:pP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      DATASPACE  SIMPLE { ( 8, 5 ) / ( 8, 5 ) } </a:t>
            </a:r>
          </a:p>
          <a:p>
            <a:pPr eaLnBrk="0" hangingPunct="0">
              <a:spcBef>
                <a:spcPct val="0"/>
              </a:spcBef>
              <a:buClrTx/>
              <a:buFontTx/>
              <a:buNone/>
            </a:pP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      DATA {</a:t>
            </a:r>
          </a:p>
          <a:p>
            <a:pPr eaLnBrk="0" hangingPunct="0">
              <a:spcBef>
                <a:spcPct val="0"/>
              </a:spcBef>
              <a:buClrTx/>
              <a:buFontTx/>
              <a:buNone/>
            </a:pP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         </a:t>
            </a:r>
            <a:r>
              <a:rPr lang="en-US" b="1" dirty="0">
                <a:solidFill>
                  <a:srgbClr val="000099"/>
                </a:solidFill>
                <a:latin typeface="Consolas"/>
                <a:cs typeface="Consolas"/>
              </a:rPr>
              <a:t>10, 10, 10, 10, 10,</a:t>
            </a:r>
          </a:p>
          <a:p>
            <a:pPr eaLnBrk="0" hangingPunct="0">
              <a:spcBef>
                <a:spcPct val="0"/>
              </a:spcBef>
              <a:buClrTx/>
              <a:buFontTx/>
              <a:buNone/>
            </a:pPr>
            <a:r>
              <a:rPr lang="en-US" b="1" dirty="0">
                <a:solidFill>
                  <a:srgbClr val="000099"/>
                </a:solidFill>
                <a:latin typeface="Consolas"/>
                <a:cs typeface="Consolas"/>
              </a:rPr>
              <a:t>         10, 10, 10, 10, 10,</a:t>
            </a:r>
          </a:p>
          <a:p>
            <a:pPr eaLnBrk="0" hangingPunct="0">
              <a:spcBef>
                <a:spcPct val="0"/>
              </a:spcBef>
              <a:buClrTx/>
              <a:buFontTx/>
              <a:buNone/>
            </a:pP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         </a:t>
            </a:r>
            <a:r>
              <a:rPr lang="en-US" b="1" dirty="0">
                <a:solidFill>
                  <a:schemeClr val="accent1"/>
                </a:solidFill>
                <a:latin typeface="Consolas"/>
                <a:cs typeface="Consolas"/>
              </a:rPr>
              <a:t>11, 11, 11, 11, 11,</a:t>
            </a:r>
          </a:p>
          <a:p>
            <a:pPr eaLnBrk="0" hangingPunct="0">
              <a:spcBef>
                <a:spcPct val="0"/>
              </a:spcBef>
              <a:buClrTx/>
              <a:buFontTx/>
              <a:buNone/>
            </a:pPr>
            <a:r>
              <a:rPr lang="en-US" b="1" dirty="0">
                <a:solidFill>
                  <a:schemeClr val="accent1"/>
                </a:solidFill>
                <a:latin typeface="Consolas"/>
                <a:cs typeface="Consolas"/>
              </a:rPr>
              <a:t>         11, 11, 11, 11, 11,</a:t>
            </a:r>
          </a:p>
          <a:p>
            <a:pPr eaLnBrk="0" hangingPunct="0">
              <a:spcBef>
                <a:spcPct val="0"/>
              </a:spcBef>
              <a:buClrTx/>
              <a:buFontTx/>
              <a:buNone/>
            </a:pP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         </a:t>
            </a:r>
            <a:r>
              <a:rPr lang="en-US" b="1" dirty="0">
                <a:solidFill>
                  <a:srgbClr val="FF3300"/>
                </a:solidFill>
                <a:latin typeface="Consolas"/>
                <a:cs typeface="Consolas"/>
              </a:rPr>
              <a:t>12, 12, 12, 12, 12,</a:t>
            </a:r>
          </a:p>
          <a:p>
            <a:pPr eaLnBrk="0" hangingPunct="0">
              <a:spcBef>
                <a:spcPct val="0"/>
              </a:spcBef>
              <a:buClrTx/>
              <a:buFontTx/>
              <a:buNone/>
            </a:pPr>
            <a:r>
              <a:rPr lang="en-US" b="1" dirty="0">
                <a:solidFill>
                  <a:srgbClr val="FF3300"/>
                </a:solidFill>
                <a:latin typeface="Consolas"/>
                <a:cs typeface="Consolas"/>
              </a:rPr>
              <a:t>         12, 12, 12, 12, 12,</a:t>
            </a:r>
          </a:p>
          <a:p>
            <a:pPr eaLnBrk="0" hangingPunct="0">
              <a:spcBef>
                <a:spcPct val="0"/>
              </a:spcBef>
              <a:buClrTx/>
              <a:buFontTx/>
              <a:buNone/>
            </a:pP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         13, 13, 13, 13, 13,</a:t>
            </a:r>
          </a:p>
          <a:p>
            <a:pPr eaLnBrk="0" hangingPunct="0">
              <a:spcBef>
                <a:spcPct val="0"/>
              </a:spcBef>
              <a:buClrTx/>
              <a:buFontTx/>
              <a:buNone/>
            </a:pP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         13, 13, 13, 13, 13</a:t>
            </a:r>
          </a:p>
          <a:p>
            <a:pPr eaLnBrk="0" hangingPunct="0">
              <a:spcBef>
                <a:spcPct val="0"/>
              </a:spcBef>
              <a:buClrTx/>
              <a:buFontTx/>
              <a:buNone/>
            </a:pP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     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7944455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76200"/>
            <a:ext cx="8153400" cy="609600"/>
          </a:xfrm>
        </p:spPr>
        <p:txBody>
          <a:bodyPr/>
          <a:lstStyle/>
          <a:p>
            <a:pPr eaLnBrk="1" hangingPunct="1"/>
            <a:r>
              <a:rPr lang="en-US" sz="3200" dirty="0" smtClean="0"/>
              <a:t>Two processes writing by columns</a:t>
            </a:r>
            <a:endParaRPr lang="en-US" sz="2800" dirty="0" smtClean="0"/>
          </a:p>
        </p:txBody>
      </p:sp>
      <p:sp>
        <p:nvSpPr>
          <p:cNvPr id="40966" name="Text Box 3"/>
          <p:cNvSpPr txBox="1">
            <a:spLocks noChangeArrowheads="1"/>
          </p:cNvSpPr>
          <p:nvPr/>
        </p:nvSpPr>
        <p:spPr bwMode="auto">
          <a:xfrm>
            <a:off x="304800" y="838200"/>
            <a:ext cx="8686800" cy="666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0"/>
              </a:spcBef>
              <a:buClrTx/>
              <a:buFontTx/>
              <a:buNone/>
            </a:pPr>
            <a:endParaRPr lang="en-US" sz="1900" b="1" dirty="0">
              <a:solidFill>
                <a:schemeClr val="tx1"/>
              </a:solidFill>
              <a:latin typeface="Courier New" charset="0"/>
            </a:endParaRPr>
          </a:p>
          <a:p>
            <a:pPr eaLnBrk="0" hangingPunct="0">
              <a:spcBef>
                <a:spcPct val="0"/>
              </a:spcBef>
              <a:buClrTx/>
              <a:buFontTx/>
              <a:buNone/>
            </a:pP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HDF5 "SDS_col.h5" {</a:t>
            </a:r>
          </a:p>
          <a:p>
            <a:pPr eaLnBrk="0" hangingPunct="0">
              <a:spcBef>
                <a:spcPct val="0"/>
              </a:spcBef>
              <a:buClrTx/>
              <a:buFontTx/>
              <a:buNone/>
            </a:pP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GROUP "/" {</a:t>
            </a:r>
          </a:p>
          <a:p>
            <a:pPr eaLnBrk="0" hangingPunct="0">
              <a:spcBef>
                <a:spcPct val="0"/>
              </a:spcBef>
              <a:buClrTx/>
              <a:buFontTx/>
              <a:buNone/>
            </a:pP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   DATASET "</a:t>
            </a:r>
            <a:r>
              <a:rPr lang="en-US" b="1" dirty="0" err="1">
                <a:solidFill>
                  <a:schemeClr val="tx1"/>
                </a:solidFill>
                <a:latin typeface="Consolas"/>
                <a:cs typeface="Consolas"/>
              </a:rPr>
              <a:t>IntArray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" {</a:t>
            </a:r>
          </a:p>
          <a:p>
            <a:pPr eaLnBrk="0" hangingPunct="0">
              <a:spcBef>
                <a:spcPct val="0"/>
              </a:spcBef>
              <a:buClrTx/>
              <a:buFontTx/>
              <a:buNone/>
            </a:pP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      DATATYPE  H5T_STD_I32BE  </a:t>
            </a:r>
          </a:p>
          <a:p>
            <a:pPr eaLnBrk="0" hangingPunct="0">
              <a:spcBef>
                <a:spcPct val="0"/>
              </a:spcBef>
              <a:buClrTx/>
              <a:buFontTx/>
              <a:buNone/>
            </a:pP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      DATASPACE  SIMPLE { ( 8, 6 ) / ( 8, 6 ) } </a:t>
            </a:r>
          </a:p>
          <a:p>
            <a:pPr eaLnBrk="0" hangingPunct="0">
              <a:spcBef>
                <a:spcPct val="0"/>
              </a:spcBef>
              <a:buClrTx/>
              <a:buFontTx/>
              <a:buNone/>
            </a:pP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      DATA {</a:t>
            </a:r>
          </a:p>
          <a:p>
            <a:pPr eaLnBrk="0" hangingPunct="0">
              <a:spcBef>
                <a:spcPct val="0"/>
              </a:spcBef>
              <a:buClrTx/>
              <a:buFontTx/>
              <a:buNone/>
            </a:pP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         </a:t>
            </a:r>
            <a:r>
              <a:rPr lang="en-US" b="1" dirty="0">
                <a:solidFill>
                  <a:srgbClr val="000099"/>
                </a:solidFill>
                <a:latin typeface="Consolas"/>
                <a:cs typeface="Consolas"/>
              </a:rPr>
              <a:t>1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chemeClr val="hlink"/>
                </a:solidFill>
                <a:latin typeface="Consolas"/>
                <a:cs typeface="Consolas"/>
              </a:rPr>
              <a:t>2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rgbClr val="000099"/>
                </a:solidFill>
                <a:latin typeface="Consolas"/>
                <a:cs typeface="Consolas"/>
              </a:rPr>
              <a:t>10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chemeClr val="hlink"/>
                </a:solidFill>
                <a:latin typeface="Consolas"/>
                <a:cs typeface="Consolas"/>
              </a:rPr>
              <a:t>20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rgbClr val="000099"/>
                </a:solidFill>
                <a:latin typeface="Consolas"/>
                <a:cs typeface="Consolas"/>
              </a:rPr>
              <a:t>100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chemeClr val="hlink"/>
                </a:solidFill>
                <a:latin typeface="Consolas"/>
                <a:cs typeface="Consolas"/>
              </a:rPr>
              <a:t>200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</a:t>
            </a:r>
          </a:p>
          <a:p>
            <a:pPr eaLnBrk="0" hangingPunct="0">
              <a:spcBef>
                <a:spcPct val="0"/>
              </a:spcBef>
              <a:buClrTx/>
              <a:buFontTx/>
              <a:buNone/>
            </a:pP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         </a:t>
            </a:r>
            <a:r>
              <a:rPr lang="en-US" b="1" dirty="0">
                <a:solidFill>
                  <a:srgbClr val="000099"/>
                </a:solidFill>
                <a:latin typeface="Consolas"/>
                <a:cs typeface="Consolas"/>
              </a:rPr>
              <a:t>1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chemeClr val="hlink"/>
                </a:solidFill>
                <a:latin typeface="Consolas"/>
                <a:cs typeface="Consolas"/>
              </a:rPr>
              <a:t>2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rgbClr val="000099"/>
                </a:solidFill>
                <a:latin typeface="Consolas"/>
                <a:cs typeface="Consolas"/>
              </a:rPr>
              <a:t>10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chemeClr val="hlink"/>
                </a:solidFill>
                <a:latin typeface="Consolas"/>
                <a:cs typeface="Consolas"/>
              </a:rPr>
              <a:t>20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rgbClr val="000099"/>
                </a:solidFill>
                <a:latin typeface="Consolas"/>
                <a:cs typeface="Consolas"/>
              </a:rPr>
              <a:t>100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chemeClr val="hlink"/>
                </a:solidFill>
                <a:latin typeface="Consolas"/>
                <a:cs typeface="Consolas"/>
              </a:rPr>
              <a:t>200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</a:t>
            </a:r>
          </a:p>
          <a:p>
            <a:pPr eaLnBrk="0" hangingPunct="0">
              <a:spcBef>
                <a:spcPct val="0"/>
              </a:spcBef>
              <a:buClrTx/>
              <a:buFontTx/>
              <a:buNone/>
            </a:pP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         </a:t>
            </a:r>
            <a:r>
              <a:rPr lang="en-US" b="1" dirty="0">
                <a:solidFill>
                  <a:srgbClr val="000099"/>
                </a:solidFill>
                <a:latin typeface="Consolas"/>
                <a:cs typeface="Consolas"/>
              </a:rPr>
              <a:t>1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chemeClr val="hlink"/>
                </a:solidFill>
                <a:latin typeface="Consolas"/>
                <a:cs typeface="Consolas"/>
              </a:rPr>
              <a:t>2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rgbClr val="000099"/>
                </a:solidFill>
                <a:latin typeface="Consolas"/>
                <a:cs typeface="Consolas"/>
              </a:rPr>
              <a:t>10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chemeClr val="hlink"/>
                </a:solidFill>
                <a:latin typeface="Consolas"/>
                <a:cs typeface="Consolas"/>
              </a:rPr>
              <a:t>20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rgbClr val="000099"/>
                </a:solidFill>
                <a:latin typeface="Consolas"/>
                <a:cs typeface="Consolas"/>
              </a:rPr>
              <a:t>100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chemeClr val="hlink"/>
                </a:solidFill>
                <a:latin typeface="Consolas"/>
                <a:cs typeface="Consolas"/>
              </a:rPr>
              <a:t>200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</a:t>
            </a:r>
          </a:p>
          <a:p>
            <a:pPr eaLnBrk="0" hangingPunct="0">
              <a:spcBef>
                <a:spcPct val="0"/>
              </a:spcBef>
              <a:buClrTx/>
              <a:buFontTx/>
              <a:buNone/>
            </a:pP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         </a:t>
            </a:r>
            <a:r>
              <a:rPr lang="en-US" b="1" dirty="0">
                <a:solidFill>
                  <a:srgbClr val="000099"/>
                </a:solidFill>
                <a:latin typeface="Consolas"/>
                <a:cs typeface="Consolas"/>
              </a:rPr>
              <a:t>1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chemeClr val="hlink"/>
                </a:solidFill>
                <a:latin typeface="Consolas"/>
                <a:cs typeface="Consolas"/>
              </a:rPr>
              <a:t>2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rgbClr val="000099"/>
                </a:solidFill>
                <a:latin typeface="Consolas"/>
                <a:cs typeface="Consolas"/>
              </a:rPr>
              <a:t>10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chemeClr val="hlink"/>
                </a:solidFill>
                <a:latin typeface="Consolas"/>
                <a:cs typeface="Consolas"/>
              </a:rPr>
              <a:t>20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rgbClr val="000099"/>
                </a:solidFill>
                <a:latin typeface="Consolas"/>
                <a:cs typeface="Consolas"/>
              </a:rPr>
              <a:t>100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chemeClr val="hlink"/>
                </a:solidFill>
                <a:latin typeface="Consolas"/>
                <a:cs typeface="Consolas"/>
              </a:rPr>
              <a:t>200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</a:t>
            </a:r>
          </a:p>
          <a:p>
            <a:pPr eaLnBrk="0" hangingPunct="0">
              <a:spcBef>
                <a:spcPct val="0"/>
              </a:spcBef>
              <a:buClrTx/>
              <a:buFontTx/>
              <a:buNone/>
            </a:pP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         </a:t>
            </a:r>
            <a:r>
              <a:rPr lang="en-US" b="1" dirty="0">
                <a:solidFill>
                  <a:srgbClr val="000099"/>
                </a:solidFill>
                <a:latin typeface="Consolas"/>
                <a:cs typeface="Consolas"/>
              </a:rPr>
              <a:t>1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chemeClr val="hlink"/>
                </a:solidFill>
                <a:latin typeface="Consolas"/>
                <a:cs typeface="Consolas"/>
              </a:rPr>
              <a:t>2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rgbClr val="000099"/>
                </a:solidFill>
                <a:latin typeface="Consolas"/>
                <a:cs typeface="Consolas"/>
              </a:rPr>
              <a:t>10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chemeClr val="hlink"/>
                </a:solidFill>
                <a:latin typeface="Consolas"/>
                <a:cs typeface="Consolas"/>
              </a:rPr>
              <a:t>20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rgbClr val="000099"/>
                </a:solidFill>
                <a:latin typeface="Consolas"/>
                <a:cs typeface="Consolas"/>
              </a:rPr>
              <a:t>100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chemeClr val="hlink"/>
                </a:solidFill>
                <a:latin typeface="Consolas"/>
                <a:cs typeface="Consolas"/>
              </a:rPr>
              <a:t>200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</a:t>
            </a:r>
          </a:p>
          <a:p>
            <a:pPr eaLnBrk="0" hangingPunct="0">
              <a:spcBef>
                <a:spcPct val="0"/>
              </a:spcBef>
              <a:buClrTx/>
              <a:buFontTx/>
              <a:buNone/>
            </a:pP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         </a:t>
            </a:r>
            <a:r>
              <a:rPr lang="en-US" b="1" dirty="0">
                <a:solidFill>
                  <a:srgbClr val="000099"/>
                </a:solidFill>
                <a:latin typeface="Consolas"/>
                <a:cs typeface="Consolas"/>
              </a:rPr>
              <a:t>1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chemeClr val="hlink"/>
                </a:solidFill>
                <a:latin typeface="Consolas"/>
                <a:cs typeface="Consolas"/>
              </a:rPr>
              <a:t>2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rgbClr val="000099"/>
                </a:solidFill>
                <a:latin typeface="Consolas"/>
                <a:cs typeface="Consolas"/>
              </a:rPr>
              <a:t>10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chemeClr val="hlink"/>
                </a:solidFill>
                <a:latin typeface="Consolas"/>
                <a:cs typeface="Consolas"/>
              </a:rPr>
              <a:t>20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rgbClr val="000099"/>
                </a:solidFill>
                <a:latin typeface="Consolas"/>
                <a:cs typeface="Consolas"/>
              </a:rPr>
              <a:t>100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chemeClr val="hlink"/>
                </a:solidFill>
                <a:latin typeface="Consolas"/>
                <a:cs typeface="Consolas"/>
              </a:rPr>
              <a:t>200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</a:t>
            </a:r>
          </a:p>
          <a:p>
            <a:pPr eaLnBrk="0" hangingPunct="0">
              <a:spcBef>
                <a:spcPct val="0"/>
              </a:spcBef>
              <a:buClrTx/>
              <a:buFontTx/>
              <a:buNone/>
            </a:pP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         </a:t>
            </a:r>
            <a:r>
              <a:rPr lang="en-US" b="1" dirty="0">
                <a:solidFill>
                  <a:srgbClr val="000099"/>
                </a:solidFill>
                <a:latin typeface="Consolas"/>
                <a:cs typeface="Consolas"/>
              </a:rPr>
              <a:t>1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chemeClr val="hlink"/>
                </a:solidFill>
                <a:latin typeface="Consolas"/>
                <a:cs typeface="Consolas"/>
              </a:rPr>
              <a:t>2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rgbClr val="000099"/>
                </a:solidFill>
                <a:latin typeface="Consolas"/>
                <a:cs typeface="Consolas"/>
              </a:rPr>
              <a:t>10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chemeClr val="hlink"/>
                </a:solidFill>
                <a:latin typeface="Consolas"/>
                <a:cs typeface="Consolas"/>
              </a:rPr>
              <a:t>20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rgbClr val="000099"/>
                </a:solidFill>
                <a:latin typeface="Consolas"/>
                <a:cs typeface="Consolas"/>
              </a:rPr>
              <a:t>100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chemeClr val="hlink"/>
                </a:solidFill>
                <a:latin typeface="Consolas"/>
                <a:cs typeface="Consolas"/>
              </a:rPr>
              <a:t>200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</a:t>
            </a:r>
          </a:p>
          <a:p>
            <a:pPr eaLnBrk="0" hangingPunct="0">
              <a:spcBef>
                <a:spcPct val="0"/>
              </a:spcBef>
              <a:buClrTx/>
              <a:buFontTx/>
              <a:buNone/>
            </a:pP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         </a:t>
            </a:r>
            <a:r>
              <a:rPr lang="en-US" b="1" dirty="0">
                <a:solidFill>
                  <a:srgbClr val="000099"/>
                </a:solidFill>
                <a:latin typeface="Consolas"/>
                <a:cs typeface="Consolas"/>
              </a:rPr>
              <a:t>1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chemeClr val="hlink"/>
                </a:solidFill>
                <a:latin typeface="Consolas"/>
                <a:cs typeface="Consolas"/>
              </a:rPr>
              <a:t>2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rgbClr val="000099"/>
                </a:solidFill>
                <a:latin typeface="Consolas"/>
                <a:cs typeface="Consolas"/>
              </a:rPr>
              <a:t>10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chemeClr val="hlink"/>
                </a:solidFill>
                <a:latin typeface="Consolas"/>
                <a:cs typeface="Consolas"/>
              </a:rPr>
              <a:t>20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rgbClr val="000099"/>
                </a:solidFill>
                <a:latin typeface="Consolas"/>
                <a:cs typeface="Consolas"/>
              </a:rPr>
              <a:t>100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chemeClr val="hlink"/>
                </a:solidFill>
                <a:latin typeface="Consolas"/>
                <a:cs typeface="Consolas"/>
              </a:rPr>
              <a:t>200</a:t>
            </a:r>
            <a:endParaRPr lang="en-US" b="1" dirty="0">
              <a:solidFill>
                <a:schemeClr val="tx1"/>
              </a:solidFill>
              <a:latin typeface="Consolas"/>
              <a:cs typeface="Consolas"/>
            </a:endParaRPr>
          </a:p>
          <a:p>
            <a:pPr eaLnBrk="0" hangingPunct="0">
              <a:spcBef>
                <a:spcPct val="0"/>
              </a:spcBef>
              <a:buClrTx/>
              <a:buFontTx/>
              <a:buNone/>
            </a:pP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      </a:t>
            </a:r>
          </a:p>
          <a:p>
            <a:pPr eaLnBrk="0" hangingPunct="0">
              <a:spcBef>
                <a:spcPct val="0"/>
              </a:spcBef>
              <a:buClrTx/>
              <a:buFontTx/>
              <a:buNone/>
            </a:pP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   </a:t>
            </a:r>
            <a:r>
              <a:rPr lang="en-US" b="1" dirty="0" smtClean="0">
                <a:solidFill>
                  <a:schemeClr val="tx1"/>
                </a:solidFill>
                <a:latin typeface="Consolas"/>
                <a:cs typeface="Consolas"/>
              </a:rPr>
              <a:t> </a:t>
            </a:r>
            <a:endParaRPr lang="en-US" b="1" dirty="0">
              <a:solidFill>
                <a:schemeClr val="tx1"/>
              </a:solidFill>
              <a:latin typeface="Consolas"/>
              <a:cs typeface="Consolas"/>
            </a:endParaRPr>
          </a:p>
          <a:p>
            <a:pPr eaLnBrk="0" hangingPunct="0">
              <a:spcBef>
                <a:spcPct val="0"/>
              </a:spcBef>
              <a:buClrTx/>
              <a:buFontTx/>
              <a:buNone/>
            </a:pP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 </a:t>
            </a:r>
            <a:endParaRPr lang="en-US" sz="1900" dirty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9083957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1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76200"/>
            <a:ext cx="7731125" cy="609600"/>
          </a:xfrm>
        </p:spPr>
        <p:txBody>
          <a:bodyPr/>
          <a:lstStyle/>
          <a:p>
            <a:pPr eaLnBrk="1" hangingPunct="1"/>
            <a:r>
              <a:rPr lang="en-US" sz="3200" dirty="0" smtClean="0">
                <a:solidFill>
                  <a:schemeClr val="tx1"/>
                </a:solidFill>
              </a:rPr>
              <a:t>Four processes writing by pattern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45062" name="Text Box 3"/>
          <p:cNvSpPr txBox="1">
            <a:spLocks noChangeArrowheads="1"/>
          </p:cNvSpPr>
          <p:nvPr/>
        </p:nvSpPr>
        <p:spPr bwMode="auto">
          <a:xfrm>
            <a:off x="838200" y="685800"/>
            <a:ext cx="8137865" cy="6278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buClrTx/>
              <a:buFontTx/>
              <a:buNone/>
            </a:pPr>
            <a:endParaRPr lang="en-US" sz="1800" b="1" dirty="0">
              <a:solidFill>
                <a:schemeClr val="tx1"/>
              </a:solidFill>
              <a:latin typeface="Courier New" charset="0"/>
            </a:endParaRPr>
          </a:p>
          <a:p>
            <a:pPr eaLnBrk="0" hangingPunct="0">
              <a:spcBef>
                <a:spcPct val="0"/>
              </a:spcBef>
              <a:buClrTx/>
              <a:buFontTx/>
              <a:buNone/>
            </a:pP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HDF5 "SDS_pat.h5" {</a:t>
            </a:r>
          </a:p>
          <a:p>
            <a:pPr eaLnBrk="0" hangingPunct="0">
              <a:spcBef>
                <a:spcPct val="0"/>
              </a:spcBef>
              <a:buClrTx/>
              <a:buFontTx/>
              <a:buNone/>
            </a:pP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GROUP "/" {</a:t>
            </a:r>
          </a:p>
          <a:p>
            <a:pPr eaLnBrk="0" hangingPunct="0">
              <a:spcBef>
                <a:spcPct val="0"/>
              </a:spcBef>
              <a:buClrTx/>
              <a:buFontTx/>
              <a:buNone/>
            </a:pP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   DATASET "</a:t>
            </a:r>
            <a:r>
              <a:rPr lang="en-US" b="1" dirty="0" err="1">
                <a:solidFill>
                  <a:schemeClr val="tx1"/>
                </a:solidFill>
                <a:latin typeface="Consolas"/>
                <a:cs typeface="Consolas"/>
              </a:rPr>
              <a:t>IntArray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" {</a:t>
            </a:r>
          </a:p>
          <a:p>
            <a:pPr eaLnBrk="0" hangingPunct="0">
              <a:spcBef>
                <a:spcPct val="0"/>
              </a:spcBef>
              <a:buClrTx/>
              <a:buFontTx/>
              <a:buNone/>
            </a:pP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      DATATYPE  H5T_STD_I32BE  </a:t>
            </a:r>
          </a:p>
          <a:p>
            <a:pPr eaLnBrk="0" hangingPunct="0">
              <a:spcBef>
                <a:spcPct val="0"/>
              </a:spcBef>
              <a:buClrTx/>
              <a:buFontTx/>
              <a:buNone/>
            </a:pP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      DATASPACE  SIMPLE { ( 8, 4 ) / ( 8, 4 ) } </a:t>
            </a:r>
          </a:p>
          <a:p>
            <a:pPr eaLnBrk="0" hangingPunct="0">
              <a:spcBef>
                <a:spcPct val="0"/>
              </a:spcBef>
              <a:buClrTx/>
              <a:buFontTx/>
              <a:buNone/>
            </a:pP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      DATA {</a:t>
            </a:r>
          </a:p>
          <a:p>
            <a:pPr eaLnBrk="0" hangingPunct="0">
              <a:spcBef>
                <a:spcPct val="0"/>
              </a:spcBef>
              <a:buClrTx/>
              <a:buFontTx/>
              <a:buNone/>
            </a:pP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         </a:t>
            </a:r>
            <a:r>
              <a:rPr lang="en-US" b="1" dirty="0">
                <a:solidFill>
                  <a:srgbClr val="000099"/>
                </a:solidFill>
                <a:latin typeface="Consolas"/>
                <a:cs typeface="Consolas"/>
              </a:rPr>
              <a:t>1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rgbClr val="FF3300"/>
                </a:solidFill>
                <a:latin typeface="Consolas"/>
                <a:cs typeface="Consolas"/>
              </a:rPr>
              <a:t>3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rgbClr val="000099"/>
                </a:solidFill>
                <a:latin typeface="Consolas"/>
                <a:cs typeface="Consolas"/>
              </a:rPr>
              <a:t>1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rgbClr val="FF3300"/>
                </a:solidFill>
                <a:latin typeface="Consolas"/>
                <a:cs typeface="Consolas"/>
              </a:rPr>
              <a:t>3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</a:t>
            </a:r>
          </a:p>
          <a:p>
            <a:pPr eaLnBrk="0" hangingPunct="0">
              <a:spcBef>
                <a:spcPct val="0"/>
              </a:spcBef>
              <a:buClrTx/>
              <a:buFontTx/>
              <a:buNone/>
            </a:pP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         </a:t>
            </a:r>
            <a:r>
              <a:rPr lang="en-US" b="1" dirty="0">
                <a:solidFill>
                  <a:schemeClr val="bg2"/>
                </a:solidFill>
                <a:latin typeface="Consolas"/>
                <a:cs typeface="Consolas"/>
              </a:rPr>
              <a:t>2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rgbClr val="336600"/>
                </a:solidFill>
                <a:latin typeface="Consolas"/>
                <a:cs typeface="Consolas"/>
              </a:rPr>
              <a:t>4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chemeClr val="bg2"/>
                </a:solidFill>
                <a:latin typeface="Consolas"/>
                <a:cs typeface="Consolas"/>
              </a:rPr>
              <a:t>2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rgbClr val="336600"/>
                </a:solidFill>
                <a:latin typeface="Consolas"/>
                <a:cs typeface="Consolas"/>
              </a:rPr>
              <a:t>4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</a:t>
            </a:r>
          </a:p>
          <a:p>
            <a:pPr eaLnBrk="0" hangingPunct="0">
              <a:spcBef>
                <a:spcPct val="0"/>
              </a:spcBef>
              <a:buClrTx/>
              <a:buFontTx/>
              <a:buNone/>
            </a:pP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         </a:t>
            </a:r>
            <a:r>
              <a:rPr lang="en-US" b="1" dirty="0">
                <a:solidFill>
                  <a:srgbClr val="000099"/>
                </a:solidFill>
                <a:latin typeface="Consolas"/>
                <a:cs typeface="Consolas"/>
              </a:rPr>
              <a:t>1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rgbClr val="FF3300"/>
                </a:solidFill>
                <a:latin typeface="Consolas"/>
                <a:cs typeface="Consolas"/>
              </a:rPr>
              <a:t>3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rgbClr val="000099"/>
                </a:solidFill>
                <a:latin typeface="Consolas"/>
                <a:cs typeface="Consolas"/>
              </a:rPr>
              <a:t>1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rgbClr val="FF3300"/>
                </a:solidFill>
                <a:latin typeface="Consolas"/>
                <a:cs typeface="Consolas"/>
              </a:rPr>
              <a:t>3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</a:t>
            </a:r>
          </a:p>
          <a:p>
            <a:pPr eaLnBrk="0" hangingPunct="0">
              <a:spcBef>
                <a:spcPct val="0"/>
              </a:spcBef>
              <a:buClrTx/>
              <a:buFontTx/>
              <a:buNone/>
            </a:pP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         </a:t>
            </a:r>
            <a:r>
              <a:rPr lang="en-US" b="1" dirty="0">
                <a:solidFill>
                  <a:schemeClr val="bg2"/>
                </a:solidFill>
                <a:latin typeface="Consolas"/>
                <a:cs typeface="Consolas"/>
              </a:rPr>
              <a:t>2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rgbClr val="336600"/>
                </a:solidFill>
                <a:latin typeface="Consolas"/>
                <a:cs typeface="Consolas"/>
              </a:rPr>
              <a:t>4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chemeClr val="bg2"/>
                </a:solidFill>
                <a:latin typeface="Consolas"/>
                <a:cs typeface="Consolas"/>
              </a:rPr>
              <a:t>2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rgbClr val="336600"/>
                </a:solidFill>
                <a:latin typeface="Consolas"/>
                <a:cs typeface="Consolas"/>
              </a:rPr>
              <a:t>4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</a:t>
            </a:r>
          </a:p>
          <a:p>
            <a:pPr eaLnBrk="0" hangingPunct="0">
              <a:spcBef>
                <a:spcPct val="0"/>
              </a:spcBef>
              <a:buClrTx/>
              <a:buFontTx/>
              <a:buNone/>
            </a:pP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         </a:t>
            </a:r>
            <a:r>
              <a:rPr lang="en-US" b="1" dirty="0">
                <a:solidFill>
                  <a:srgbClr val="000099"/>
                </a:solidFill>
                <a:latin typeface="Consolas"/>
                <a:cs typeface="Consolas"/>
              </a:rPr>
              <a:t>1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rgbClr val="FF3300"/>
                </a:solidFill>
                <a:latin typeface="Consolas"/>
                <a:cs typeface="Consolas"/>
              </a:rPr>
              <a:t>3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rgbClr val="000099"/>
                </a:solidFill>
                <a:latin typeface="Consolas"/>
                <a:cs typeface="Consolas"/>
              </a:rPr>
              <a:t>1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rgbClr val="FF3300"/>
                </a:solidFill>
                <a:latin typeface="Consolas"/>
                <a:cs typeface="Consolas"/>
              </a:rPr>
              <a:t>3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</a:t>
            </a:r>
          </a:p>
          <a:p>
            <a:pPr eaLnBrk="0" hangingPunct="0">
              <a:spcBef>
                <a:spcPct val="0"/>
              </a:spcBef>
              <a:buClrTx/>
              <a:buFontTx/>
              <a:buNone/>
            </a:pP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         </a:t>
            </a:r>
            <a:r>
              <a:rPr lang="en-US" b="1" dirty="0">
                <a:solidFill>
                  <a:schemeClr val="bg2"/>
                </a:solidFill>
                <a:latin typeface="Consolas"/>
                <a:cs typeface="Consolas"/>
              </a:rPr>
              <a:t>2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rgbClr val="336600"/>
                </a:solidFill>
                <a:latin typeface="Consolas"/>
                <a:cs typeface="Consolas"/>
              </a:rPr>
              <a:t>4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chemeClr val="bg2"/>
                </a:solidFill>
                <a:latin typeface="Consolas"/>
                <a:cs typeface="Consolas"/>
              </a:rPr>
              <a:t>2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rgbClr val="336600"/>
                </a:solidFill>
                <a:latin typeface="Consolas"/>
                <a:cs typeface="Consolas"/>
              </a:rPr>
              <a:t>4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</a:t>
            </a:r>
          </a:p>
          <a:p>
            <a:pPr eaLnBrk="0" hangingPunct="0">
              <a:spcBef>
                <a:spcPct val="0"/>
              </a:spcBef>
              <a:buClrTx/>
              <a:buFontTx/>
              <a:buNone/>
            </a:pP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         </a:t>
            </a:r>
            <a:r>
              <a:rPr lang="en-US" b="1" dirty="0">
                <a:solidFill>
                  <a:srgbClr val="000099"/>
                </a:solidFill>
                <a:latin typeface="Consolas"/>
                <a:cs typeface="Consolas"/>
              </a:rPr>
              <a:t>1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rgbClr val="FF3300"/>
                </a:solidFill>
                <a:latin typeface="Consolas"/>
                <a:cs typeface="Consolas"/>
              </a:rPr>
              <a:t>3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rgbClr val="000099"/>
                </a:solidFill>
                <a:latin typeface="Consolas"/>
                <a:cs typeface="Consolas"/>
              </a:rPr>
              <a:t>1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rgbClr val="FF3300"/>
                </a:solidFill>
                <a:latin typeface="Consolas"/>
                <a:cs typeface="Consolas"/>
              </a:rPr>
              <a:t>3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</a:t>
            </a:r>
          </a:p>
          <a:p>
            <a:pPr eaLnBrk="0" hangingPunct="0">
              <a:spcBef>
                <a:spcPct val="0"/>
              </a:spcBef>
              <a:buClrTx/>
              <a:buFontTx/>
              <a:buNone/>
            </a:pP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         </a:t>
            </a:r>
            <a:r>
              <a:rPr lang="en-US" b="1" dirty="0">
                <a:solidFill>
                  <a:schemeClr val="bg2"/>
                </a:solidFill>
                <a:latin typeface="Consolas"/>
                <a:cs typeface="Consolas"/>
              </a:rPr>
              <a:t>2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rgbClr val="336600"/>
                </a:solidFill>
                <a:latin typeface="Consolas"/>
                <a:cs typeface="Consolas"/>
              </a:rPr>
              <a:t>4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chemeClr val="bg2"/>
                </a:solidFill>
                <a:latin typeface="Consolas"/>
                <a:cs typeface="Consolas"/>
              </a:rPr>
              <a:t>2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rgbClr val="336600"/>
                </a:solidFill>
                <a:latin typeface="Consolas"/>
                <a:cs typeface="Consolas"/>
              </a:rPr>
              <a:t>4</a:t>
            </a:r>
            <a:endParaRPr lang="en-US" b="1" dirty="0">
              <a:solidFill>
                <a:schemeClr val="tx1"/>
              </a:solidFill>
              <a:latin typeface="Consolas"/>
              <a:cs typeface="Consolas"/>
            </a:endParaRPr>
          </a:p>
          <a:p>
            <a:pPr eaLnBrk="0" hangingPunct="0">
              <a:spcBef>
                <a:spcPct val="0"/>
              </a:spcBef>
              <a:buClrTx/>
              <a:buFontTx/>
              <a:buNone/>
            </a:pP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     </a:t>
            </a:r>
          </a:p>
          <a:p>
            <a:pPr eaLnBrk="0" hangingPunct="0">
              <a:spcBef>
                <a:spcPct val="0"/>
              </a:spcBef>
              <a:buClrTx/>
              <a:buFontTx/>
              <a:buNone/>
            </a:pP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  </a:t>
            </a:r>
            <a:endParaRPr lang="en-US" sz="2000" b="1" dirty="0">
              <a:solidFill>
                <a:schemeClr val="tx1"/>
              </a:solidFill>
              <a:latin typeface="Courier New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5820936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7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157163"/>
            <a:ext cx="7377113" cy="528637"/>
          </a:xfrm>
        </p:spPr>
        <p:txBody>
          <a:bodyPr/>
          <a:lstStyle/>
          <a:p>
            <a:pPr eaLnBrk="1" hangingPunct="1"/>
            <a:r>
              <a:rPr lang="en-US" sz="3200" dirty="0" smtClean="0"/>
              <a:t>Four processes writing by blocks</a:t>
            </a:r>
          </a:p>
        </p:txBody>
      </p:sp>
      <p:sp>
        <p:nvSpPr>
          <p:cNvPr id="49158" name="Text Box 3"/>
          <p:cNvSpPr txBox="1">
            <a:spLocks noChangeArrowheads="1"/>
          </p:cNvSpPr>
          <p:nvPr/>
        </p:nvSpPr>
        <p:spPr bwMode="auto">
          <a:xfrm>
            <a:off x="685800" y="990600"/>
            <a:ext cx="8137865" cy="5632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buClrTx/>
              <a:buFontTx/>
              <a:buNone/>
            </a:pP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HDF5 "</a:t>
            </a:r>
            <a:r>
              <a:rPr lang="en-US" b="1" dirty="0" smtClean="0">
                <a:solidFill>
                  <a:schemeClr val="tx1"/>
                </a:solidFill>
                <a:latin typeface="Consolas"/>
                <a:cs typeface="Consolas"/>
              </a:rPr>
              <a:t>SDS_blk.h5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" {</a:t>
            </a:r>
          </a:p>
          <a:p>
            <a:pPr eaLnBrk="0" hangingPunct="0">
              <a:spcBef>
                <a:spcPct val="0"/>
              </a:spcBef>
              <a:buClrTx/>
              <a:buFontTx/>
              <a:buNone/>
            </a:pP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GROUP "/" {</a:t>
            </a:r>
          </a:p>
          <a:p>
            <a:pPr eaLnBrk="0" hangingPunct="0">
              <a:spcBef>
                <a:spcPct val="0"/>
              </a:spcBef>
              <a:buClrTx/>
              <a:buFontTx/>
              <a:buNone/>
            </a:pP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   DATASET "</a:t>
            </a:r>
            <a:r>
              <a:rPr lang="en-US" b="1" dirty="0" err="1">
                <a:solidFill>
                  <a:schemeClr val="tx1"/>
                </a:solidFill>
                <a:latin typeface="Consolas"/>
                <a:cs typeface="Consolas"/>
              </a:rPr>
              <a:t>IntArray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" {</a:t>
            </a:r>
          </a:p>
          <a:p>
            <a:pPr eaLnBrk="0" hangingPunct="0">
              <a:spcBef>
                <a:spcPct val="0"/>
              </a:spcBef>
              <a:buClrTx/>
              <a:buFontTx/>
              <a:buNone/>
            </a:pP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      DATATYPE  H5T_STD_I32BE  </a:t>
            </a:r>
          </a:p>
          <a:p>
            <a:pPr eaLnBrk="0" hangingPunct="0">
              <a:spcBef>
                <a:spcPct val="0"/>
              </a:spcBef>
              <a:buClrTx/>
              <a:buFontTx/>
              <a:buNone/>
            </a:pP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      DATASPACE  SIMPLE { ( 8, 4 ) / ( 8, 4 ) } </a:t>
            </a:r>
          </a:p>
          <a:p>
            <a:pPr eaLnBrk="0" hangingPunct="0">
              <a:spcBef>
                <a:spcPct val="0"/>
              </a:spcBef>
              <a:buClrTx/>
              <a:buFontTx/>
              <a:buNone/>
            </a:pP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      DATA {</a:t>
            </a:r>
          </a:p>
          <a:p>
            <a:pPr eaLnBrk="0" hangingPunct="0">
              <a:spcBef>
                <a:spcPct val="0"/>
              </a:spcBef>
              <a:buClrTx/>
              <a:buFontTx/>
              <a:buNone/>
            </a:pP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         </a:t>
            </a:r>
            <a:r>
              <a:rPr lang="en-US" b="1" dirty="0">
                <a:solidFill>
                  <a:srgbClr val="000099"/>
                </a:solidFill>
                <a:latin typeface="Consolas"/>
                <a:cs typeface="Consolas"/>
              </a:rPr>
              <a:t>1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rgbClr val="000099"/>
                </a:solidFill>
                <a:latin typeface="Consolas"/>
                <a:cs typeface="Consolas"/>
              </a:rPr>
              <a:t>1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chemeClr val="bg2"/>
                </a:solidFill>
                <a:latin typeface="Consolas"/>
                <a:cs typeface="Consolas"/>
              </a:rPr>
              <a:t>2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chemeClr val="bg2"/>
                </a:solidFill>
                <a:latin typeface="Consolas"/>
                <a:cs typeface="Consolas"/>
              </a:rPr>
              <a:t>2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</a:t>
            </a:r>
          </a:p>
          <a:p>
            <a:pPr eaLnBrk="0" hangingPunct="0">
              <a:spcBef>
                <a:spcPct val="0"/>
              </a:spcBef>
              <a:buClrTx/>
              <a:buFontTx/>
              <a:buNone/>
            </a:pP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         </a:t>
            </a:r>
            <a:r>
              <a:rPr lang="en-US" b="1" dirty="0">
                <a:solidFill>
                  <a:srgbClr val="000099"/>
                </a:solidFill>
                <a:latin typeface="Consolas"/>
                <a:cs typeface="Consolas"/>
              </a:rPr>
              <a:t>1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rgbClr val="000099"/>
                </a:solidFill>
                <a:latin typeface="Consolas"/>
                <a:cs typeface="Consolas"/>
              </a:rPr>
              <a:t>1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chemeClr val="bg2"/>
                </a:solidFill>
                <a:latin typeface="Consolas"/>
                <a:cs typeface="Consolas"/>
              </a:rPr>
              <a:t>2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chemeClr val="bg2"/>
                </a:solidFill>
                <a:latin typeface="Consolas"/>
                <a:cs typeface="Consolas"/>
              </a:rPr>
              <a:t>2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</a:t>
            </a:r>
          </a:p>
          <a:p>
            <a:pPr eaLnBrk="0" hangingPunct="0">
              <a:spcBef>
                <a:spcPct val="0"/>
              </a:spcBef>
              <a:buClrTx/>
              <a:buFontTx/>
              <a:buNone/>
            </a:pP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         </a:t>
            </a:r>
            <a:r>
              <a:rPr lang="en-US" b="1" dirty="0">
                <a:solidFill>
                  <a:srgbClr val="000099"/>
                </a:solidFill>
                <a:latin typeface="Consolas"/>
                <a:cs typeface="Consolas"/>
              </a:rPr>
              <a:t>1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rgbClr val="000099"/>
                </a:solidFill>
                <a:latin typeface="Consolas"/>
                <a:cs typeface="Consolas"/>
              </a:rPr>
              <a:t>1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chemeClr val="bg2"/>
                </a:solidFill>
                <a:latin typeface="Consolas"/>
                <a:cs typeface="Consolas"/>
              </a:rPr>
              <a:t>2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chemeClr val="bg2"/>
                </a:solidFill>
                <a:latin typeface="Consolas"/>
                <a:cs typeface="Consolas"/>
              </a:rPr>
              <a:t>2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</a:t>
            </a:r>
          </a:p>
          <a:p>
            <a:pPr eaLnBrk="0" hangingPunct="0">
              <a:spcBef>
                <a:spcPct val="0"/>
              </a:spcBef>
              <a:buClrTx/>
              <a:buFontTx/>
              <a:buNone/>
            </a:pP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         </a:t>
            </a:r>
            <a:r>
              <a:rPr lang="en-US" b="1" dirty="0">
                <a:solidFill>
                  <a:srgbClr val="000099"/>
                </a:solidFill>
                <a:latin typeface="Consolas"/>
                <a:cs typeface="Consolas"/>
              </a:rPr>
              <a:t>1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rgbClr val="000099"/>
                </a:solidFill>
                <a:latin typeface="Consolas"/>
                <a:cs typeface="Consolas"/>
              </a:rPr>
              <a:t>1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chemeClr val="bg2"/>
                </a:solidFill>
                <a:latin typeface="Consolas"/>
                <a:cs typeface="Consolas"/>
              </a:rPr>
              <a:t>2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chemeClr val="bg2"/>
                </a:solidFill>
                <a:latin typeface="Consolas"/>
                <a:cs typeface="Consolas"/>
              </a:rPr>
              <a:t>2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</a:t>
            </a:r>
          </a:p>
          <a:p>
            <a:pPr eaLnBrk="0" hangingPunct="0">
              <a:spcBef>
                <a:spcPct val="0"/>
              </a:spcBef>
              <a:buClrTx/>
              <a:buFontTx/>
              <a:buNone/>
            </a:pP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         </a:t>
            </a:r>
            <a:r>
              <a:rPr lang="en-US" b="1" dirty="0">
                <a:solidFill>
                  <a:srgbClr val="FF3300"/>
                </a:solidFill>
                <a:latin typeface="Consolas"/>
                <a:cs typeface="Consolas"/>
              </a:rPr>
              <a:t>3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rgbClr val="FF3300"/>
                </a:solidFill>
                <a:latin typeface="Consolas"/>
                <a:cs typeface="Consolas"/>
              </a:rPr>
              <a:t>3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rgbClr val="336600"/>
                </a:solidFill>
                <a:latin typeface="Consolas"/>
                <a:cs typeface="Consolas"/>
              </a:rPr>
              <a:t>4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rgbClr val="336600"/>
                </a:solidFill>
                <a:latin typeface="Consolas"/>
                <a:cs typeface="Consolas"/>
              </a:rPr>
              <a:t>4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</a:t>
            </a:r>
          </a:p>
          <a:p>
            <a:pPr eaLnBrk="0" hangingPunct="0">
              <a:spcBef>
                <a:spcPct val="0"/>
              </a:spcBef>
              <a:buClrTx/>
              <a:buFontTx/>
              <a:buNone/>
            </a:pP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         </a:t>
            </a:r>
            <a:r>
              <a:rPr lang="en-US" b="1" dirty="0">
                <a:solidFill>
                  <a:srgbClr val="FF3300"/>
                </a:solidFill>
                <a:latin typeface="Consolas"/>
                <a:cs typeface="Consolas"/>
              </a:rPr>
              <a:t>3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rgbClr val="FF3300"/>
                </a:solidFill>
                <a:latin typeface="Consolas"/>
                <a:cs typeface="Consolas"/>
              </a:rPr>
              <a:t>3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rgbClr val="336600"/>
                </a:solidFill>
                <a:latin typeface="Consolas"/>
                <a:cs typeface="Consolas"/>
              </a:rPr>
              <a:t>4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rgbClr val="336600"/>
                </a:solidFill>
                <a:latin typeface="Consolas"/>
                <a:cs typeface="Consolas"/>
              </a:rPr>
              <a:t>4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</a:t>
            </a:r>
          </a:p>
          <a:p>
            <a:pPr eaLnBrk="0" hangingPunct="0">
              <a:spcBef>
                <a:spcPct val="0"/>
              </a:spcBef>
              <a:buClrTx/>
              <a:buFontTx/>
              <a:buNone/>
            </a:pP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         </a:t>
            </a:r>
            <a:r>
              <a:rPr lang="en-US" b="1" dirty="0">
                <a:solidFill>
                  <a:srgbClr val="FF3300"/>
                </a:solidFill>
                <a:latin typeface="Consolas"/>
                <a:cs typeface="Consolas"/>
              </a:rPr>
              <a:t>3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rgbClr val="FF3300"/>
                </a:solidFill>
                <a:latin typeface="Consolas"/>
                <a:cs typeface="Consolas"/>
              </a:rPr>
              <a:t>3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rgbClr val="336600"/>
                </a:solidFill>
                <a:latin typeface="Consolas"/>
                <a:cs typeface="Consolas"/>
              </a:rPr>
              <a:t>4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rgbClr val="336600"/>
                </a:solidFill>
                <a:latin typeface="Consolas"/>
                <a:cs typeface="Consolas"/>
              </a:rPr>
              <a:t>4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</a:t>
            </a:r>
          </a:p>
          <a:p>
            <a:pPr eaLnBrk="0" hangingPunct="0">
              <a:spcBef>
                <a:spcPct val="0"/>
              </a:spcBef>
              <a:buClrTx/>
              <a:buFontTx/>
              <a:buNone/>
            </a:pP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         </a:t>
            </a:r>
            <a:r>
              <a:rPr lang="en-US" b="1" dirty="0">
                <a:solidFill>
                  <a:srgbClr val="FF3300"/>
                </a:solidFill>
                <a:latin typeface="Consolas"/>
                <a:cs typeface="Consolas"/>
              </a:rPr>
              <a:t>3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rgbClr val="FF3300"/>
                </a:solidFill>
                <a:latin typeface="Consolas"/>
                <a:cs typeface="Consolas"/>
              </a:rPr>
              <a:t>3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rgbClr val="336600"/>
                </a:solidFill>
                <a:latin typeface="Consolas"/>
                <a:cs typeface="Consolas"/>
              </a:rPr>
              <a:t>4</a:t>
            </a: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, </a:t>
            </a:r>
            <a:r>
              <a:rPr lang="en-US" b="1" dirty="0">
                <a:solidFill>
                  <a:srgbClr val="336600"/>
                </a:solidFill>
                <a:latin typeface="Consolas"/>
                <a:cs typeface="Consolas"/>
              </a:rPr>
              <a:t>4</a:t>
            </a:r>
          </a:p>
          <a:p>
            <a:pPr eaLnBrk="0" hangingPunct="0">
              <a:spcBef>
                <a:spcPct val="0"/>
              </a:spcBef>
              <a:buClrTx/>
              <a:buFontTx/>
              <a:buNone/>
            </a:pPr>
            <a:r>
              <a:rPr lang="en-US" b="1" dirty="0">
                <a:solidFill>
                  <a:schemeClr val="tx1"/>
                </a:solidFill>
                <a:latin typeface="Consolas"/>
                <a:cs typeface="Consolas"/>
              </a:rPr>
              <a:t>     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0911272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Complex data patterns</a:t>
            </a:r>
            <a:endParaRPr lang="en-US" dirty="0"/>
          </a:p>
        </p:txBody>
      </p:sp>
      <p:grpSp>
        <p:nvGrpSpPr>
          <p:cNvPr id="134" name="Group 133"/>
          <p:cNvGrpSpPr/>
          <p:nvPr/>
        </p:nvGrpSpPr>
        <p:grpSpPr>
          <a:xfrm>
            <a:off x="855436" y="1397220"/>
            <a:ext cx="3048000" cy="2506662"/>
            <a:chOff x="3009900" y="1556201"/>
            <a:chExt cx="3048000" cy="2506662"/>
          </a:xfrm>
        </p:grpSpPr>
        <p:sp>
          <p:nvSpPr>
            <p:cNvPr id="4" name="Text Box 4"/>
            <p:cNvSpPr txBox="1">
              <a:spLocks noChangeArrowheads="1"/>
            </p:cNvSpPr>
            <p:nvPr/>
          </p:nvSpPr>
          <p:spPr bwMode="auto">
            <a:xfrm>
              <a:off x="3009900" y="1556201"/>
              <a:ext cx="381000" cy="31432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1</a:t>
              </a:r>
            </a:p>
          </p:txBody>
        </p:sp>
        <p:sp>
          <p:nvSpPr>
            <p:cNvPr id="5" name="Text Box 5"/>
            <p:cNvSpPr txBox="1">
              <a:spLocks noChangeArrowheads="1"/>
            </p:cNvSpPr>
            <p:nvPr/>
          </p:nvSpPr>
          <p:spPr bwMode="auto">
            <a:xfrm>
              <a:off x="3009900" y="1867351"/>
              <a:ext cx="381000" cy="314325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9</a:t>
              </a:r>
            </a:p>
          </p:txBody>
        </p:sp>
        <p:sp>
          <p:nvSpPr>
            <p:cNvPr id="6" name="Text Box 6"/>
            <p:cNvSpPr txBox="1">
              <a:spLocks noChangeArrowheads="1"/>
            </p:cNvSpPr>
            <p:nvPr/>
          </p:nvSpPr>
          <p:spPr bwMode="auto">
            <a:xfrm>
              <a:off x="3009900" y="2178501"/>
              <a:ext cx="387350" cy="31432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17</a:t>
              </a:r>
            </a:p>
          </p:txBody>
        </p:sp>
        <p:sp>
          <p:nvSpPr>
            <p:cNvPr id="7" name="Text Box 7"/>
            <p:cNvSpPr txBox="1">
              <a:spLocks noChangeArrowheads="1"/>
            </p:cNvSpPr>
            <p:nvPr/>
          </p:nvSpPr>
          <p:spPr bwMode="auto">
            <a:xfrm>
              <a:off x="3009900" y="2499176"/>
              <a:ext cx="387350" cy="314325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25</a:t>
              </a:r>
            </a:p>
          </p:txBody>
        </p:sp>
        <p:sp>
          <p:nvSpPr>
            <p:cNvPr id="8" name="Text Box 8"/>
            <p:cNvSpPr txBox="1">
              <a:spLocks noChangeArrowheads="1"/>
            </p:cNvSpPr>
            <p:nvPr/>
          </p:nvSpPr>
          <p:spPr bwMode="auto">
            <a:xfrm>
              <a:off x="3009900" y="2808738"/>
              <a:ext cx="387350" cy="31432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33</a:t>
              </a:r>
            </a:p>
          </p:txBody>
        </p:sp>
        <p:sp>
          <p:nvSpPr>
            <p:cNvPr id="9" name="Text Box 9"/>
            <p:cNvSpPr txBox="1">
              <a:spLocks noChangeArrowheads="1"/>
            </p:cNvSpPr>
            <p:nvPr/>
          </p:nvSpPr>
          <p:spPr bwMode="auto">
            <a:xfrm>
              <a:off x="3009900" y="3124651"/>
              <a:ext cx="387350" cy="314325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41</a:t>
              </a:r>
            </a:p>
          </p:txBody>
        </p:sp>
        <p:sp>
          <p:nvSpPr>
            <p:cNvPr id="10" name="Text Box 10"/>
            <p:cNvSpPr txBox="1">
              <a:spLocks noChangeArrowheads="1"/>
            </p:cNvSpPr>
            <p:nvPr/>
          </p:nvSpPr>
          <p:spPr bwMode="auto">
            <a:xfrm>
              <a:off x="3009900" y="3438976"/>
              <a:ext cx="387350" cy="31432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49</a:t>
              </a:r>
            </a:p>
          </p:txBody>
        </p:sp>
        <p:sp>
          <p:nvSpPr>
            <p:cNvPr id="11" name="Text Box 11"/>
            <p:cNvSpPr txBox="1">
              <a:spLocks noChangeArrowheads="1"/>
            </p:cNvSpPr>
            <p:nvPr/>
          </p:nvSpPr>
          <p:spPr bwMode="auto">
            <a:xfrm>
              <a:off x="3009900" y="3748538"/>
              <a:ext cx="387350" cy="314325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57</a:t>
              </a:r>
            </a:p>
          </p:txBody>
        </p:sp>
        <p:sp>
          <p:nvSpPr>
            <p:cNvPr id="12" name="Text Box 12"/>
            <p:cNvSpPr txBox="1">
              <a:spLocks noChangeArrowheads="1"/>
            </p:cNvSpPr>
            <p:nvPr/>
          </p:nvSpPr>
          <p:spPr bwMode="auto">
            <a:xfrm>
              <a:off x="3397250" y="1562551"/>
              <a:ext cx="381000" cy="31432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2</a:t>
              </a:r>
            </a:p>
          </p:txBody>
        </p:sp>
        <p:sp>
          <p:nvSpPr>
            <p:cNvPr id="13" name="Text Box 13"/>
            <p:cNvSpPr txBox="1">
              <a:spLocks noChangeArrowheads="1"/>
            </p:cNvSpPr>
            <p:nvPr/>
          </p:nvSpPr>
          <p:spPr bwMode="auto">
            <a:xfrm>
              <a:off x="3390900" y="1867351"/>
              <a:ext cx="387350" cy="314325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10</a:t>
              </a:r>
            </a:p>
          </p:txBody>
        </p:sp>
        <p:sp>
          <p:nvSpPr>
            <p:cNvPr id="14" name="Text Box 14"/>
            <p:cNvSpPr txBox="1">
              <a:spLocks noChangeArrowheads="1"/>
            </p:cNvSpPr>
            <p:nvPr/>
          </p:nvSpPr>
          <p:spPr bwMode="auto">
            <a:xfrm>
              <a:off x="3390900" y="2178501"/>
              <a:ext cx="387350" cy="31432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 dirty="0">
                  <a:latin typeface="Tahoma" pitchFamily="34" charset="0"/>
                </a:rPr>
                <a:t>18</a:t>
              </a:r>
            </a:p>
          </p:txBody>
        </p:sp>
        <p:sp>
          <p:nvSpPr>
            <p:cNvPr id="15" name="Text Box 15"/>
            <p:cNvSpPr txBox="1">
              <a:spLocks noChangeArrowheads="1"/>
            </p:cNvSpPr>
            <p:nvPr/>
          </p:nvSpPr>
          <p:spPr bwMode="auto">
            <a:xfrm>
              <a:off x="3390900" y="2499176"/>
              <a:ext cx="387350" cy="314325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26</a:t>
              </a:r>
            </a:p>
          </p:txBody>
        </p:sp>
        <p:sp>
          <p:nvSpPr>
            <p:cNvPr id="16" name="Text Box 16"/>
            <p:cNvSpPr txBox="1">
              <a:spLocks noChangeArrowheads="1"/>
            </p:cNvSpPr>
            <p:nvPr/>
          </p:nvSpPr>
          <p:spPr bwMode="auto">
            <a:xfrm>
              <a:off x="3390900" y="2808738"/>
              <a:ext cx="387350" cy="31432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34</a:t>
              </a:r>
            </a:p>
          </p:txBody>
        </p:sp>
        <p:sp>
          <p:nvSpPr>
            <p:cNvPr id="17" name="Text Box 17"/>
            <p:cNvSpPr txBox="1">
              <a:spLocks noChangeArrowheads="1"/>
            </p:cNvSpPr>
            <p:nvPr/>
          </p:nvSpPr>
          <p:spPr bwMode="auto">
            <a:xfrm>
              <a:off x="3390900" y="3124651"/>
              <a:ext cx="387350" cy="314325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42</a:t>
              </a:r>
            </a:p>
          </p:txBody>
        </p:sp>
        <p:sp>
          <p:nvSpPr>
            <p:cNvPr id="18" name="Text Box 18"/>
            <p:cNvSpPr txBox="1">
              <a:spLocks noChangeArrowheads="1"/>
            </p:cNvSpPr>
            <p:nvPr/>
          </p:nvSpPr>
          <p:spPr bwMode="auto">
            <a:xfrm>
              <a:off x="3390900" y="3438976"/>
              <a:ext cx="387350" cy="31432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50</a:t>
              </a:r>
            </a:p>
          </p:txBody>
        </p:sp>
        <p:sp>
          <p:nvSpPr>
            <p:cNvPr id="19" name="Text Box 19"/>
            <p:cNvSpPr txBox="1">
              <a:spLocks noChangeArrowheads="1"/>
            </p:cNvSpPr>
            <p:nvPr/>
          </p:nvSpPr>
          <p:spPr bwMode="auto">
            <a:xfrm>
              <a:off x="3390900" y="3748538"/>
              <a:ext cx="387350" cy="314325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58</a:t>
              </a:r>
            </a:p>
          </p:txBody>
        </p:sp>
        <p:sp>
          <p:nvSpPr>
            <p:cNvPr id="20" name="Text Box 20"/>
            <p:cNvSpPr txBox="1">
              <a:spLocks noChangeArrowheads="1"/>
            </p:cNvSpPr>
            <p:nvPr/>
          </p:nvSpPr>
          <p:spPr bwMode="auto">
            <a:xfrm>
              <a:off x="3771900" y="1562551"/>
              <a:ext cx="381000" cy="31432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3</a:t>
              </a:r>
            </a:p>
          </p:txBody>
        </p:sp>
        <p:sp>
          <p:nvSpPr>
            <p:cNvPr id="21" name="Text Box 21"/>
            <p:cNvSpPr txBox="1">
              <a:spLocks noChangeArrowheads="1"/>
            </p:cNvSpPr>
            <p:nvPr/>
          </p:nvSpPr>
          <p:spPr bwMode="auto">
            <a:xfrm>
              <a:off x="3765550" y="1867351"/>
              <a:ext cx="387350" cy="314325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11</a:t>
              </a:r>
            </a:p>
          </p:txBody>
        </p:sp>
        <p:sp>
          <p:nvSpPr>
            <p:cNvPr id="22" name="Text Box 22"/>
            <p:cNvSpPr txBox="1">
              <a:spLocks noChangeArrowheads="1"/>
            </p:cNvSpPr>
            <p:nvPr/>
          </p:nvSpPr>
          <p:spPr bwMode="auto">
            <a:xfrm>
              <a:off x="3765550" y="2178501"/>
              <a:ext cx="387350" cy="31432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19</a:t>
              </a:r>
            </a:p>
          </p:txBody>
        </p:sp>
        <p:sp>
          <p:nvSpPr>
            <p:cNvPr id="23" name="Text Box 23"/>
            <p:cNvSpPr txBox="1">
              <a:spLocks noChangeArrowheads="1"/>
            </p:cNvSpPr>
            <p:nvPr/>
          </p:nvSpPr>
          <p:spPr bwMode="auto">
            <a:xfrm>
              <a:off x="3765550" y="2499176"/>
              <a:ext cx="387350" cy="314325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27</a:t>
              </a:r>
            </a:p>
          </p:txBody>
        </p:sp>
        <p:sp>
          <p:nvSpPr>
            <p:cNvPr id="24" name="Text Box 24"/>
            <p:cNvSpPr txBox="1">
              <a:spLocks noChangeArrowheads="1"/>
            </p:cNvSpPr>
            <p:nvPr/>
          </p:nvSpPr>
          <p:spPr bwMode="auto">
            <a:xfrm>
              <a:off x="3765550" y="2808738"/>
              <a:ext cx="387350" cy="31432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35</a:t>
              </a:r>
            </a:p>
          </p:txBody>
        </p:sp>
        <p:sp>
          <p:nvSpPr>
            <p:cNvPr id="25" name="Text Box 25"/>
            <p:cNvSpPr txBox="1">
              <a:spLocks noChangeArrowheads="1"/>
            </p:cNvSpPr>
            <p:nvPr/>
          </p:nvSpPr>
          <p:spPr bwMode="auto">
            <a:xfrm>
              <a:off x="3765550" y="3124651"/>
              <a:ext cx="387350" cy="314325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43</a:t>
              </a:r>
            </a:p>
          </p:txBody>
        </p:sp>
        <p:sp>
          <p:nvSpPr>
            <p:cNvPr id="26" name="Text Box 26"/>
            <p:cNvSpPr txBox="1">
              <a:spLocks noChangeArrowheads="1"/>
            </p:cNvSpPr>
            <p:nvPr/>
          </p:nvSpPr>
          <p:spPr bwMode="auto">
            <a:xfrm>
              <a:off x="3765550" y="3438976"/>
              <a:ext cx="387350" cy="31432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51</a:t>
              </a:r>
            </a:p>
          </p:txBody>
        </p:sp>
        <p:sp>
          <p:nvSpPr>
            <p:cNvPr id="27" name="Text Box 27"/>
            <p:cNvSpPr txBox="1">
              <a:spLocks noChangeArrowheads="1"/>
            </p:cNvSpPr>
            <p:nvPr/>
          </p:nvSpPr>
          <p:spPr bwMode="auto">
            <a:xfrm>
              <a:off x="3765550" y="3748538"/>
              <a:ext cx="387350" cy="314325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59</a:t>
              </a:r>
            </a:p>
          </p:txBody>
        </p:sp>
        <p:sp>
          <p:nvSpPr>
            <p:cNvPr id="28" name="Text Box 28"/>
            <p:cNvSpPr txBox="1">
              <a:spLocks noChangeArrowheads="1"/>
            </p:cNvSpPr>
            <p:nvPr/>
          </p:nvSpPr>
          <p:spPr bwMode="auto">
            <a:xfrm>
              <a:off x="4152900" y="1562551"/>
              <a:ext cx="381000" cy="31432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400" dirty="0">
                  <a:latin typeface="Tahoma" pitchFamily="34" charset="0"/>
                </a:rPr>
                <a:t>4</a:t>
              </a:r>
            </a:p>
          </p:txBody>
        </p:sp>
        <p:sp>
          <p:nvSpPr>
            <p:cNvPr id="29" name="Text Box 29"/>
            <p:cNvSpPr txBox="1">
              <a:spLocks noChangeArrowheads="1"/>
            </p:cNvSpPr>
            <p:nvPr/>
          </p:nvSpPr>
          <p:spPr bwMode="auto">
            <a:xfrm>
              <a:off x="4146550" y="1867351"/>
              <a:ext cx="387350" cy="314325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12</a:t>
              </a:r>
            </a:p>
          </p:txBody>
        </p:sp>
        <p:sp>
          <p:nvSpPr>
            <p:cNvPr id="30" name="Text Box 30"/>
            <p:cNvSpPr txBox="1">
              <a:spLocks noChangeArrowheads="1"/>
            </p:cNvSpPr>
            <p:nvPr/>
          </p:nvSpPr>
          <p:spPr bwMode="auto">
            <a:xfrm>
              <a:off x="4146550" y="2178501"/>
              <a:ext cx="387350" cy="31432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20</a:t>
              </a:r>
            </a:p>
          </p:txBody>
        </p:sp>
        <p:sp>
          <p:nvSpPr>
            <p:cNvPr id="31" name="Text Box 31"/>
            <p:cNvSpPr txBox="1">
              <a:spLocks noChangeArrowheads="1"/>
            </p:cNvSpPr>
            <p:nvPr/>
          </p:nvSpPr>
          <p:spPr bwMode="auto">
            <a:xfrm>
              <a:off x="4146550" y="2499176"/>
              <a:ext cx="387350" cy="314325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28</a:t>
              </a:r>
            </a:p>
          </p:txBody>
        </p:sp>
        <p:sp>
          <p:nvSpPr>
            <p:cNvPr id="32" name="Text Box 32"/>
            <p:cNvSpPr txBox="1">
              <a:spLocks noChangeArrowheads="1"/>
            </p:cNvSpPr>
            <p:nvPr/>
          </p:nvSpPr>
          <p:spPr bwMode="auto">
            <a:xfrm>
              <a:off x="4146550" y="2808738"/>
              <a:ext cx="387350" cy="31432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36</a:t>
              </a:r>
            </a:p>
          </p:txBody>
        </p:sp>
        <p:sp>
          <p:nvSpPr>
            <p:cNvPr id="33" name="Text Box 33"/>
            <p:cNvSpPr txBox="1">
              <a:spLocks noChangeArrowheads="1"/>
            </p:cNvSpPr>
            <p:nvPr/>
          </p:nvSpPr>
          <p:spPr bwMode="auto">
            <a:xfrm>
              <a:off x="4146550" y="3124651"/>
              <a:ext cx="387350" cy="314325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44</a:t>
              </a:r>
            </a:p>
          </p:txBody>
        </p:sp>
        <p:sp>
          <p:nvSpPr>
            <p:cNvPr id="34" name="Text Box 34"/>
            <p:cNvSpPr txBox="1">
              <a:spLocks noChangeArrowheads="1"/>
            </p:cNvSpPr>
            <p:nvPr/>
          </p:nvSpPr>
          <p:spPr bwMode="auto">
            <a:xfrm>
              <a:off x="4146550" y="3438976"/>
              <a:ext cx="387350" cy="31432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52</a:t>
              </a:r>
            </a:p>
          </p:txBody>
        </p:sp>
        <p:sp>
          <p:nvSpPr>
            <p:cNvPr id="35" name="Text Box 35"/>
            <p:cNvSpPr txBox="1">
              <a:spLocks noChangeArrowheads="1"/>
            </p:cNvSpPr>
            <p:nvPr/>
          </p:nvSpPr>
          <p:spPr bwMode="auto">
            <a:xfrm>
              <a:off x="4146550" y="3748538"/>
              <a:ext cx="387350" cy="314325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60</a:t>
              </a:r>
            </a:p>
          </p:txBody>
        </p:sp>
        <p:sp>
          <p:nvSpPr>
            <p:cNvPr id="36" name="Text Box 36"/>
            <p:cNvSpPr txBox="1">
              <a:spLocks noChangeArrowheads="1"/>
            </p:cNvSpPr>
            <p:nvPr/>
          </p:nvSpPr>
          <p:spPr bwMode="auto">
            <a:xfrm>
              <a:off x="4533900" y="1562551"/>
              <a:ext cx="381000" cy="314325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5</a:t>
              </a:r>
            </a:p>
          </p:txBody>
        </p:sp>
        <p:sp>
          <p:nvSpPr>
            <p:cNvPr id="37" name="Text Box 37"/>
            <p:cNvSpPr txBox="1">
              <a:spLocks noChangeArrowheads="1"/>
            </p:cNvSpPr>
            <p:nvPr/>
          </p:nvSpPr>
          <p:spPr bwMode="auto">
            <a:xfrm>
              <a:off x="4527550" y="1867351"/>
              <a:ext cx="387350" cy="314325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13</a:t>
              </a:r>
            </a:p>
          </p:txBody>
        </p:sp>
        <p:sp>
          <p:nvSpPr>
            <p:cNvPr id="38" name="Text Box 38"/>
            <p:cNvSpPr txBox="1">
              <a:spLocks noChangeArrowheads="1"/>
            </p:cNvSpPr>
            <p:nvPr/>
          </p:nvSpPr>
          <p:spPr bwMode="auto">
            <a:xfrm>
              <a:off x="4527550" y="2178501"/>
              <a:ext cx="387350" cy="314325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 dirty="0">
                  <a:latin typeface="Tahoma" pitchFamily="34" charset="0"/>
                </a:rPr>
                <a:t>21</a:t>
              </a:r>
            </a:p>
          </p:txBody>
        </p:sp>
        <p:sp>
          <p:nvSpPr>
            <p:cNvPr id="39" name="Text Box 39"/>
            <p:cNvSpPr txBox="1">
              <a:spLocks noChangeArrowheads="1"/>
            </p:cNvSpPr>
            <p:nvPr/>
          </p:nvSpPr>
          <p:spPr bwMode="auto">
            <a:xfrm>
              <a:off x="4527550" y="2499176"/>
              <a:ext cx="387350" cy="314325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29</a:t>
              </a:r>
            </a:p>
          </p:txBody>
        </p:sp>
        <p:sp>
          <p:nvSpPr>
            <p:cNvPr id="40" name="Text Box 40"/>
            <p:cNvSpPr txBox="1">
              <a:spLocks noChangeArrowheads="1"/>
            </p:cNvSpPr>
            <p:nvPr/>
          </p:nvSpPr>
          <p:spPr bwMode="auto">
            <a:xfrm>
              <a:off x="4527550" y="2808738"/>
              <a:ext cx="387350" cy="314325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37</a:t>
              </a:r>
            </a:p>
          </p:txBody>
        </p:sp>
        <p:sp>
          <p:nvSpPr>
            <p:cNvPr id="41" name="Text Box 41"/>
            <p:cNvSpPr txBox="1">
              <a:spLocks noChangeArrowheads="1"/>
            </p:cNvSpPr>
            <p:nvPr/>
          </p:nvSpPr>
          <p:spPr bwMode="auto">
            <a:xfrm>
              <a:off x="4527550" y="3124651"/>
              <a:ext cx="387350" cy="314325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45</a:t>
              </a:r>
            </a:p>
          </p:txBody>
        </p:sp>
        <p:sp>
          <p:nvSpPr>
            <p:cNvPr id="42" name="Text Box 42"/>
            <p:cNvSpPr txBox="1">
              <a:spLocks noChangeArrowheads="1"/>
            </p:cNvSpPr>
            <p:nvPr/>
          </p:nvSpPr>
          <p:spPr bwMode="auto">
            <a:xfrm>
              <a:off x="4527550" y="3438976"/>
              <a:ext cx="387350" cy="314325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53</a:t>
              </a:r>
            </a:p>
          </p:txBody>
        </p:sp>
        <p:sp>
          <p:nvSpPr>
            <p:cNvPr id="43" name="Text Box 43"/>
            <p:cNvSpPr txBox="1">
              <a:spLocks noChangeArrowheads="1"/>
            </p:cNvSpPr>
            <p:nvPr/>
          </p:nvSpPr>
          <p:spPr bwMode="auto">
            <a:xfrm>
              <a:off x="4527550" y="3748538"/>
              <a:ext cx="387350" cy="314325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61</a:t>
              </a:r>
            </a:p>
          </p:txBody>
        </p:sp>
        <p:sp>
          <p:nvSpPr>
            <p:cNvPr id="44" name="Text Box 44"/>
            <p:cNvSpPr txBox="1">
              <a:spLocks noChangeArrowheads="1"/>
            </p:cNvSpPr>
            <p:nvPr/>
          </p:nvSpPr>
          <p:spPr bwMode="auto">
            <a:xfrm>
              <a:off x="4921250" y="1562551"/>
              <a:ext cx="381000" cy="314325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6</a:t>
              </a:r>
            </a:p>
          </p:txBody>
        </p:sp>
        <p:sp>
          <p:nvSpPr>
            <p:cNvPr id="45" name="Text Box 45"/>
            <p:cNvSpPr txBox="1">
              <a:spLocks noChangeArrowheads="1"/>
            </p:cNvSpPr>
            <p:nvPr/>
          </p:nvSpPr>
          <p:spPr bwMode="auto">
            <a:xfrm>
              <a:off x="4914900" y="1867351"/>
              <a:ext cx="387350" cy="314325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14</a:t>
              </a:r>
            </a:p>
          </p:txBody>
        </p:sp>
        <p:sp>
          <p:nvSpPr>
            <p:cNvPr id="46" name="Text Box 46"/>
            <p:cNvSpPr txBox="1">
              <a:spLocks noChangeArrowheads="1"/>
            </p:cNvSpPr>
            <p:nvPr/>
          </p:nvSpPr>
          <p:spPr bwMode="auto">
            <a:xfrm>
              <a:off x="4914900" y="2178501"/>
              <a:ext cx="387350" cy="314325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22</a:t>
              </a:r>
            </a:p>
          </p:txBody>
        </p:sp>
        <p:sp>
          <p:nvSpPr>
            <p:cNvPr id="47" name="Text Box 47"/>
            <p:cNvSpPr txBox="1">
              <a:spLocks noChangeArrowheads="1"/>
            </p:cNvSpPr>
            <p:nvPr/>
          </p:nvSpPr>
          <p:spPr bwMode="auto">
            <a:xfrm>
              <a:off x="4914900" y="2499176"/>
              <a:ext cx="387350" cy="314325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30</a:t>
              </a:r>
            </a:p>
          </p:txBody>
        </p:sp>
        <p:sp>
          <p:nvSpPr>
            <p:cNvPr id="48" name="Text Box 48"/>
            <p:cNvSpPr txBox="1">
              <a:spLocks noChangeArrowheads="1"/>
            </p:cNvSpPr>
            <p:nvPr/>
          </p:nvSpPr>
          <p:spPr bwMode="auto">
            <a:xfrm>
              <a:off x="4914900" y="2808738"/>
              <a:ext cx="387350" cy="314325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38</a:t>
              </a:r>
            </a:p>
          </p:txBody>
        </p:sp>
        <p:sp>
          <p:nvSpPr>
            <p:cNvPr id="49" name="Text Box 49"/>
            <p:cNvSpPr txBox="1">
              <a:spLocks noChangeArrowheads="1"/>
            </p:cNvSpPr>
            <p:nvPr/>
          </p:nvSpPr>
          <p:spPr bwMode="auto">
            <a:xfrm>
              <a:off x="4914900" y="3124651"/>
              <a:ext cx="387350" cy="314325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46</a:t>
              </a:r>
            </a:p>
          </p:txBody>
        </p:sp>
        <p:sp>
          <p:nvSpPr>
            <p:cNvPr id="50" name="Text Box 50"/>
            <p:cNvSpPr txBox="1">
              <a:spLocks noChangeArrowheads="1"/>
            </p:cNvSpPr>
            <p:nvPr/>
          </p:nvSpPr>
          <p:spPr bwMode="auto">
            <a:xfrm>
              <a:off x="4914900" y="3438976"/>
              <a:ext cx="387350" cy="314325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54</a:t>
              </a:r>
            </a:p>
          </p:txBody>
        </p:sp>
        <p:sp>
          <p:nvSpPr>
            <p:cNvPr id="51" name="Text Box 51"/>
            <p:cNvSpPr txBox="1">
              <a:spLocks noChangeArrowheads="1"/>
            </p:cNvSpPr>
            <p:nvPr/>
          </p:nvSpPr>
          <p:spPr bwMode="auto">
            <a:xfrm>
              <a:off x="4914900" y="3748538"/>
              <a:ext cx="387350" cy="314325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62</a:t>
              </a:r>
            </a:p>
          </p:txBody>
        </p:sp>
        <p:sp>
          <p:nvSpPr>
            <p:cNvPr id="52" name="Text Box 52"/>
            <p:cNvSpPr txBox="1">
              <a:spLocks noChangeArrowheads="1"/>
            </p:cNvSpPr>
            <p:nvPr/>
          </p:nvSpPr>
          <p:spPr bwMode="auto">
            <a:xfrm>
              <a:off x="5295900" y="1562551"/>
              <a:ext cx="381000" cy="314325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7</a:t>
              </a:r>
            </a:p>
          </p:txBody>
        </p:sp>
        <p:sp>
          <p:nvSpPr>
            <p:cNvPr id="53" name="Text Box 53"/>
            <p:cNvSpPr txBox="1">
              <a:spLocks noChangeArrowheads="1"/>
            </p:cNvSpPr>
            <p:nvPr/>
          </p:nvSpPr>
          <p:spPr bwMode="auto">
            <a:xfrm>
              <a:off x="5289550" y="1867351"/>
              <a:ext cx="387350" cy="314325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15</a:t>
              </a:r>
            </a:p>
          </p:txBody>
        </p:sp>
        <p:sp>
          <p:nvSpPr>
            <p:cNvPr id="54" name="Text Box 54"/>
            <p:cNvSpPr txBox="1">
              <a:spLocks noChangeArrowheads="1"/>
            </p:cNvSpPr>
            <p:nvPr/>
          </p:nvSpPr>
          <p:spPr bwMode="auto">
            <a:xfrm>
              <a:off x="5289550" y="2178501"/>
              <a:ext cx="387350" cy="314325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23</a:t>
              </a:r>
            </a:p>
          </p:txBody>
        </p:sp>
        <p:sp>
          <p:nvSpPr>
            <p:cNvPr id="55" name="Text Box 55"/>
            <p:cNvSpPr txBox="1">
              <a:spLocks noChangeArrowheads="1"/>
            </p:cNvSpPr>
            <p:nvPr/>
          </p:nvSpPr>
          <p:spPr bwMode="auto">
            <a:xfrm>
              <a:off x="5289550" y="2499176"/>
              <a:ext cx="387350" cy="314325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31</a:t>
              </a:r>
            </a:p>
          </p:txBody>
        </p:sp>
        <p:sp>
          <p:nvSpPr>
            <p:cNvPr id="56" name="Text Box 56"/>
            <p:cNvSpPr txBox="1">
              <a:spLocks noChangeArrowheads="1"/>
            </p:cNvSpPr>
            <p:nvPr/>
          </p:nvSpPr>
          <p:spPr bwMode="auto">
            <a:xfrm>
              <a:off x="5289550" y="2808738"/>
              <a:ext cx="387350" cy="314325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39</a:t>
              </a:r>
            </a:p>
          </p:txBody>
        </p:sp>
        <p:sp>
          <p:nvSpPr>
            <p:cNvPr id="57" name="Text Box 57"/>
            <p:cNvSpPr txBox="1">
              <a:spLocks noChangeArrowheads="1"/>
            </p:cNvSpPr>
            <p:nvPr/>
          </p:nvSpPr>
          <p:spPr bwMode="auto">
            <a:xfrm>
              <a:off x="5289550" y="3124651"/>
              <a:ext cx="387350" cy="314325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47</a:t>
              </a:r>
            </a:p>
          </p:txBody>
        </p:sp>
        <p:sp>
          <p:nvSpPr>
            <p:cNvPr id="58" name="Text Box 58"/>
            <p:cNvSpPr txBox="1">
              <a:spLocks noChangeArrowheads="1"/>
            </p:cNvSpPr>
            <p:nvPr/>
          </p:nvSpPr>
          <p:spPr bwMode="auto">
            <a:xfrm>
              <a:off x="5289550" y="3438976"/>
              <a:ext cx="387350" cy="314325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55</a:t>
              </a:r>
            </a:p>
          </p:txBody>
        </p:sp>
        <p:sp>
          <p:nvSpPr>
            <p:cNvPr id="59" name="Text Box 59"/>
            <p:cNvSpPr txBox="1">
              <a:spLocks noChangeArrowheads="1"/>
            </p:cNvSpPr>
            <p:nvPr/>
          </p:nvSpPr>
          <p:spPr bwMode="auto">
            <a:xfrm>
              <a:off x="5289550" y="3748538"/>
              <a:ext cx="387350" cy="314325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63</a:t>
              </a:r>
            </a:p>
          </p:txBody>
        </p:sp>
        <p:sp>
          <p:nvSpPr>
            <p:cNvPr id="60" name="Text Box 60"/>
            <p:cNvSpPr txBox="1">
              <a:spLocks noChangeArrowheads="1"/>
            </p:cNvSpPr>
            <p:nvPr/>
          </p:nvSpPr>
          <p:spPr bwMode="auto">
            <a:xfrm>
              <a:off x="5676900" y="1562551"/>
              <a:ext cx="381000" cy="314325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8</a:t>
              </a:r>
            </a:p>
          </p:txBody>
        </p:sp>
        <p:sp>
          <p:nvSpPr>
            <p:cNvPr id="61" name="Text Box 61"/>
            <p:cNvSpPr txBox="1">
              <a:spLocks noChangeArrowheads="1"/>
            </p:cNvSpPr>
            <p:nvPr/>
          </p:nvSpPr>
          <p:spPr bwMode="auto">
            <a:xfrm>
              <a:off x="5670550" y="1867351"/>
              <a:ext cx="387350" cy="314325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16</a:t>
              </a:r>
            </a:p>
          </p:txBody>
        </p:sp>
        <p:sp>
          <p:nvSpPr>
            <p:cNvPr id="62" name="Text Box 62"/>
            <p:cNvSpPr txBox="1">
              <a:spLocks noChangeArrowheads="1"/>
            </p:cNvSpPr>
            <p:nvPr/>
          </p:nvSpPr>
          <p:spPr bwMode="auto">
            <a:xfrm>
              <a:off x="5670550" y="2178501"/>
              <a:ext cx="387350" cy="314325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24</a:t>
              </a:r>
            </a:p>
          </p:txBody>
        </p:sp>
        <p:sp>
          <p:nvSpPr>
            <p:cNvPr id="63" name="Text Box 63"/>
            <p:cNvSpPr txBox="1">
              <a:spLocks noChangeArrowheads="1"/>
            </p:cNvSpPr>
            <p:nvPr/>
          </p:nvSpPr>
          <p:spPr bwMode="auto">
            <a:xfrm>
              <a:off x="5670550" y="2499176"/>
              <a:ext cx="387350" cy="314325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32</a:t>
              </a:r>
            </a:p>
          </p:txBody>
        </p:sp>
        <p:sp>
          <p:nvSpPr>
            <p:cNvPr id="64" name="Text Box 64"/>
            <p:cNvSpPr txBox="1">
              <a:spLocks noChangeArrowheads="1"/>
            </p:cNvSpPr>
            <p:nvPr/>
          </p:nvSpPr>
          <p:spPr bwMode="auto">
            <a:xfrm>
              <a:off x="5670550" y="2808738"/>
              <a:ext cx="387350" cy="314325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40</a:t>
              </a:r>
            </a:p>
          </p:txBody>
        </p:sp>
        <p:sp>
          <p:nvSpPr>
            <p:cNvPr id="65" name="Text Box 65"/>
            <p:cNvSpPr txBox="1">
              <a:spLocks noChangeArrowheads="1"/>
            </p:cNvSpPr>
            <p:nvPr/>
          </p:nvSpPr>
          <p:spPr bwMode="auto">
            <a:xfrm>
              <a:off x="5670550" y="3124651"/>
              <a:ext cx="387350" cy="314325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48</a:t>
              </a:r>
            </a:p>
          </p:txBody>
        </p:sp>
        <p:sp>
          <p:nvSpPr>
            <p:cNvPr id="66" name="Text Box 66"/>
            <p:cNvSpPr txBox="1">
              <a:spLocks noChangeArrowheads="1"/>
            </p:cNvSpPr>
            <p:nvPr/>
          </p:nvSpPr>
          <p:spPr bwMode="auto">
            <a:xfrm>
              <a:off x="5670550" y="3438976"/>
              <a:ext cx="387350" cy="314325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56</a:t>
              </a:r>
            </a:p>
          </p:txBody>
        </p:sp>
        <p:sp>
          <p:nvSpPr>
            <p:cNvPr id="67" name="Text Box 67"/>
            <p:cNvSpPr txBox="1">
              <a:spLocks noChangeArrowheads="1"/>
            </p:cNvSpPr>
            <p:nvPr/>
          </p:nvSpPr>
          <p:spPr bwMode="auto">
            <a:xfrm>
              <a:off x="5670550" y="3748538"/>
              <a:ext cx="387350" cy="314325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64</a:t>
              </a:r>
            </a:p>
          </p:txBody>
        </p:sp>
      </p:grpSp>
      <p:grpSp>
        <p:nvGrpSpPr>
          <p:cNvPr id="135" name="Group 134"/>
          <p:cNvGrpSpPr/>
          <p:nvPr/>
        </p:nvGrpSpPr>
        <p:grpSpPr>
          <a:xfrm>
            <a:off x="5181600" y="1398014"/>
            <a:ext cx="3048000" cy="2506662"/>
            <a:chOff x="6248400" y="3919534"/>
            <a:chExt cx="3048000" cy="2506662"/>
          </a:xfrm>
        </p:grpSpPr>
        <p:sp>
          <p:nvSpPr>
            <p:cNvPr id="68" name="Text Box 4"/>
            <p:cNvSpPr txBox="1">
              <a:spLocks noChangeArrowheads="1"/>
            </p:cNvSpPr>
            <p:nvPr/>
          </p:nvSpPr>
          <p:spPr bwMode="auto">
            <a:xfrm>
              <a:off x="6248400" y="3919534"/>
              <a:ext cx="381000" cy="314325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400" dirty="0">
                  <a:latin typeface="Tahoma" pitchFamily="34" charset="0"/>
                </a:rPr>
                <a:t>1</a:t>
              </a:r>
            </a:p>
          </p:txBody>
        </p:sp>
        <p:sp>
          <p:nvSpPr>
            <p:cNvPr id="69" name="Text Box 5"/>
            <p:cNvSpPr txBox="1">
              <a:spLocks noChangeArrowheads="1"/>
            </p:cNvSpPr>
            <p:nvPr/>
          </p:nvSpPr>
          <p:spPr bwMode="auto">
            <a:xfrm>
              <a:off x="6248400" y="4230684"/>
              <a:ext cx="381000" cy="314325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9</a:t>
              </a:r>
            </a:p>
          </p:txBody>
        </p:sp>
        <p:sp>
          <p:nvSpPr>
            <p:cNvPr id="70" name="Text Box 6"/>
            <p:cNvSpPr txBox="1">
              <a:spLocks noChangeArrowheads="1"/>
            </p:cNvSpPr>
            <p:nvPr/>
          </p:nvSpPr>
          <p:spPr bwMode="auto">
            <a:xfrm>
              <a:off x="6248400" y="4541834"/>
              <a:ext cx="387350" cy="314325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17</a:t>
              </a:r>
            </a:p>
          </p:txBody>
        </p:sp>
        <p:sp>
          <p:nvSpPr>
            <p:cNvPr id="71" name="Text Box 7"/>
            <p:cNvSpPr txBox="1">
              <a:spLocks noChangeArrowheads="1"/>
            </p:cNvSpPr>
            <p:nvPr/>
          </p:nvSpPr>
          <p:spPr bwMode="auto">
            <a:xfrm>
              <a:off x="6248400" y="4862509"/>
              <a:ext cx="387350" cy="314325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25</a:t>
              </a:r>
            </a:p>
          </p:txBody>
        </p:sp>
        <p:sp>
          <p:nvSpPr>
            <p:cNvPr id="72" name="Text Box 8"/>
            <p:cNvSpPr txBox="1">
              <a:spLocks noChangeArrowheads="1"/>
            </p:cNvSpPr>
            <p:nvPr/>
          </p:nvSpPr>
          <p:spPr bwMode="auto">
            <a:xfrm>
              <a:off x="6248400" y="5172071"/>
              <a:ext cx="387350" cy="31432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 dirty="0">
                  <a:latin typeface="Tahoma" pitchFamily="34" charset="0"/>
                </a:rPr>
                <a:t>33</a:t>
              </a:r>
            </a:p>
          </p:txBody>
        </p:sp>
        <p:sp>
          <p:nvSpPr>
            <p:cNvPr id="73" name="Text Box 9"/>
            <p:cNvSpPr txBox="1">
              <a:spLocks noChangeArrowheads="1"/>
            </p:cNvSpPr>
            <p:nvPr/>
          </p:nvSpPr>
          <p:spPr bwMode="auto">
            <a:xfrm>
              <a:off x="6248400" y="5487984"/>
              <a:ext cx="387350" cy="31432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41</a:t>
              </a:r>
            </a:p>
          </p:txBody>
        </p:sp>
        <p:sp>
          <p:nvSpPr>
            <p:cNvPr id="74" name="Text Box 10"/>
            <p:cNvSpPr txBox="1">
              <a:spLocks noChangeArrowheads="1"/>
            </p:cNvSpPr>
            <p:nvPr/>
          </p:nvSpPr>
          <p:spPr bwMode="auto">
            <a:xfrm>
              <a:off x="6248400" y="5802309"/>
              <a:ext cx="387350" cy="31432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49</a:t>
              </a:r>
            </a:p>
          </p:txBody>
        </p:sp>
        <p:sp>
          <p:nvSpPr>
            <p:cNvPr id="75" name="Text Box 11"/>
            <p:cNvSpPr txBox="1">
              <a:spLocks noChangeArrowheads="1"/>
            </p:cNvSpPr>
            <p:nvPr/>
          </p:nvSpPr>
          <p:spPr bwMode="auto">
            <a:xfrm>
              <a:off x="6248400" y="6111871"/>
              <a:ext cx="387350" cy="31432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57</a:t>
              </a:r>
            </a:p>
          </p:txBody>
        </p:sp>
        <p:sp>
          <p:nvSpPr>
            <p:cNvPr id="76" name="Text Box 12"/>
            <p:cNvSpPr txBox="1">
              <a:spLocks noChangeArrowheads="1"/>
            </p:cNvSpPr>
            <p:nvPr/>
          </p:nvSpPr>
          <p:spPr bwMode="auto">
            <a:xfrm>
              <a:off x="6635750" y="3925884"/>
              <a:ext cx="381000" cy="314325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2</a:t>
              </a:r>
            </a:p>
          </p:txBody>
        </p:sp>
        <p:sp>
          <p:nvSpPr>
            <p:cNvPr id="77" name="Text Box 13"/>
            <p:cNvSpPr txBox="1">
              <a:spLocks noChangeArrowheads="1"/>
            </p:cNvSpPr>
            <p:nvPr/>
          </p:nvSpPr>
          <p:spPr bwMode="auto">
            <a:xfrm>
              <a:off x="6629400" y="4230684"/>
              <a:ext cx="387350" cy="314325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10</a:t>
              </a:r>
            </a:p>
          </p:txBody>
        </p:sp>
        <p:sp>
          <p:nvSpPr>
            <p:cNvPr id="78" name="Text Box 14"/>
            <p:cNvSpPr txBox="1">
              <a:spLocks noChangeArrowheads="1"/>
            </p:cNvSpPr>
            <p:nvPr/>
          </p:nvSpPr>
          <p:spPr bwMode="auto">
            <a:xfrm>
              <a:off x="6629400" y="4541834"/>
              <a:ext cx="387350" cy="314325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 dirty="0">
                  <a:latin typeface="Tahoma" pitchFamily="34" charset="0"/>
                </a:rPr>
                <a:t>18</a:t>
              </a:r>
            </a:p>
          </p:txBody>
        </p:sp>
        <p:sp>
          <p:nvSpPr>
            <p:cNvPr id="79" name="Text Box 15"/>
            <p:cNvSpPr txBox="1">
              <a:spLocks noChangeArrowheads="1"/>
            </p:cNvSpPr>
            <p:nvPr/>
          </p:nvSpPr>
          <p:spPr bwMode="auto">
            <a:xfrm>
              <a:off x="6629400" y="4862509"/>
              <a:ext cx="387350" cy="314325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26</a:t>
              </a:r>
            </a:p>
          </p:txBody>
        </p:sp>
        <p:sp>
          <p:nvSpPr>
            <p:cNvPr id="80" name="Text Box 16"/>
            <p:cNvSpPr txBox="1">
              <a:spLocks noChangeArrowheads="1"/>
            </p:cNvSpPr>
            <p:nvPr/>
          </p:nvSpPr>
          <p:spPr bwMode="auto">
            <a:xfrm>
              <a:off x="6629400" y="5172071"/>
              <a:ext cx="387350" cy="31432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 dirty="0">
                  <a:latin typeface="Tahoma" pitchFamily="34" charset="0"/>
                </a:rPr>
                <a:t>34</a:t>
              </a:r>
            </a:p>
          </p:txBody>
        </p:sp>
        <p:sp>
          <p:nvSpPr>
            <p:cNvPr id="81" name="Text Box 17"/>
            <p:cNvSpPr txBox="1">
              <a:spLocks noChangeArrowheads="1"/>
            </p:cNvSpPr>
            <p:nvPr/>
          </p:nvSpPr>
          <p:spPr bwMode="auto">
            <a:xfrm>
              <a:off x="6629400" y="5487984"/>
              <a:ext cx="387350" cy="31432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42</a:t>
              </a:r>
            </a:p>
          </p:txBody>
        </p:sp>
        <p:sp>
          <p:nvSpPr>
            <p:cNvPr id="82" name="Text Box 18"/>
            <p:cNvSpPr txBox="1">
              <a:spLocks noChangeArrowheads="1"/>
            </p:cNvSpPr>
            <p:nvPr/>
          </p:nvSpPr>
          <p:spPr bwMode="auto">
            <a:xfrm>
              <a:off x="6629400" y="5802309"/>
              <a:ext cx="387350" cy="31432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50</a:t>
              </a:r>
            </a:p>
          </p:txBody>
        </p:sp>
        <p:sp>
          <p:nvSpPr>
            <p:cNvPr id="83" name="Text Box 19"/>
            <p:cNvSpPr txBox="1">
              <a:spLocks noChangeArrowheads="1"/>
            </p:cNvSpPr>
            <p:nvPr/>
          </p:nvSpPr>
          <p:spPr bwMode="auto">
            <a:xfrm>
              <a:off x="6629400" y="6111871"/>
              <a:ext cx="387350" cy="31432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58</a:t>
              </a:r>
            </a:p>
          </p:txBody>
        </p:sp>
        <p:sp>
          <p:nvSpPr>
            <p:cNvPr id="84" name="Text Box 20"/>
            <p:cNvSpPr txBox="1">
              <a:spLocks noChangeArrowheads="1"/>
            </p:cNvSpPr>
            <p:nvPr/>
          </p:nvSpPr>
          <p:spPr bwMode="auto">
            <a:xfrm>
              <a:off x="7010400" y="3925884"/>
              <a:ext cx="381000" cy="314325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3</a:t>
              </a:r>
            </a:p>
          </p:txBody>
        </p:sp>
        <p:sp>
          <p:nvSpPr>
            <p:cNvPr id="85" name="Text Box 21"/>
            <p:cNvSpPr txBox="1">
              <a:spLocks noChangeArrowheads="1"/>
            </p:cNvSpPr>
            <p:nvPr/>
          </p:nvSpPr>
          <p:spPr bwMode="auto">
            <a:xfrm>
              <a:off x="7004050" y="4230684"/>
              <a:ext cx="387350" cy="314325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11</a:t>
              </a:r>
            </a:p>
          </p:txBody>
        </p:sp>
        <p:sp>
          <p:nvSpPr>
            <p:cNvPr id="86" name="Text Box 22"/>
            <p:cNvSpPr txBox="1">
              <a:spLocks noChangeArrowheads="1"/>
            </p:cNvSpPr>
            <p:nvPr/>
          </p:nvSpPr>
          <p:spPr bwMode="auto">
            <a:xfrm>
              <a:off x="7004050" y="4541834"/>
              <a:ext cx="387350" cy="314325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19</a:t>
              </a:r>
            </a:p>
          </p:txBody>
        </p:sp>
        <p:sp>
          <p:nvSpPr>
            <p:cNvPr id="87" name="Text Box 23"/>
            <p:cNvSpPr txBox="1">
              <a:spLocks noChangeArrowheads="1"/>
            </p:cNvSpPr>
            <p:nvPr/>
          </p:nvSpPr>
          <p:spPr bwMode="auto">
            <a:xfrm>
              <a:off x="7004050" y="4862509"/>
              <a:ext cx="387350" cy="314325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27</a:t>
              </a:r>
            </a:p>
          </p:txBody>
        </p:sp>
        <p:sp>
          <p:nvSpPr>
            <p:cNvPr id="88" name="Text Box 24"/>
            <p:cNvSpPr txBox="1">
              <a:spLocks noChangeArrowheads="1"/>
            </p:cNvSpPr>
            <p:nvPr/>
          </p:nvSpPr>
          <p:spPr bwMode="auto">
            <a:xfrm>
              <a:off x="7004050" y="5172071"/>
              <a:ext cx="387350" cy="31432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35</a:t>
              </a:r>
            </a:p>
          </p:txBody>
        </p:sp>
        <p:sp>
          <p:nvSpPr>
            <p:cNvPr id="89" name="Text Box 25"/>
            <p:cNvSpPr txBox="1">
              <a:spLocks noChangeArrowheads="1"/>
            </p:cNvSpPr>
            <p:nvPr/>
          </p:nvSpPr>
          <p:spPr bwMode="auto">
            <a:xfrm>
              <a:off x="7004050" y="5487984"/>
              <a:ext cx="387350" cy="31432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43</a:t>
              </a:r>
            </a:p>
          </p:txBody>
        </p:sp>
        <p:sp>
          <p:nvSpPr>
            <p:cNvPr id="90" name="Text Box 26"/>
            <p:cNvSpPr txBox="1">
              <a:spLocks noChangeArrowheads="1"/>
            </p:cNvSpPr>
            <p:nvPr/>
          </p:nvSpPr>
          <p:spPr bwMode="auto">
            <a:xfrm>
              <a:off x="7004050" y="5802309"/>
              <a:ext cx="387350" cy="31432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51</a:t>
              </a:r>
            </a:p>
          </p:txBody>
        </p:sp>
        <p:sp>
          <p:nvSpPr>
            <p:cNvPr id="91" name="Text Box 27"/>
            <p:cNvSpPr txBox="1">
              <a:spLocks noChangeArrowheads="1"/>
            </p:cNvSpPr>
            <p:nvPr/>
          </p:nvSpPr>
          <p:spPr bwMode="auto">
            <a:xfrm>
              <a:off x="7004050" y="6111871"/>
              <a:ext cx="387350" cy="31432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59</a:t>
              </a:r>
            </a:p>
          </p:txBody>
        </p:sp>
        <p:sp>
          <p:nvSpPr>
            <p:cNvPr id="92" name="Text Box 28"/>
            <p:cNvSpPr txBox="1">
              <a:spLocks noChangeArrowheads="1"/>
            </p:cNvSpPr>
            <p:nvPr/>
          </p:nvSpPr>
          <p:spPr bwMode="auto">
            <a:xfrm>
              <a:off x="7391400" y="3925884"/>
              <a:ext cx="381000" cy="314325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4</a:t>
              </a:r>
            </a:p>
          </p:txBody>
        </p:sp>
        <p:sp>
          <p:nvSpPr>
            <p:cNvPr id="93" name="Text Box 29"/>
            <p:cNvSpPr txBox="1">
              <a:spLocks noChangeArrowheads="1"/>
            </p:cNvSpPr>
            <p:nvPr/>
          </p:nvSpPr>
          <p:spPr bwMode="auto">
            <a:xfrm>
              <a:off x="7385050" y="4230684"/>
              <a:ext cx="387350" cy="314325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12</a:t>
              </a:r>
            </a:p>
          </p:txBody>
        </p:sp>
        <p:sp>
          <p:nvSpPr>
            <p:cNvPr id="94" name="Text Box 30"/>
            <p:cNvSpPr txBox="1">
              <a:spLocks noChangeArrowheads="1"/>
            </p:cNvSpPr>
            <p:nvPr/>
          </p:nvSpPr>
          <p:spPr bwMode="auto">
            <a:xfrm>
              <a:off x="7385050" y="4541834"/>
              <a:ext cx="387350" cy="314325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20</a:t>
              </a:r>
            </a:p>
          </p:txBody>
        </p:sp>
        <p:sp>
          <p:nvSpPr>
            <p:cNvPr id="95" name="Text Box 31"/>
            <p:cNvSpPr txBox="1">
              <a:spLocks noChangeArrowheads="1"/>
            </p:cNvSpPr>
            <p:nvPr/>
          </p:nvSpPr>
          <p:spPr bwMode="auto">
            <a:xfrm>
              <a:off x="7385050" y="4862509"/>
              <a:ext cx="387350" cy="314325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28</a:t>
              </a:r>
            </a:p>
          </p:txBody>
        </p:sp>
        <p:sp>
          <p:nvSpPr>
            <p:cNvPr id="96" name="Text Box 32"/>
            <p:cNvSpPr txBox="1">
              <a:spLocks noChangeArrowheads="1"/>
            </p:cNvSpPr>
            <p:nvPr/>
          </p:nvSpPr>
          <p:spPr bwMode="auto">
            <a:xfrm>
              <a:off x="7385050" y="5172071"/>
              <a:ext cx="387350" cy="31432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36</a:t>
              </a:r>
            </a:p>
          </p:txBody>
        </p:sp>
        <p:sp>
          <p:nvSpPr>
            <p:cNvPr id="97" name="Text Box 33"/>
            <p:cNvSpPr txBox="1">
              <a:spLocks noChangeArrowheads="1"/>
            </p:cNvSpPr>
            <p:nvPr/>
          </p:nvSpPr>
          <p:spPr bwMode="auto">
            <a:xfrm>
              <a:off x="7385050" y="5487984"/>
              <a:ext cx="387350" cy="31432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44</a:t>
              </a:r>
            </a:p>
          </p:txBody>
        </p:sp>
        <p:sp>
          <p:nvSpPr>
            <p:cNvPr id="98" name="Text Box 34"/>
            <p:cNvSpPr txBox="1">
              <a:spLocks noChangeArrowheads="1"/>
            </p:cNvSpPr>
            <p:nvPr/>
          </p:nvSpPr>
          <p:spPr bwMode="auto">
            <a:xfrm>
              <a:off x="7385050" y="5802309"/>
              <a:ext cx="387350" cy="31432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52</a:t>
              </a:r>
            </a:p>
          </p:txBody>
        </p:sp>
        <p:sp>
          <p:nvSpPr>
            <p:cNvPr id="99" name="Text Box 35"/>
            <p:cNvSpPr txBox="1">
              <a:spLocks noChangeArrowheads="1"/>
            </p:cNvSpPr>
            <p:nvPr/>
          </p:nvSpPr>
          <p:spPr bwMode="auto">
            <a:xfrm>
              <a:off x="7385050" y="6111871"/>
              <a:ext cx="387350" cy="31432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60</a:t>
              </a:r>
            </a:p>
          </p:txBody>
        </p:sp>
        <p:sp>
          <p:nvSpPr>
            <p:cNvPr id="100" name="Text Box 36"/>
            <p:cNvSpPr txBox="1">
              <a:spLocks noChangeArrowheads="1"/>
            </p:cNvSpPr>
            <p:nvPr/>
          </p:nvSpPr>
          <p:spPr bwMode="auto">
            <a:xfrm>
              <a:off x="7772400" y="3925884"/>
              <a:ext cx="381000" cy="314325"/>
            </a:xfrm>
            <a:prstGeom prst="rect">
              <a:avLst/>
            </a:prstGeom>
            <a:solidFill>
              <a:schemeClr val="accent4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5</a:t>
              </a:r>
            </a:p>
          </p:txBody>
        </p:sp>
        <p:sp>
          <p:nvSpPr>
            <p:cNvPr id="101" name="Text Box 37"/>
            <p:cNvSpPr txBox="1">
              <a:spLocks noChangeArrowheads="1"/>
            </p:cNvSpPr>
            <p:nvPr/>
          </p:nvSpPr>
          <p:spPr bwMode="auto">
            <a:xfrm>
              <a:off x="7766050" y="4230684"/>
              <a:ext cx="387350" cy="314325"/>
            </a:xfrm>
            <a:prstGeom prst="rect">
              <a:avLst/>
            </a:prstGeom>
            <a:solidFill>
              <a:schemeClr val="accent4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13</a:t>
              </a:r>
            </a:p>
          </p:txBody>
        </p:sp>
        <p:sp>
          <p:nvSpPr>
            <p:cNvPr id="102" name="Text Box 38"/>
            <p:cNvSpPr txBox="1">
              <a:spLocks noChangeArrowheads="1"/>
            </p:cNvSpPr>
            <p:nvPr/>
          </p:nvSpPr>
          <p:spPr bwMode="auto">
            <a:xfrm>
              <a:off x="7766050" y="4541834"/>
              <a:ext cx="387350" cy="314325"/>
            </a:xfrm>
            <a:prstGeom prst="rect">
              <a:avLst/>
            </a:prstGeom>
            <a:solidFill>
              <a:schemeClr val="accent4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21</a:t>
              </a:r>
            </a:p>
          </p:txBody>
        </p:sp>
        <p:sp>
          <p:nvSpPr>
            <p:cNvPr id="103" name="Text Box 39"/>
            <p:cNvSpPr txBox="1">
              <a:spLocks noChangeArrowheads="1"/>
            </p:cNvSpPr>
            <p:nvPr/>
          </p:nvSpPr>
          <p:spPr bwMode="auto">
            <a:xfrm>
              <a:off x="7766050" y="4862509"/>
              <a:ext cx="387350" cy="314325"/>
            </a:xfrm>
            <a:prstGeom prst="rect">
              <a:avLst/>
            </a:prstGeom>
            <a:solidFill>
              <a:schemeClr val="accent4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29</a:t>
              </a:r>
            </a:p>
          </p:txBody>
        </p:sp>
        <p:sp>
          <p:nvSpPr>
            <p:cNvPr id="104" name="Text Box 40"/>
            <p:cNvSpPr txBox="1">
              <a:spLocks noChangeArrowheads="1"/>
            </p:cNvSpPr>
            <p:nvPr/>
          </p:nvSpPr>
          <p:spPr bwMode="auto">
            <a:xfrm>
              <a:off x="7766050" y="5172071"/>
              <a:ext cx="387350" cy="314325"/>
            </a:xfrm>
            <a:prstGeom prst="rect">
              <a:avLst/>
            </a:prstGeom>
            <a:solidFill>
              <a:schemeClr val="accent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 dirty="0">
                  <a:latin typeface="Tahoma" pitchFamily="34" charset="0"/>
                </a:rPr>
                <a:t>37</a:t>
              </a:r>
            </a:p>
          </p:txBody>
        </p:sp>
        <p:sp>
          <p:nvSpPr>
            <p:cNvPr id="105" name="Text Box 41"/>
            <p:cNvSpPr txBox="1">
              <a:spLocks noChangeArrowheads="1"/>
            </p:cNvSpPr>
            <p:nvPr/>
          </p:nvSpPr>
          <p:spPr bwMode="auto">
            <a:xfrm>
              <a:off x="7766050" y="5487984"/>
              <a:ext cx="387350" cy="314325"/>
            </a:xfrm>
            <a:prstGeom prst="rect">
              <a:avLst/>
            </a:prstGeom>
            <a:solidFill>
              <a:schemeClr val="accent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45</a:t>
              </a:r>
            </a:p>
          </p:txBody>
        </p:sp>
        <p:sp>
          <p:nvSpPr>
            <p:cNvPr id="106" name="Text Box 42"/>
            <p:cNvSpPr txBox="1">
              <a:spLocks noChangeArrowheads="1"/>
            </p:cNvSpPr>
            <p:nvPr/>
          </p:nvSpPr>
          <p:spPr bwMode="auto">
            <a:xfrm>
              <a:off x="7766050" y="5802309"/>
              <a:ext cx="387350" cy="314325"/>
            </a:xfrm>
            <a:prstGeom prst="rect">
              <a:avLst/>
            </a:prstGeom>
            <a:solidFill>
              <a:schemeClr val="accent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53</a:t>
              </a:r>
            </a:p>
          </p:txBody>
        </p:sp>
        <p:sp>
          <p:nvSpPr>
            <p:cNvPr id="107" name="Text Box 43"/>
            <p:cNvSpPr txBox="1">
              <a:spLocks noChangeArrowheads="1"/>
            </p:cNvSpPr>
            <p:nvPr/>
          </p:nvSpPr>
          <p:spPr bwMode="auto">
            <a:xfrm>
              <a:off x="7766050" y="6111871"/>
              <a:ext cx="387350" cy="314325"/>
            </a:xfrm>
            <a:prstGeom prst="rect">
              <a:avLst/>
            </a:prstGeom>
            <a:solidFill>
              <a:schemeClr val="accent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61</a:t>
              </a:r>
            </a:p>
          </p:txBody>
        </p:sp>
        <p:sp>
          <p:nvSpPr>
            <p:cNvPr id="108" name="Text Box 44"/>
            <p:cNvSpPr txBox="1">
              <a:spLocks noChangeArrowheads="1"/>
            </p:cNvSpPr>
            <p:nvPr/>
          </p:nvSpPr>
          <p:spPr bwMode="auto">
            <a:xfrm>
              <a:off x="8159750" y="3925884"/>
              <a:ext cx="381000" cy="314325"/>
            </a:xfrm>
            <a:prstGeom prst="rect">
              <a:avLst/>
            </a:prstGeom>
            <a:solidFill>
              <a:schemeClr val="accent4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6</a:t>
              </a:r>
            </a:p>
          </p:txBody>
        </p:sp>
        <p:sp>
          <p:nvSpPr>
            <p:cNvPr id="109" name="Text Box 45"/>
            <p:cNvSpPr txBox="1">
              <a:spLocks noChangeArrowheads="1"/>
            </p:cNvSpPr>
            <p:nvPr/>
          </p:nvSpPr>
          <p:spPr bwMode="auto">
            <a:xfrm>
              <a:off x="8153400" y="4230684"/>
              <a:ext cx="387350" cy="314325"/>
            </a:xfrm>
            <a:prstGeom prst="rect">
              <a:avLst/>
            </a:prstGeom>
            <a:solidFill>
              <a:schemeClr val="accent4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14</a:t>
              </a:r>
            </a:p>
          </p:txBody>
        </p:sp>
        <p:sp>
          <p:nvSpPr>
            <p:cNvPr id="110" name="Text Box 46"/>
            <p:cNvSpPr txBox="1">
              <a:spLocks noChangeArrowheads="1"/>
            </p:cNvSpPr>
            <p:nvPr/>
          </p:nvSpPr>
          <p:spPr bwMode="auto">
            <a:xfrm>
              <a:off x="8153400" y="4541834"/>
              <a:ext cx="387350" cy="314325"/>
            </a:xfrm>
            <a:prstGeom prst="rect">
              <a:avLst/>
            </a:prstGeom>
            <a:solidFill>
              <a:schemeClr val="accent4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22</a:t>
              </a:r>
            </a:p>
          </p:txBody>
        </p:sp>
        <p:sp>
          <p:nvSpPr>
            <p:cNvPr id="111" name="Text Box 47"/>
            <p:cNvSpPr txBox="1">
              <a:spLocks noChangeArrowheads="1"/>
            </p:cNvSpPr>
            <p:nvPr/>
          </p:nvSpPr>
          <p:spPr bwMode="auto">
            <a:xfrm>
              <a:off x="8153400" y="4862509"/>
              <a:ext cx="387350" cy="314325"/>
            </a:xfrm>
            <a:prstGeom prst="rect">
              <a:avLst/>
            </a:prstGeom>
            <a:solidFill>
              <a:schemeClr val="accent4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30</a:t>
              </a:r>
            </a:p>
          </p:txBody>
        </p:sp>
        <p:sp>
          <p:nvSpPr>
            <p:cNvPr id="112" name="Text Box 48"/>
            <p:cNvSpPr txBox="1">
              <a:spLocks noChangeArrowheads="1"/>
            </p:cNvSpPr>
            <p:nvPr/>
          </p:nvSpPr>
          <p:spPr bwMode="auto">
            <a:xfrm>
              <a:off x="8153400" y="5172071"/>
              <a:ext cx="387350" cy="314325"/>
            </a:xfrm>
            <a:prstGeom prst="rect">
              <a:avLst/>
            </a:prstGeom>
            <a:solidFill>
              <a:schemeClr val="accent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38</a:t>
              </a:r>
            </a:p>
          </p:txBody>
        </p:sp>
        <p:sp>
          <p:nvSpPr>
            <p:cNvPr id="113" name="Text Box 49"/>
            <p:cNvSpPr txBox="1">
              <a:spLocks noChangeArrowheads="1"/>
            </p:cNvSpPr>
            <p:nvPr/>
          </p:nvSpPr>
          <p:spPr bwMode="auto">
            <a:xfrm>
              <a:off x="8153400" y="5487984"/>
              <a:ext cx="387350" cy="314325"/>
            </a:xfrm>
            <a:prstGeom prst="rect">
              <a:avLst/>
            </a:prstGeom>
            <a:solidFill>
              <a:schemeClr val="accent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 dirty="0">
                  <a:latin typeface="Tahoma" pitchFamily="34" charset="0"/>
                </a:rPr>
                <a:t>46</a:t>
              </a:r>
            </a:p>
          </p:txBody>
        </p:sp>
        <p:sp>
          <p:nvSpPr>
            <p:cNvPr id="114" name="Text Box 50"/>
            <p:cNvSpPr txBox="1">
              <a:spLocks noChangeArrowheads="1"/>
            </p:cNvSpPr>
            <p:nvPr/>
          </p:nvSpPr>
          <p:spPr bwMode="auto">
            <a:xfrm>
              <a:off x="8153400" y="5802309"/>
              <a:ext cx="387350" cy="314325"/>
            </a:xfrm>
            <a:prstGeom prst="rect">
              <a:avLst/>
            </a:prstGeom>
            <a:solidFill>
              <a:schemeClr val="accent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54</a:t>
              </a:r>
            </a:p>
          </p:txBody>
        </p:sp>
        <p:sp>
          <p:nvSpPr>
            <p:cNvPr id="115" name="Text Box 51"/>
            <p:cNvSpPr txBox="1">
              <a:spLocks noChangeArrowheads="1"/>
            </p:cNvSpPr>
            <p:nvPr/>
          </p:nvSpPr>
          <p:spPr bwMode="auto">
            <a:xfrm>
              <a:off x="8153400" y="6111871"/>
              <a:ext cx="387350" cy="314325"/>
            </a:xfrm>
            <a:prstGeom prst="rect">
              <a:avLst/>
            </a:prstGeom>
            <a:solidFill>
              <a:schemeClr val="accent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62</a:t>
              </a:r>
            </a:p>
          </p:txBody>
        </p:sp>
        <p:sp>
          <p:nvSpPr>
            <p:cNvPr id="116" name="Text Box 52"/>
            <p:cNvSpPr txBox="1">
              <a:spLocks noChangeArrowheads="1"/>
            </p:cNvSpPr>
            <p:nvPr/>
          </p:nvSpPr>
          <p:spPr bwMode="auto">
            <a:xfrm>
              <a:off x="8534400" y="3925884"/>
              <a:ext cx="381000" cy="314325"/>
            </a:xfrm>
            <a:prstGeom prst="rect">
              <a:avLst/>
            </a:prstGeom>
            <a:solidFill>
              <a:schemeClr val="accent4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7</a:t>
              </a:r>
            </a:p>
          </p:txBody>
        </p:sp>
        <p:sp>
          <p:nvSpPr>
            <p:cNvPr id="117" name="Text Box 53"/>
            <p:cNvSpPr txBox="1">
              <a:spLocks noChangeArrowheads="1"/>
            </p:cNvSpPr>
            <p:nvPr/>
          </p:nvSpPr>
          <p:spPr bwMode="auto">
            <a:xfrm>
              <a:off x="8528050" y="4230684"/>
              <a:ext cx="387350" cy="314325"/>
            </a:xfrm>
            <a:prstGeom prst="rect">
              <a:avLst/>
            </a:prstGeom>
            <a:solidFill>
              <a:schemeClr val="accent4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15</a:t>
              </a:r>
            </a:p>
          </p:txBody>
        </p:sp>
        <p:sp>
          <p:nvSpPr>
            <p:cNvPr id="118" name="Text Box 54"/>
            <p:cNvSpPr txBox="1">
              <a:spLocks noChangeArrowheads="1"/>
            </p:cNvSpPr>
            <p:nvPr/>
          </p:nvSpPr>
          <p:spPr bwMode="auto">
            <a:xfrm>
              <a:off x="8528050" y="4541834"/>
              <a:ext cx="387350" cy="314325"/>
            </a:xfrm>
            <a:prstGeom prst="rect">
              <a:avLst/>
            </a:prstGeom>
            <a:solidFill>
              <a:schemeClr val="accent4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23</a:t>
              </a:r>
            </a:p>
          </p:txBody>
        </p:sp>
        <p:sp>
          <p:nvSpPr>
            <p:cNvPr id="119" name="Text Box 55"/>
            <p:cNvSpPr txBox="1">
              <a:spLocks noChangeArrowheads="1"/>
            </p:cNvSpPr>
            <p:nvPr/>
          </p:nvSpPr>
          <p:spPr bwMode="auto">
            <a:xfrm>
              <a:off x="8528050" y="4862509"/>
              <a:ext cx="387350" cy="314325"/>
            </a:xfrm>
            <a:prstGeom prst="rect">
              <a:avLst/>
            </a:prstGeom>
            <a:solidFill>
              <a:schemeClr val="accent4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31</a:t>
              </a:r>
            </a:p>
          </p:txBody>
        </p:sp>
        <p:sp>
          <p:nvSpPr>
            <p:cNvPr id="120" name="Text Box 56"/>
            <p:cNvSpPr txBox="1">
              <a:spLocks noChangeArrowheads="1"/>
            </p:cNvSpPr>
            <p:nvPr/>
          </p:nvSpPr>
          <p:spPr bwMode="auto">
            <a:xfrm>
              <a:off x="8528050" y="5172071"/>
              <a:ext cx="387350" cy="314325"/>
            </a:xfrm>
            <a:prstGeom prst="rect">
              <a:avLst/>
            </a:prstGeom>
            <a:solidFill>
              <a:schemeClr val="accent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39</a:t>
              </a:r>
            </a:p>
          </p:txBody>
        </p:sp>
        <p:sp>
          <p:nvSpPr>
            <p:cNvPr id="121" name="Text Box 57"/>
            <p:cNvSpPr txBox="1">
              <a:spLocks noChangeArrowheads="1"/>
            </p:cNvSpPr>
            <p:nvPr/>
          </p:nvSpPr>
          <p:spPr bwMode="auto">
            <a:xfrm>
              <a:off x="8528050" y="5487984"/>
              <a:ext cx="387350" cy="314325"/>
            </a:xfrm>
            <a:prstGeom prst="rect">
              <a:avLst/>
            </a:prstGeom>
            <a:solidFill>
              <a:schemeClr val="accent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47</a:t>
              </a:r>
            </a:p>
          </p:txBody>
        </p:sp>
        <p:sp>
          <p:nvSpPr>
            <p:cNvPr id="122" name="Text Box 58"/>
            <p:cNvSpPr txBox="1">
              <a:spLocks noChangeArrowheads="1"/>
            </p:cNvSpPr>
            <p:nvPr/>
          </p:nvSpPr>
          <p:spPr bwMode="auto">
            <a:xfrm>
              <a:off x="8528050" y="5802309"/>
              <a:ext cx="387350" cy="314325"/>
            </a:xfrm>
            <a:prstGeom prst="rect">
              <a:avLst/>
            </a:prstGeom>
            <a:solidFill>
              <a:schemeClr val="accent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55</a:t>
              </a:r>
            </a:p>
          </p:txBody>
        </p:sp>
        <p:sp>
          <p:nvSpPr>
            <p:cNvPr id="123" name="Text Box 59"/>
            <p:cNvSpPr txBox="1">
              <a:spLocks noChangeArrowheads="1"/>
            </p:cNvSpPr>
            <p:nvPr/>
          </p:nvSpPr>
          <p:spPr bwMode="auto">
            <a:xfrm>
              <a:off x="8528050" y="6111871"/>
              <a:ext cx="387350" cy="314325"/>
            </a:xfrm>
            <a:prstGeom prst="rect">
              <a:avLst/>
            </a:prstGeom>
            <a:solidFill>
              <a:schemeClr val="accent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63</a:t>
              </a:r>
            </a:p>
          </p:txBody>
        </p:sp>
        <p:sp>
          <p:nvSpPr>
            <p:cNvPr id="124" name="Text Box 60"/>
            <p:cNvSpPr txBox="1">
              <a:spLocks noChangeArrowheads="1"/>
            </p:cNvSpPr>
            <p:nvPr/>
          </p:nvSpPr>
          <p:spPr bwMode="auto">
            <a:xfrm>
              <a:off x="8915400" y="3925884"/>
              <a:ext cx="381000" cy="314325"/>
            </a:xfrm>
            <a:prstGeom prst="rect">
              <a:avLst/>
            </a:prstGeom>
            <a:solidFill>
              <a:schemeClr val="accent4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8</a:t>
              </a:r>
            </a:p>
          </p:txBody>
        </p:sp>
        <p:sp>
          <p:nvSpPr>
            <p:cNvPr id="125" name="Text Box 61"/>
            <p:cNvSpPr txBox="1">
              <a:spLocks noChangeArrowheads="1"/>
            </p:cNvSpPr>
            <p:nvPr/>
          </p:nvSpPr>
          <p:spPr bwMode="auto">
            <a:xfrm>
              <a:off x="8909050" y="4230684"/>
              <a:ext cx="387350" cy="314325"/>
            </a:xfrm>
            <a:prstGeom prst="rect">
              <a:avLst/>
            </a:prstGeom>
            <a:solidFill>
              <a:schemeClr val="accent4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16</a:t>
              </a:r>
            </a:p>
          </p:txBody>
        </p:sp>
        <p:sp>
          <p:nvSpPr>
            <p:cNvPr id="126" name="Text Box 62"/>
            <p:cNvSpPr txBox="1">
              <a:spLocks noChangeArrowheads="1"/>
            </p:cNvSpPr>
            <p:nvPr/>
          </p:nvSpPr>
          <p:spPr bwMode="auto">
            <a:xfrm>
              <a:off x="8909050" y="4541834"/>
              <a:ext cx="387350" cy="314325"/>
            </a:xfrm>
            <a:prstGeom prst="rect">
              <a:avLst/>
            </a:prstGeom>
            <a:solidFill>
              <a:schemeClr val="accent4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24</a:t>
              </a:r>
            </a:p>
          </p:txBody>
        </p:sp>
        <p:sp>
          <p:nvSpPr>
            <p:cNvPr id="127" name="Text Box 63"/>
            <p:cNvSpPr txBox="1">
              <a:spLocks noChangeArrowheads="1"/>
            </p:cNvSpPr>
            <p:nvPr/>
          </p:nvSpPr>
          <p:spPr bwMode="auto">
            <a:xfrm>
              <a:off x="8909050" y="4862509"/>
              <a:ext cx="387350" cy="314325"/>
            </a:xfrm>
            <a:prstGeom prst="rect">
              <a:avLst/>
            </a:prstGeom>
            <a:solidFill>
              <a:schemeClr val="accent4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32</a:t>
              </a:r>
            </a:p>
          </p:txBody>
        </p:sp>
        <p:sp>
          <p:nvSpPr>
            <p:cNvPr id="128" name="Text Box 64"/>
            <p:cNvSpPr txBox="1">
              <a:spLocks noChangeArrowheads="1"/>
            </p:cNvSpPr>
            <p:nvPr/>
          </p:nvSpPr>
          <p:spPr bwMode="auto">
            <a:xfrm>
              <a:off x="8909050" y="5172071"/>
              <a:ext cx="387350" cy="314325"/>
            </a:xfrm>
            <a:prstGeom prst="rect">
              <a:avLst/>
            </a:prstGeom>
            <a:solidFill>
              <a:schemeClr val="accent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40</a:t>
              </a:r>
            </a:p>
          </p:txBody>
        </p:sp>
        <p:sp>
          <p:nvSpPr>
            <p:cNvPr id="129" name="Text Box 65"/>
            <p:cNvSpPr txBox="1">
              <a:spLocks noChangeArrowheads="1"/>
            </p:cNvSpPr>
            <p:nvPr/>
          </p:nvSpPr>
          <p:spPr bwMode="auto">
            <a:xfrm>
              <a:off x="8909050" y="5487984"/>
              <a:ext cx="387350" cy="314325"/>
            </a:xfrm>
            <a:prstGeom prst="rect">
              <a:avLst/>
            </a:prstGeom>
            <a:solidFill>
              <a:schemeClr val="accent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48</a:t>
              </a:r>
            </a:p>
          </p:txBody>
        </p:sp>
        <p:sp>
          <p:nvSpPr>
            <p:cNvPr id="130" name="Text Box 66"/>
            <p:cNvSpPr txBox="1">
              <a:spLocks noChangeArrowheads="1"/>
            </p:cNvSpPr>
            <p:nvPr/>
          </p:nvSpPr>
          <p:spPr bwMode="auto">
            <a:xfrm>
              <a:off x="8909050" y="5802309"/>
              <a:ext cx="387350" cy="314325"/>
            </a:xfrm>
            <a:prstGeom prst="rect">
              <a:avLst/>
            </a:prstGeom>
            <a:solidFill>
              <a:schemeClr val="accent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56</a:t>
              </a:r>
            </a:p>
          </p:txBody>
        </p:sp>
        <p:sp>
          <p:nvSpPr>
            <p:cNvPr id="131" name="Text Box 67"/>
            <p:cNvSpPr txBox="1">
              <a:spLocks noChangeArrowheads="1"/>
            </p:cNvSpPr>
            <p:nvPr/>
          </p:nvSpPr>
          <p:spPr bwMode="auto">
            <a:xfrm>
              <a:off x="8909050" y="6111871"/>
              <a:ext cx="387350" cy="314325"/>
            </a:xfrm>
            <a:prstGeom prst="rect">
              <a:avLst/>
            </a:prstGeom>
            <a:solidFill>
              <a:schemeClr val="accent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ahoma" pitchFamily="34" charset="0"/>
                </a:rPr>
                <a:t>64</a:t>
              </a:r>
            </a:p>
          </p:txBody>
        </p:sp>
      </p:grpSp>
      <p:sp>
        <p:nvSpPr>
          <p:cNvPr id="136" name="Text Box 4"/>
          <p:cNvSpPr txBox="1">
            <a:spLocks noChangeArrowheads="1"/>
          </p:cNvSpPr>
          <p:nvPr/>
        </p:nvSpPr>
        <p:spPr bwMode="auto">
          <a:xfrm>
            <a:off x="3003550" y="4066153"/>
            <a:ext cx="381000" cy="31432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400" dirty="0">
                <a:latin typeface="Tahoma" pitchFamily="34" charset="0"/>
              </a:rPr>
              <a:t>1</a:t>
            </a:r>
          </a:p>
        </p:txBody>
      </p:sp>
      <p:sp>
        <p:nvSpPr>
          <p:cNvPr id="137" name="Text Box 5"/>
          <p:cNvSpPr txBox="1">
            <a:spLocks noChangeArrowheads="1"/>
          </p:cNvSpPr>
          <p:nvPr/>
        </p:nvSpPr>
        <p:spPr bwMode="auto">
          <a:xfrm>
            <a:off x="3003550" y="4377303"/>
            <a:ext cx="381000" cy="31432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400" dirty="0">
                <a:latin typeface="Tahoma" pitchFamily="34" charset="0"/>
              </a:rPr>
              <a:t>9</a:t>
            </a:r>
          </a:p>
        </p:txBody>
      </p:sp>
      <p:sp>
        <p:nvSpPr>
          <p:cNvPr id="138" name="Text Box 6"/>
          <p:cNvSpPr txBox="1">
            <a:spLocks noChangeArrowheads="1"/>
          </p:cNvSpPr>
          <p:nvPr/>
        </p:nvSpPr>
        <p:spPr bwMode="auto">
          <a:xfrm>
            <a:off x="3003550" y="4688453"/>
            <a:ext cx="387350" cy="31432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 dirty="0">
                <a:latin typeface="Tahoma" pitchFamily="34" charset="0"/>
              </a:rPr>
              <a:t>17</a:t>
            </a:r>
          </a:p>
        </p:txBody>
      </p:sp>
      <p:sp>
        <p:nvSpPr>
          <p:cNvPr id="139" name="Text Box 7"/>
          <p:cNvSpPr txBox="1">
            <a:spLocks noChangeArrowheads="1"/>
          </p:cNvSpPr>
          <p:nvPr/>
        </p:nvSpPr>
        <p:spPr bwMode="auto">
          <a:xfrm>
            <a:off x="3003550" y="5009128"/>
            <a:ext cx="387350" cy="314325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>
                <a:latin typeface="Tahoma" pitchFamily="34" charset="0"/>
              </a:rPr>
              <a:t>25</a:t>
            </a:r>
          </a:p>
        </p:txBody>
      </p:sp>
      <p:sp>
        <p:nvSpPr>
          <p:cNvPr id="140" name="Text Box 8"/>
          <p:cNvSpPr txBox="1">
            <a:spLocks noChangeArrowheads="1"/>
          </p:cNvSpPr>
          <p:nvPr/>
        </p:nvSpPr>
        <p:spPr bwMode="auto">
          <a:xfrm>
            <a:off x="3003550" y="5318690"/>
            <a:ext cx="387350" cy="314325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 dirty="0">
                <a:latin typeface="Tahoma" pitchFamily="34" charset="0"/>
              </a:rPr>
              <a:t>33</a:t>
            </a:r>
          </a:p>
        </p:txBody>
      </p:sp>
      <p:sp>
        <p:nvSpPr>
          <p:cNvPr id="141" name="Text Box 9"/>
          <p:cNvSpPr txBox="1">
            <a:spLocks noChangeArrowheads="1"/>
          </p:cNvSpPr>
          <p:nvPr/>
        </p:nvSpPr>
        <p:spPr bwMode="auto">
          <a:xfrm>
            <a:off x="3003550" y="5634603"/>
            <a:ext cx="387350" cy="314325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>
                <a:latin typeface="Tahoma" pitchFamily="34" charset="0"/>
              </a:rPr>
              <a:t>41</a:t>
            </a:r>
          </a:p>
        </p:txBody>
      </p:sp>
      <p:sp>
        <p:nvSpPr>
          <p:cNvPr id="142" name="Text Box 10"/>
          <p:cNvSpPr txBox="1">
            <a:spLocks noChangeArrowheads="1"/>
          </p:cNvSpPr>
          <p:nvPr/>
        </p:nvSpPr>
        <p:spPr bwMode="auto">
          <a:xfrm>
            <a:off x="3003550" y="5948928"/>
            <a:ext cx="387350" cy="314325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>
                <a:latin typeface="Tahoma" pitchFamily="34" charset="0"/>
              </a:rPr>
              <a:t>49</a:t>
            </a:r>
          </a:p>
        </p:txBody>
      </p:sp>
      <p:sp>
        <p:nvSpPr>
          <p:cNvPr id="143" name="Text Box 11"/>
          <p:cNvSpPr txBox="1">
            <a:spLocks noChangeArrowheads="1"/>
          </p:cNvSpPr>
          <p:nvPr/>
        </p:nvSpPr>
        <p:spPr bwMode="auto">
          <a:xfrm>
            <a:off x="3003550" y="6258490"/>
            <a:ext cx="387350" cy="314325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>
                <a:latin typeface="Tahoma" pitchFamily="34" charset="0"/>
              </a:rPr>
              <a:t>57</a:t>
            </a:r>
          </a:p>
        </p:txBody>
      </p:sp>
      <p:sp>
        <p:nvSpPr>
          <p:cNvPr id="144" name="Text Box 12"/>
          <p:cNvSpPr txBox="1">
            <a:spLocks noChangeArrowheads="1"/>
          </p:cNvSpPr>
          <p:nvPr/>
        </p:nvSpPr>
        <p:spPr bwMode="auto">
          <a:xfrm>
            <a:off x="3390900" y="4072503"/>
            <a:ext cx="381000" cy="31432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400">
                <a:latin typeface="Tahoma" pitchFamily="34" charset="0"/>
              </a:rPr>
              <a:t>2</a:t>
            </a:r>
          </a:p>
        </p:txBody>
      </p:sp>
      <p:sp>
        <p:nvSpPr>
          <p:cNvPr id="145" name="Text Box 13"/>
          <p:cNvSpPr txBox="1">
            <a:spLocks noChangeArrowheads="1"/>
          </p:cNvSpPr>
          <p:nvPr/>
        </p:nvSpPr>
        <p:spPr bwMode="auto">
          <a:xfrm>
            <a:off x="3384550" y="4377303"/>
            <a:ext cx="387350" cy="31432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>
                <a:latin typeface="Tahoma" pitchFamily="34" charset="0"/>
              </a:rPr>
              <a:t>10</a:t>
            </a:r>
          </a:p>
        </p:txBody>
      </p:sp>
      <p:sp>
        <p:nvSpPr>
          <p:cNvPr id="146" name="Text Box 14"/>
          <p:cNvSpPr txBox="1">
            <a:spLocks noChangeArrowheads="1"/>
          </p:cNvSpPr>
          <p:nvPr/>
        </p:nvSpPr>
        <p:spPr bwMode="auto">
          <a:xfrm>
            <a:off x="3384550" y="4688453"/>
            <a:ext cx="387350" cy="31432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 dirty="0">
                <a:latin typeface="Tahoma" pitchFamily="34" charset="0"/>
              </a:rPr>
              <a:t>18</a:t>
            </a:r>
          </a:p>
        </p:txBody>
      </p:sp>
      <p:sp>
        <p:nvSpPr>
          <p:cNvPr id="147" name="Text Box 15"/>
          <p:cNvSpPr txBox="1">
            <a:spLocks noChangeArrowheads="1"/>
          </p:cNvSpPr>
          <p:nvPr/>
        </p:nvSpPr>
        <p:spPr bwMode="auto">
          <a:xfrm>
            <a:off x="3384550" y="5009128"/>
            <a:ext cx="387350" cy="314325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>
                <a:latin typeface="Tahoma" pitchFamily="34" charset="0"/>
              </a:rPr>
              <a:t>26</a:t>
            </a:r>
          </a:p>
        </p:txBody>
      </p:sp>
      <p:sp>
        <p:nvSpPr>
          <p:cNvPr id="148" name="Text Box 16"/>
          <p:cNvSpPr txBox="1">
            <a:spLocks noChangeArrowheads="1"/>
          </p:cNvSpPr>
          <p:nvPr/>
        </p:nvSpPr>
        <p:spPr bwMode="auto">
          <a:xfrm>
            <a:off x="3384550" y="5318690"/>
            <a:ext cx="387350" cy="314325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>
                <a:latin typeface="Tahoma" pitchFamily="34" charset="0"/>
              </a:rPr>
              <a:t>34</a:t>
            </a:r>
          </a:p>
        </p:txBody>
      </p:sp>
      <p:sp>
        <p:nvSpPr>
          <p:cNvPr id="149" name="Text Box 17"/>
          <p:cNvSpPr txBox="1">
            <a:spLocks noChangeArrowheads="1"/>
          </p:cNvSpPr>
          <p:nvPr/>
        </p:nvSpPr>
        <p:spPr bwMode="auto">
          <a:xfrm>
            <a:off x="3384550" y="5634603"/>
            <a:ext cx="387350" cy="31432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>
                <a:latin typeface="Tahoma" pitchFamily="34" charset="0"/>
              </a:rPr>
              <a:t>42</a:t>
            </a:r>
          </a:p>
        </p:txBody>
      </p:sp>
      <p:sp>
        <p:nvSpPr>
          <p:cNvPr id="150" name="Text Box 18"/>
          <p:cNvSpPr txBox="1">
            <a:spLocks noChangeArrowheads="1"/>
          </p:cNvSpPr>
          <p:nvPr/>
        </p:nvSpPr>
        <p:spPr bwMode="auto">
          <a:xfrm>
            <a:off x="3384550" y="5948928"/>
            <a:ext cx="387350" cy="31432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>
                <a:latin typeface="Tahoma" pitchFamily="34" charset="0"/>
              </a:rPr>
              <a:t>50</a:t>
            </a:r>
          </a:p>
        </p:txBody>
      </p:sp>
      <p:sp>
        <p:nvSpPr>
          <p:cNvPr id="151" name="Text Box 19"/>
          <p:cNvSpPr txBox="1">
            <a:spLocks noChangeArrowheads="1"/>
          </p:cNvSpPr>
          <p:nvPr/>
        </p:nvSpPr>
        <p:spPr bwMode="auto">
          <a:xfrm>
            <a:off x="3384550" y="6258490"/>
            <a:ext cx="387350" cy="314325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>
                <a:latin typeface="Tahoma" pitchFamily="34" charset="0"/>
              </a:rPr>
              <a:t>58</a:t>
            </a:r>
          </a:p>
        </p:txBody>
      </p:sp>
      <p:sp>
        <p:nvSpPr>
          <p:cNvPr id="152" name="Text Box 20"/>
          <p:cNvSpPr txBox="1">
            <a:spLocks noChangeArrowheads="1"/>
          </p:cNvSpPr>
          <p:nvPr/>
        </p:nvSpPr>
        <p:spPr bwMode="auto">
          <a:xfrm>
            <a:off x="3765550" y="4072503"/>
            <a:ext cx="381000" cy="31432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400">
                <a:latin typeface="Tahoma" pitchFamily="34" charset="0"/>
              </a:rPr>
              <a:t>3</a:t>
            </a:r>
          </a:p>
        </p:txBody>
      </p:sp>
      <p:sp>
        <p:nvSpPr>
          <p:cNvPr id="153" name="Text Box 21"/>
          <p:cNvSpPr txBox="1">
            <a:spLocks noChangeArrowheads="1"/>
          </p:cNvSpPr>
          <p:nvPr/>
        </p:nvSpPr>
        <p:spPr bwMode="auto">
          <a:xfrm>
            <a:off x="3759200" y="4377303"/>
            <a:ext cx="387350" cy="31432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>
                <a:latin typeface="Tahoma" pitchFamily="34" charset="0"/>
              </a:rPr>
              <a:t>11</a:t>
            </a:r>
          </a:p>
        </p:txBody>
      </p:sp>
      <p:sp>
        <p:nvSpPr>
          <p:cNvPr id="154" name="Text Box 22"/>
          <p:cNvSpPr txBox="1">
            <a:spLocks noChangeArrowheads="1"/>
          </p:cNvSpPr>
          <p:nvPr/>
        </p:nvSpPr>
        <p:spPr bwMode="auto">
          <a:xfrm>
            <a:off x="3759200" y="4688453"/>
            <a:ext cx="387350" cy="31432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>
                <a:latin typeface="Tahoma" pitchFamily="34" charset="0"/>
              </a:rPr>
              <a:t>19</a:t>
            </a:r>
          </a:p>
        </p:txBody>
      </p:sp>
      <p:sp>
        <p:nvSpPr>
          <p:cNvPr id="155" name="Text Box 23"/>
          <p:cNvSpPr txBox="1">
            <a:spLocks noChangeArrowheads="1"/>
          </p:cNvSpPr>
          <p:nvPr/>
        </p:nvSpPr>
        <p:spPr bwMode="auto">
          <a:xfrm>
            <a:off x="3759200" y="5009128"/>
            <a:ext cx="387350" cy="314325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>
                <a:latin typeface="Tahoma" pitchFamily="34" charset="0"/>
              </a:rPr>
              <a:t>27</a:t>
            </a:r>
          </a:p>
        </p:txBody>
      </p:sp>
      <p:sp>
        <p:nvSpPr>
          <p:cNvPr id="156" name="Text Box 24"/>
          <p:cNvSpPr txBox="1">
            <a:spLocks noChangeArrowheads="1"/>
          </p:cNvSpPr>
          <p:nvPr/>
        </p:nvSpPr>
        <p:spPr bwMode="auto">
          <a:xfrm>
            <a:off x="3759200" y="5318690"/>
            <a:ext cx="387350" cy="314325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>
                <a:latin typeface="Tahoma" pitchFamily="34" charset="0"/>
              </a:rPr>
              <a:t>35</a:t>
            </a:r>
          </a:p>
        </p:txBody>
      </p:sp>
      <p:sp>
        <p:nvSpPr>
          <p:cNvPr id="157" name="Text Box 25"/>
          <p:cNvSpPr txBox="1">
            <a:spLocks noChangeArrowheads="1"/>
          </p:cNvSpPr>
          <p:nvPr/>
        </p:nvSpPr>
        <p:spPr bwMode="auto">
          <a:xfrm>
            <a:off x="3759200" y="5634603"/>
            <a:ext cx="387350" cy="31432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>
                <a:latin typeface="Tahoma" pitchFamily="34" charset="0"/>
              </a:rPr>
              <a:t>43</a:t>
            </a:r>
          </a:p>
        </p:txBody>
      </p:sp>
      <p:sp>
        <p:nvSpPr>
          <p:cNvPr id="158" name="Text Box 26"/>
          <p:cNvSpPr txBox="1">
            <a:spLocks noChangeArrowheads="1"/>
          </p:cNvSpPr>
          <p:nvPr/>
        </p:nvSpPr>
        <p:spPr bwMode="auto">
          <a:xfrm>
            <a:off x="3759200" y="5948928"/>
            <a:ext cx="387350" cy="31432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>
                <a:latin typeface="Tahoma" pitchFamily="34" charset="0"/>
              </a:rPr>
              <a:t>51</a:t>
            </a:r>
          </a:p>
        </p:txBody>
      </p:sp>
      <p:sp>
        <p:nvSpPr>
          <p:cNvPr id="159" name="Text Box 27"/>
          <p:cNvSpPr txBox="1">
            <a:spLocks noChangeArrowheads="1"/>
          </p:cNvSpPr>
          <p:nvPr/>
        </p:nvSpPr>
        <p:spPr bwMode="auto">
          <a:xfrm>
            <a:off x="3759200" y="6258490"/>
            <a:ext cx="387350" cy="314325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>
                <a:latin typeface="Tahoma" pitchFamily="34" charset="0"/>
              </a:rPr>
              <a:t>59</a:t>
            </a:r>
          </a:p>
        </p:txBody>
      </p:sp>
      <p:sp>
        <p:nvSpPr>
          <p:cNvPr id="160" name="Text Box 28"/>
          <p:cNvSpPr txBox="1">
            <a:spLocks noChangeArrowheads="1"/>
          </p:cNvSpPr>
          <p:nvPr/>
        </p:nvSpPr>
        <p:spPr bwMode="auto">
          <a:xfrm>
            <a:off x="4146550" y="4072503"/>
            <a:ext cx="381000" cy="31432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400">
                <a:latin typeface="Tahoma" pitchFamily="34" charset="0"/>
              </a:rPr>
              <a:t>4</a:t>
            </a:r>
          </a:p>
        </p:txBody>
      </p:sp>
      <p:sp>
        <p:nvSpPr>
          <p:cNvPr id="161" name="Text Box 29"/>
          <p:cNvSpPr txBox="1">
            <a:spLocks noChangeArrowheads="1"/>
          </p:cNvSpPr>
          <p:nvPr/>
        </p:nvSpPr>
        <p:spPr bwMode="auto">
          <a:xfrm>
            <a:off x="4140200" y="4377303"/>
            <a:ext cx="387350" cy="31432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>
                <a:latin typeface="Tahoma" pitchFamily="34" charset="0"/>
              </a:rPr>
              <a:t>12</a:t>
            </a:r>
          </a:p>
        </p:txBody>
      </p:sp>
      <p:sp>
        <p:nvSpPr>
          <p:cNvPr id="162" name="Text Box 30"/>
          <p:cNvSpPr txBox="1">
            <a:spLocks noChangeArrowheads="1"/>
          </p:cNvSpPr>
          <p:nvPr/>
        </p:nvSpPr>
        <p:spPr bwMode="auto">
          <a:xfrm>
            <a:off x="4140200" y="4688453"/>
            <a:ext cx="387350" cy="31432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>
                <a:latin typeface="Tahoma" pitchFamily="34" charset="0"/>
              </a:rPr>
              <a:t>20</a:t>
            </a:r>
          </a:p>
        </p:txBody>
      </p:sp>
      <p:sp>
        <p:nvSpPr>
          <p:cNvPr id="163" name="Text Box 31"/>
          <p:cNvSpPr txBox="1">
            <a:spLocks noChangeArrowheads="1"/>
          </p:cNvSpPr>
          <p:nvPr/>
        </p:nvSpPr>
        <p:spPr bwMode="auto">
          <a:xfrm>
            <a:off x="4140200" y="5009128"/>
            <a:ext cx="387350" cy="314325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>
                <a:latin typeface="Tahoma" pitchFamily="34" charset="0"/>
              </a:rPr>
              <a:t>28</a:t>
            </a:r>
          </a:p>
        </p:txBody>
      </p:sp>
      <p:sp>
        <p:nvSpPr>
          <p:cNvPr id="164" name="Text Box 32"/>
          <p:cNvSpPr txBox="1">
            <a:spLocks noChangeArrowheads="1"/>
          </p:cNvSpPr>
          <p:nvPr/>
        </p:nvSpPr>
        <p:spPr bwMode="auto">
          <a:xfrm>
            <a:off x="4140200" y="5318690"/>
            <a:ext cx="387350" cy="314325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>
                <a:latin typeface="Tahoma" pitchFamily="34" charset="0"/>
              </a:rPr>
              <a:t>36</a:t>
            </a:r>
          </a:p>
        </p:txBody>
      </p:sp>
      <p:sp>
        <p:nvSpPr>
          <p:cNvPr id="165" name="Text Box 33"/>
          <p:cNvSpPr txBox="1">
            <a:spLocks noChangeArrowheads="1"/>
          </p:cNvSpPr>
          <p:nvPr/>
        </p:nvSpPr>
        <p:spPr bwMode="auto">
          <a:xfrm>
            <a:off x="4140200" y="5634603"/>
            <a:ext cx="387350" cy="314325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>
                <a:latin typeface="Tahoma" pitchFamily="34" charset="0"/>
              </a:rPr>
              <a:t>44</a:t>
            </a:r>
          </a:p>
        </p:txBody>
      </p:sp>
      <p:sp>
        <p:nvSpPr>
          <p:cNvPr id="166" name="Text Box 34"/>
          <p:cNvSpPr txBox="1">
            <a:spLocks noChangeArrowheads="1"/>
          </p:cNvSpPr>
          <p:nvPr/>
        </p:nvSpPr>
        <p:spPr bwMode="auto">
          <a:xfrm>
            <a:off x="4140200" y="5948928"/>
            <a:ext cx="387350" cy="31432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>
                <a:latin typeface="Tahoma" pitchFamily="34" charset="0"/>
              </a:rPr>
              <a:t>52</a:t>
            </a:r>
          </a:p>
        </p:txBody>
      </p:sp>
      <p:sp>
        <p:nvSpPr>
          <p:cNvPr id="167" name="Text Box 35"/>
          <p:cNvSpPr txBox="1">
            <a:spLocks noChangeArrowheads="1"/>
          </p:cNvSpPr>
          <p:nvPr/>
        </p:nvSpPr>
        <p:spPr bwMode="auto">
          <a:xfrm>
            <a:off x="4140200" y="6258490"/>
            <a:ext cx="387350" cy="314325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>
                <a:latin typeface="Tahoma" pitchFamily="34" charset="0"/>
              </a:rPr>
              <a:t>60</a:t>
            </a:r>
          </a:p>
        </p:txBody>
      </p:sp>
      <p:sp>
        <p:nvSpPr>
          <p:cNvPr id="168" name="Text Box 36"/>
          <p:cNvSpPr txBox="1">
            <a:spLocks noChangeArrowheads="1"/>
          </p:cNvSpPr>
          <p:nvPr/>
        </p:nvSpPr>
        <p:spPr bwMode="auto">
          <a:xfrm>
            <a:off x="4527550" y="4072503"/>
            <a:ext cx="381000" cy="31432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400">
                <a:latin typeface="Tahoma" pitchFamily="34" charset="0"/>
              </a:rPr>
              <a:t>5</a:t>
            </a:r>
          </a:p>
        </p:txBody>
      </p:sp>
      <p:sp>
        <p:nvSpPr>
          <p:cNvPr id="169" name="Text Box 37"/>
          <p:cNvSpPr txBox="1">
            <a:spLocks noChangeArrowheads="1"/>
          </p:cNvSpPr>
          <p:nvPr/>
        </p:nvSpPr>
        <p:spPr bwMode="auto">
          <a:xfrm>
            <a:off x="4521200" y="4377303"/>
            <a:ext cx="387350" cy="31432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>
                <a:latin typeface="Tahoma" pitchFamily="34" charset="0"/>
              </a:rPr>
              <a:t>13</a:t>
            </a:r>
          </a:p>
        </p:txBody>
      </p:sp>
      <p:sp>
        <p:nvSpPr>
          <p:cNvPr id="170" name="Text Box 38"/>
          <p:cNvSpPr txBox="1">
            <a:spLocks noChangeArrowheads="1"/>
          </p:cNvSpPr>
          <p:nvPr/>
        </p:nvSpPr>
        <p:spPr bwMode="auto">
          <a:xfrm>
            <a:off x="4521200" y="4688453"/>
            <a:ext cx="387350" cy="31432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>
                <a:latin typeface="Tahoma" pitchFamily="34" charset="0"/>
              </a:rPr>
              <a:t>21</a:t>
            </a:r>
          </a:p>
        </p:txBody>
      </p:sp>
      <p:sp>
        <p:nvSpPr>
          <p:cNvPr id="171" name="Text Box 39"/>
          <p:cNvSpPr txBox="1">
            <a:spLocks noChangeArrowheads="1"/>
          </p:cNvSpPr>
          <p:nvPr/>
        </p:nvSpPr>
        <p:spPr bwMode="auto">
          <a:xfrm>
            <a:off x="4521200" y="5009128"/>
            <a:ext cx="387350" cy="31432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>
                <a:latin typeface="Tahoma" pitchFamily="34" charset="0"/>
              </a:rPr>
              <a:t>29</a:t>
            </a:r>
          </a:p>
        </p:txBody>
      </p:sp>
      <p:sp>
        <p:nvSpPr>
          <p:cNvPr id="172" name="Text Box 40"/>
          <p:cNvSpPr txBox="1">
            <a:spLocks noChangeArrowheads="1"/>
          </p:cNvSpPr>
          <p:nvPr/>
        </p:nvSpPr>
        <p:spPr bwMode="auto">
          <a:xfrm>
            <a:off x="4521200" y="5318690"/>
            <a:ext cx="387350" cy="31432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>
                <a:latin typeface="Tahoma" pitchFamily="34" charset="0"/>
              </a:rPr>
              <a:t>37</a:t>
            </a:r>
          </a:p>
        </p:txBody>
      </p:sp>
      <p:sp>
        <p:nvSpPr>
          <p:cNvPr id="173" name="Text Box 41"/>
          <p:cNvSpPr txBox="1">
            <a:spLocks noChangeArrowheads="1"/>
          </p:cNvSpPr>
          <p:nvPr/>
        </p:nvSpPr>
        <p:spPr bwMode="auto">
          <a:xfrm>
            <a:off x="4521200" y="5634603"/>
            <a:ext cx="387350" cy="314325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>
                <a:latin typeface="Tahoma" pitchFamily="34" charset="0"/>
              </a:rPr>
              <a:t>45</a:t>
            </a:r>
          </a:p>
        </p:txBody>
      </p:sp>
      <p:sp>
        <p:nvSpPr>
          <p:cNvPr id="174" name="Text Box 42"/>
          <p:cNvSpPr txBox="1">
            <a:spLocks noChangeArrowheads="1"/>
          </p:cNvSpPr>
          <p:nvPr/>
        </p:nvSpPr>
        <p:spPr bwMode="auto">
          <a:xfrm>
            <a:off x="4521200" y="5948928"/>
            <a:ext cx="387350" cy="314325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>
                <a:latin typeface="Tahoma" pitchFamily="34" charset="0"/>
              </a:rPr>
              <a:t>53</a:t>
            </a:r>
          </a:p>
        </p:txBody>
      </p:sp>
      <p:sp>
        <p:nvSpPr>
          <p:cNvPr id="175" name="Text Box 43"/>
          <p:cNvSpPr txBox="1">
            <a:spLocks noChangeArrowheads="1"/>
          </p:cNvSpPr>
          <p:nvPr/>
        </p:nvSpPr>
        <p:spPr bwMode="auto">
          <a:xfrm>
            <a:off x="4521200" y="6258490"/>
            <a:ext cx="387350" cy="314325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>
                <a:latin typeface="Tahoma" pitchFamily="34" charset="0"/>
              </a:rPr>
              <a:t>61</a:t>
            </a:r>
          </a:p>
        </p:txBody>
      </p:sp>
      <p:sp>
        <p:nvSpPr>
          <p:cNvPr id="176" name="Text Box 44"/>
          <p:cNvSpPr txBox="1">
            <a:spLocks noChangeArrowheads="1"/>
          </p:cNvSpPr>
          <p:nvPr/>
        </p:nvSpPr>
        <p:spPr bwMode="auto">
          <a:xfrm>
            <a:off x="4914900" y="4072503"/>
            <a:ext cx="381000" cy="31432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400">
                <a:latin typeface="Tahoma" pitchFamily="34" charset="0"/>
              </a:rPr>
              <a:t>6</a:t>
            </a:r>
          </a:p>
        </p:txBody>
      </p:sp>
      <p:sp>
        <p:nvSpPr>
          <p:cNvPr id="177" name="Text Box 45"/>
          <p:cNvSpPr txBox="1">
            <a:spLocks noChangeArrowheads="1"/>
          </p:cNvSpPr>
          <p:nvPr/>
        </p:nvSpPr>
        <p:spPr bwMode="auto">
          <a:xfrm>
            <a:off x="4908550" y="4377303"/>
            <a:ext cx="387350" cy="31432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>
                <a:latin typeface="Tahoma" pitchFamily="34" charset="0"/>
              </a:rPr>
              <a:t>14</a:t>
            </a:r>
          </a:p>
        </p:txBody>
      </p:sp>
      <p:sp>
        <p:nvSpPr>
          <p:cNvPr id="178" name="Text Box 46"/>
          <p:cNvSpPr txBox="1">
            <a:spLocks noChangeArrowheads="1"/>
          </p:cNvSpPr>
          <p:nvPr/>
        </p:nvSpPr>
        <p:spPr bwMode="auto">
          <a:xfrm>
            <a:off x="4908550" y="4688453"/>
            <a:ext cx="387350" cy="31432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>
                <a:latin typeface="Tahoma" pitchFamily="34" charset="0"/>
              </a:rPr>
              <a:t>22</a:t>
            </a:r>
          </a:p>
        </p:txBody>
      </p:sp>
      <p:sp>
        <p:nvSpPr>
          <p:cNvPr id="179" name="Text Box 47"/>
          <p:cNvSpPr txBox="1">
            <a:spLocks noChangeArrowheads="1"/>
          </p:cNvSpPr>
          <p:nvPr/>
        </p:nvSpPr>
        <p:spPr bwMode="auto">
          <a:xfrm>
            <a:off x="4908550" y="5009128"/>
            <a:ext cx="387350" cy="31432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>
                <a:latin typeface="Tahoma" pitchFamily="34" charset="0"/>
              </a:rPr>
              <a:t>30</a:t>
            </a:r>
          </a:p>
        </p:txBody>
      </p:sp>
      <p:sp>
        <p:nvSpPr>
          <p:cNvPr id="180" name="Text Box 48"/>
          <p:cNvSpPr txBox="1">
            <a:spLocks noChangeArrowheads="1"/>
          </p:cNvSpPr>
          <p:nvPr/>
        </p:nvSpPr>
        <p:spPr bwMode="auto">
          <a:xfrm>
            <a:off x="4908550" y="5318690"/>
            <a:ext cx="387350" cy="314325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>
                <a:latin typeface="Tahoma" pitchFamily="34" charset="0"/>
              </a:rPr>
              <a:t>38</a:t>
            </a:r>
          </a:p>
        </p:txBody>
      </p:sp>
      <p:sp>
        <p:nvSpPr>
          <p:cNvPr id="181" name="Text Box 49"/>
          <p:cNvSpPr txBox="1">
            <a:spLocks noChangeArrowheads="1"/>
          </p:cNvSpPr>
          <p:nvPr/>
        </p:nvSpPr>
        <p:spPr bwMode="auto">
          <a:xfrm>
            <a:off x="4908550" y="5634603"/>
            <a:ext cx="387350" cy="314325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>
                <a:latin typeface="Tahoma" pitchFamily="34" charset="0"/>
              </a:rPr>
              <a:t>46</a:t>
            </a:r>
          </a:p>
        </p:txBody>
      </p:sp>
      <p:sp>
        <p:nvSpPr>
          <p:cNvPr id="182" name="Text Box 50"/>
          <p:cNvSpPr txBox="1">
            <a:spLocks noChangeArrowheads="1"/>
          </p:cNvSpPr>
          <p:nvPr/>
        </p:nvSpPr>
        <p:spPr bwMode="auto">
          <a:xfrm>
            <a:off x="4908550" y="5948928"/>
            <a:ext cx="387350" cy="314325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>
                <a:latin typeface="Tahoma" pitchFamily="34" charset="0"/>
              </a:rPr>
              <a:t>54</a:t>
            </a:r>
          </a:p>
        </p:txBody>
      </p:sp>
      <p:sp>
        <p:nvSpPr>
          <p:cNvPr id="183" name="Text Box 51"/>
          <p:cNvSpPr txBox="1">
            <a:spLocks noChangeArrowheads="1"/>
          </p:cNvSpPr>
          <p:nvPr/>
        </p:nvSpPr>
        <p:spPr bwMode="auto">
          <a:xfrm>
            <a:off x="4908550" y="6258490"/>
            <a:ext cx="387350" cy="314325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>
                <a:latin typeface="Tahoma" pitchFamily="34" charset="0"/>
              </a:rPr>
              <a:t>62</a:t>
            </a:r>
          </a:p>
        </p:txBody>
      </p:sp>
      <p:sp>
        <p:nvSpPr>
          <p:cNvPr id="184" name="Text Box 52"/>
          <p:cNvSpPr txBox="1">
            <a:spLocks noChangeArrowheads="1"/>
          </p:cNvSpPr>
          <p:nvPr/>
        </p:nvSpPr>
        <p:spPr bwMode="auto">
          <a:xfrm>
            <a:off x="5289550" y="4072503"/>
            <a:ext cx="381000" cy="31432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400">
                <a:latin typeface="Tahoma" pitchFamily="34" charset="0"/>
              </a:rPr>
              <a:t>7</a:t>
            </a:r>
          </a:p>
        </p:txBody>
      </p:sp>
      <p:sp>
        <p:nvSpPr>
          <p:cNvPr id="185" name="Text Box 53"/>
          <p:cNvSpPr txBox="1">
            <a:spLocks noChangeArrowheads="1"/>
          </p:cNvSpPr>
          <p:nvPr/>
        </p:nvSpPr>
        <p:spPr bwMode="auto">
          <a:xfrm>
            <a:off x="5283200" y="4377303"/>
            <a:ext cx="387350" cy="31432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>
                <a:latin typeface="Tahoma" pitchFamily="34" charset="0"/>
              </a:rPr>
              <a:t>15</a:t>
            </a:r>
          </a:p>
        </p:txBody>
      </p:sp>
      <p:sp>
        <p:nvSpPr>
          <p:cNvPr id="186" name="Text Box 54"/>
          <p:cNvSpPr txBox="1">
            <a:spLocks noChangeArrowheads="1"/>
          </p:cNvSpPr>
          <p:nvPr/>
        </p:nvSpPr>
        <p:spPr bwMode="auto">
          <a:xfrm>
            <a:off x="5283200" y="4688453"/>
            <a:ext cx="387350" cy="31432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>
                <a:latin typeface="Tahoma" pitchFamily="34" charset="0"/>
              </a:rPr>
              <a:t>23</a:t>
            </a:r>
          </a:p>
        </p:txBody>
      </p:sp>
      <p:sp>
        <p:nvSpPr>
          <p:cNvPr id="187" name="Text Box 55"/>
          <p:cNvSpPr txBox="1">
            <a:spLocks noChangeArrowheads="1"/>
          </p:cNvSpPr>
          <p:nvPr/>
        </p:nvSpPr>
        <p:spPr bwMode="auto">
          <a:xfrm>
            <a:off x="5283200" y="5009128"/>
            <a:ext cx="387350" cy="31432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>
                <a:latin typeface="Tahoma" pitchFamily="34" charset="0"/>
              </a:rPr>
              <a:t>31</a:t>
            </a:r>
          </a:p>
        </p:txBody>
      </p:sp>
      <p:sp>
        <p:nvSpPr>
          <p:cNvPr id="188" name="Text Box 56"/>
          <p:cNvSpPr txBox="1">
            <a:spLocks noChangeArrowheads="1"/>
          </p:cNvSpPr>
          <p:nvPr/>
        </p:nvSpPr>
        <p:spPr bwMode="auto">
          <a:xfrm>
            <a:off x="5283200" y="5318690"/>
            <a:ext cx="387350" cy="314325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>
                <a:latin typeface="Tahoma" pitchFamily="34" charset="0"/>
              </a:rPr>
              <a:t>39</a:t>
            </a:r>
          </a:p>
        </p:txBody>
      </p:sp>
      <p:sp>
        <p:nvSpPr>
          <p:cNvPr id="189" name="Text Box 57"/>
          <p:cNvSpPr txBox="1">
            <a:spLocks noChangeArrowheads="1"/>
          </p:cNvSpPr>
          <p:nvPr/>
        </p:nvSpPr>
        <p:spPr bwMode="auto">
          <a:xfrm>
            <a:off x="5283200" y="5634603"/>
            <a:ext cx="387350" cy="314325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>
                <a:latin typeface="Tahoma" pitchFamily="34" charset="0"/>
              </a:rPr>
              <a:t>47</a:t>
            </a:r>
          </a:p>
        </p:txBody>
      </p:sp>
      <p:sp>
        <p:nvSpPr>
          <p:cNvPr id="190" name="Text Box 58"/>
          <p:cNvSpPr txBox="1">
            <a:spLocks noChangeArrowheads="1"/>
          </p:cNvSpPr>
          <p:nvPr/>
        </p:nvSpPr>
        <p:spPr bwMode="auto">
          <a:xfrm>
            <a:off x="5283200" y="5948928"/>
            <a:ext cx="387350" cy="314325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>
                <a:latin typeface="Tahoma" pitchFamily="34" charset="0"/>
              </a:rPr>
              <a:t>55</a:t>
            </a:r>
          </a:p>
        </p:txBody>
      </p:sp>
      <p:sp>
        <p:nvSpPr>
          <p:cNvPr id="191" name="Text Box 59"/>
          <p:cNvSpPr txBox="1">
            <a:spLocks noChangeArrowheads="1"/>
          </p:cNvSpPr>
          <p:nvPr/>
        </p:nvSpPr>
        <p:spPr bwMode="auto">
          <a:xfrm>
            <a:off x="5283200" y="6258490"/>
            <a:ext cx="387350" cy="314325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>
                <a:latin typeface="Tahoma" pitchFamily="34" charset="0"/>
              </a:rPr>
              <a:t>63</a:t>
            </a:r>
          </a:p>
        </p:txBody>
      </p:sp>
      <p:sp>
        <p:nvSpPr>
          <p:cNvPr id="192" name="Text Box 60"/>
          <p:cNvSpPr txBox="1">
            <a:spLocks noChangeArrowheads="1"/>
          </p:cNvSpPr>
          <p:nvPr/>
        </p:nvSpPr>
        <p:spPr bwMode="auto">
          <a:xfrm>
            <a:off x="5670550" y="4072503"/>
            <a:ext cx="381000" cy="31432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400">
                <a:latin typeface="Tahoma" pitchFamily="34" charset="0"/>
              </a:rPr>
              <a:t>8</a:t>
            </a:r>
          </a:p>
        </p:txBody>
      </p:sp>
      <p:sp>
        <p:nvSpPr>
          <p:cNvPr id="193" name="Text Box 61"/>
          <p:cNvSpPr txBox="1">
            <a:spLocks noChangeArrowheads="1"/>
          </p:cNvSpPr>
          <p:nvPr/>
        </p:nvSpPr>
        <p:spPr bwMode="auto">
          <a:xfrm>
            <a:off x="5664200" y="4377303"/>
            <a:ext cx="387350" cy="31432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>
                <a:latin typeface="Tahoma" pitchFamily="34" charset="0"/>
              </a:rPr>
              <a:t>16</a:t>
            </a:r>
          </a:p>
        </p:txBody>
      </p:sp>
      <p:sp>
        <p:nvSpPr>
          <p:cNvPr id="194" name="Text Box 62"/>
          <p:cNvSpPr txBox="1">
            <a:spLocks noChangeArrowheads="1"/>
          </p:cNvSpPr>
          <p:nvPr/>
        </p:nvSpPr>
        <p:spPr bwMode="auto">
          <a:xfrm>
            <a:off x="5664200" y="4688453"/>
            <a:ext cx="387350" cy="31432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>
                <a:latin typeface="Tahoma" pitchFamily="34" charset="0"/>
              </a:rPr>
              <a:t>24</a:t>
            </a:r>
          </a:p>
        </p:txBody>
      </p:sp>
      <p:sp>
        <p:nvSpPr>
          <p:cNvPr id="195" name="Text Box 63"/>
          <p:cNvSpPr txBox="1">
            <a:spLocks noChangeArrowheads="1"/>
          </p:cNvSpPr>
          <p:nvPr/>
        </p:nvSpPr>
        <p:spPr bwMode="auto">
          <a:xfrm>
            <a:off x="5664200" y="5009128"/>
            <a:ext cx="387350" cy="31432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>
                <a:latin typeface="Tahoma" pitchFamily="34" charset="0"/>
              </a:rPr>
              <a:t>32</a:t>
            </a:r>
          </a:p>
        </p:txBody>
      </p:sp>
      <p:sp>
        <p:nvSpPr>
          <p:cNvPr id="196" name="Text Box 64"/>
          <p:cNvSpPr txBox="1">
            <a:spLocks noChangeArrowheads="1"/>
          </p:cNvSpPr>
          <p:nvPr/>
        </p:nvSpPr>
        <p:spPr bwMode="auto">
          <a:xfrm>
            <a:off x="5664200" y="5318690"/>
            <a:ext cx="387350" cy="314325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>
                <a:latin typeface="Tahoma" pitchFamily="34" charset="0"/>
              </a:rPr>
              <a:t>40</a:t>
            </a:r>
          </a:p>
        </p:txBody>
      </p:sp>
      <p:sp>
        <p:nvSpPr>
          <p:cNvPr id="197" name="Text Box 65"/>
          <p:cNvSpPr txBox="1">
            <a:spLocks noChangeArrowheads="1"/>
          </p:cNvSpPr>
          <p:nvPr/>
        </p:nvSpPr>
        <p:spPr bwMode="auto">
          <a:xfrm>
            <a:off x="5664200" y="5634603"/>
            <a:ext cx="387350" cy="314325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>
                <a:latin typeface="Tahoma" pitchFamily="34" charset="0"/>
              </a:rPr>
              <a:t>48</a:t>
            </a:r>
          </a:p>
        </p:txBody>
      </p:sp>
      <p:sp>
        <p:nvSpPr>
          <p:cNvPr id="198" name="Text Box 66"/>
          <p:cNvSpPr txBox="1">
            <a:spLocks noChangeArrowheads="1"/>
          </p:cNvSpPr>
          <p:nvPr/>
        </p:nvSpPr>
        <p:spPr bwMode="auto">
          <a:xfrm>
            <a:off x="5664200" y="5948928"/>
            <a:ext cx="387350" cy="314325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>
                <a:latin typeface="Tahoma" pitchFamily="34" charset="0"/>
              </a:rPr>
              <a:t>56</a:t>
            </a:r>
          </a:p>
        </p:txBody>
      </p:sp>
      <p:sp>
        <p:nvSpPr>
          <p:cNvPr id="199" name="Text Box 67"/>
          <p:cNvSpPr txBox="1">
            <a:spLocks noChangeArrowheads="1"/>
          </p:cNvSpPr>
          <p:nvPr/>
        </p:nvSpPr>
        <p:spPr bwMode="auto">
          <a:xfrm>
            <a:off x="5664200" y="6258490"/>
            <a:ext cx="387350" cy="314325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>
                <a:latin typeface="Tahoma" pitchFamily="34" charset="0"/>
              </a:rPr>
              <a:t>64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60609" y="914400"/>
            <a:ext cx="69085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latin typeface="Arial"/>
                <a:cs typeface="Arial"/>
              </a:rPr>
              <a:t>HDF5 doesn’t have restrictions on data patterns and data balance</a:t>
            </a:r>
            <a:endParaRPr lang="en-US" sz="1800" dirty="0">
              <a:latin typeface="Arial"/>
              <a:cs typeface="Arial"/>
            </a:endParaRPr>
          </a:p>
        </p:txBody>
      </p:sp>
      <p:sp>
        <p:nvSpPr>
          <p:cNvPr id="133" name="Footer Placeholder 13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2" name="Date Placeholder 13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713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 of irregular selection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1143000"/>
            <a:ext cx="3909060" cy="1908175"/>
          </a:xfrm>
          <a:prstGeom prst="rect">
            <a:avLst/>
          </a:prstGeom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Internally, the HDF5 library creates an MPI </a:t>
            </a:r>
            <a:r>
              <a:rPr lang="en-US" dirty="0"/>
              <a:t>datatype for each </a:t>
            </a:r>
            <a:r>
              <a:rPr lang="en-US" dirty="0" smtClean="0"/>
              <a:t>lower dimension </a:t>
            </a:r>
            <a:r>
              <a:rPr lang="en-US" dirty="0"/>
              <a:t>in the </a:t>
            </a:r>
            <a:r>
              <a:rPr lang="en-US" dirty="0" smtClean="0"/>
              <a:t>selection </a:t>
            </a:r>
            <a:r>
              <a:rPr lang="en-US" dirty="0"/>
              <a:t>and then </a:t>
            </a:r>
            <a:r>
              <a:rPr lang="en-US" dirty="0" smtClean="0"/>
              <a:t>combines those types </a:t>
            </a:r>
            <a:r>
              <a:rPr lang="en-US" dirty="0"/>
              <a:t>into one giant structured </a:t>
            </a:r>
            <a:r>
              <a:rPr lang="en-US" dirty="0" smtClean="0"/>
              <a:t>MPI </a:t>
            </a:r>
            <a:r>
              <a:rPr lang="en-US" dirty="0" err="1" smtClean="0"/>
              <a:t>datatype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2699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7014" y="152400"/>
            <a:ext cx="8001000" cy="533400"/>
          </a:xfrm>
        </p:spPr>
        <p:txBody>
          <a:bodyPr/>
          <a:lstStyle/>
          <a:p>
            <a:r>
              <a:rPr lang="en-US" sz="2800" cap="small" dirty="0">
                <a:latin typeface="Arial"/>
                <a:cs typeface="Arial"/>
              </a:rPr>
              <a:t>Collective Unstructured Finite Element I/O 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pic>
        <p:nvPicPr>
          <p:cNvPr id="6" name="Picture 5" descr="Screen Shot 2014-06-16 at 5.12.35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371600"/>
            <a:ext cx="6703774" cy="4535616"/>
          </a:xfrm>
          <a:prstGeom prst="rect">
            <a:avLst/>
          </a:prstGeom>
        </p:spPr>
      </p:pic>
      <p:pic>
        <p:nvPicPr>
          <p:cNvPr id="7" name="Content Placeholder 8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676400"/>
            <a:ext cx="2358113" cy="3429000"/>
          </a:xfrm>
        </p:spPr>
      </p:pic>
      <p:sp>
        <p:nvSpPr>
          <p:cNvPr id="8" name="TextBox 7"/>
          <p:cNvSpPr txBox="1"/>
          <p:nvPr/>
        </p:nvSpPr>
        <p:spPr>
          <a:xfrm>
            <a:off x="1143000" y="6019800"/>
            <a:ext cx="152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200" baseline="30000" dirty="0" smtClean="0"/>
          </a:p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628944" y="1344767"/>
            <a:ext cx="152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200" dirty="0" smtClean="0"/>
          </a:p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7624649" y="1403079"/>
            <a:ext cx="152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aseline="30000" dirty="0"/>
              <a:t>1</a:t>
            </a:r>
            <a:endParaRPr lang="en-US" sz="1800" baseline="30000" dirty="0" smtClean="0"/>
          </a:p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066800" y="6096000"/>
            <a:ext cx="64102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7E0000"/>
                </a:solidFill>
              </a:rPr>
              <a:t> </a:t>
            </a:r>
            <a:r>
              <a:rPr lang="en-US" baseline="30000" dirty="0" smtClean="0"/>
              <a:t>1</a:t>
            </a:r>
            <a:r>
              <a:rPr lang="en-US" dirty="0" smtClean="0">
                <a:solidFill>
                  <a:srgbClr val="7E0000"/>
                </a:solidFill>
              </a:rPr>
              <a:t>MOAB</a:t>
            </a:r>
            <a:r>
              <a:rPr lang="en-US" dirty="0" smtClean="0"/>
              <a:t> </a:t>
            </a:r>
            <a:r>
              <a:rPr lang="en-US" dirty="0"/>
              <a:t>—</a:t>
            </a:r>
            <a:r>
              <a:rPr lang="en-US" dirty="0" smtClean="0"/>
              <a:t> Mira at Argonne National Laboratory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228600" y="1066800"/>
            <a:ext cx="22365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Single File Read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 bwMode="auto">
          <a:xfrm>
            <a:off x="76200" y="1600200"/>
            <a:ext cx="2438400" cy="388620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44856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 analysis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6004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MPI-I/O vs. HDF5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6315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Performance analysis</a:t>
            </a:r>
          </a:p>
        </p:txBody>
      </p:sp>
      <p:sp>
        <p:nvSpPr>
          <p:cNvPr id="5325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3200" dirty="0" smtClean="0"/>
              <a:t>Some common causes of poor performance</a:t>
            </a:r>
          </a:p>
          <a:p>
            <a:pPr eaLnBrk="1" hangingPunct="1"/>
            <a:r>
              <a:rPr lang="en-US" sz="3200" dirty="0" smtClean="0"/>
              <a:t>Possible solutions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8395892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dirty="0" smtClean="0"/>
              <a:t>My PHDF5 application I/O is slow</a:t>
            </a:r>
          </a:p>
        </p:txBody>
      </p:sp>
      <p:sp>
        <p:nvSpPr>
          <p:cNvPr id="5427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143000"/>
            <a:ext cx="8458200" cy="4419600"/>
          </a:xfrm>
        </p:spPr>
        <p:txBody>
          <a:bodyPr>
            <a:normAutofit/>
          </a:bodyPr>
          <a:lstStyle/>
          <a:p>
            <a:pPr lvl="1" eaLnBrk="1" hangingPunct="1"/>
            <a:r>
              <a:rPr lang="en-US" sz="3200" dirty="0" smtClean="0">
                <a:solidFill>
                  <a:schemeClr val="tx1"/>
                </a:solidFill>
              </a:rPr>
              <a:t>Raw I/O data sizes</a:t>
            </a:r>
          </a:p>
          <a:p>
            <a:pPr lvl="1" eaLnBrk="1" hangingPunct="1"/>
            <a:r>
              <a:rPr lang="en-US" sz="3200" dirty="0" smtClean="0"/>
              <a:t>Independent vs. Collective I/O</a:t>
            </a:r>
          </a:p>
          <a:p>
            <a:pPr marL="457200" lvl="1" indent="0" eaLnBrk="1" hangingPunct="1">
              <a:buNone/>
            </a:pPr>
            <a:r>
              <a:rPr lang="en-US" sz="3200" i="1" dirty="0">
                <a:solidFill>
                  <a:schemeClr val="tx1"/>
                </a:solidFill>
              </a:rPr>
              <a:t>“Tuning HDF5 for </a:t>
            </a:r>
            <a:r>
              <a:rPr lang="en-US" sz="3200" i="1" dirty="0" err="1">
                <a:solidFill>
                  <a:schemeClr val="tx1"/>
                </a:solidFill>
              </a:rPr>
              <a:t>Lustre</a:t>
            </a:r>
            <a:r>
              <a:rPr lang="en-US" sz="3200" i="1" dirty="0">
                <a:solidFill>
                  <a:schemeClr val="tx1"/>
                </a:solidFill>
              </a:rPr>
              <a:t> File Systems</a:t>
            </a:r>
            <a:r>
              <a:rPr lang="en-US" sz="3200" i="1" dirty="0" smtClean="0">
                <a:solidFill>
                  <a:schemeClr val="tx1"/>
                </a:solidFill>
              </a:rPr>
              <a:t>” by </a:t>
            </a:r>
            <a:r>
              <a:rPr lang="en-US" sz="3200" i="1" dirty="0" err="1" smtClean="0">
                <a:solidFill>
                  <a:schemeClr val="tx1"/>
                </a:solidFill>
              </a:rPr>
              <a:t>Howison</a:t>
            </a:r>
            <a:r>
              <a:rPr lang="en-US" sz="3200" i="1" dirty="0" smtClean="0">
                <a:solidFill>
                  <a:schemeClr val="tx1"/>
                </a:solidFill>
              </a:rPr>
              <a:t>, Koziol, </a:t>
            </a:r>
            <a:r>
              <a:rPr lang="en-US" sz="3200" i="1" dirty="0" err="1" smtClean="0">
                <a:solidFill>
                  <a:schemeClr val="tx1"/>
                </a:solidFill>
              </a:rPr>
              <a:t>Knaak</a:t>
            </a:r>
            <a:r>
              <a:rPr lang="en-US" sz="3200" i="1" dirty="0" smtClean="0">
                <a:solidFill>
                  <a:schemeClr val="tx1"/>
                </a:solidFill>
              </a:rPr>
              <a:t>, </a:t>
            </a:r>
            <a:r>
              <a:rPr lang="en-US" sz="3200" i="1" dirty="0" err="1" smtClean="0">
                <a:solidFill>
                  <a:schemeClr val="tx1"/>
                </a:solidFill>
              </a:rPr>
              <a:t>Mainzer</a:t>
            </a:r>
            <a:r>
              <a:rPr lang="en-US" sz="3200" i="1" dirty="0" smtClean="0">
                <a:solidFill>
                  <a:schemeClr val="tx1"/>
                </a:solidFill>
              </a:rPr>
              <a:t>, and </a:t>
            </a:r>
            <a:r>
              <a:rPr lang="en-US" sz="3200" i="1" dirty="0" err="1" smtClean="0">
                <a:solidFill>
                  <a:schemeClr val="tx1"/>
                </a:solidFill>
              </a:rPr>
              <a:t>Shalf</a:t>
            </a:r>
            <a:endParaRPr lang="en-US" sz="3200" i="1" dirty="0" smtClean="0"/>
          </a:p>
          <a:p>
            <a:pPr lvl="2" eaLnBrk="1" hangingPunct="1">
              <a:buFont typeface="Wingdings" charset="2"/>
              <a:buChar char="v"/>
            </a:pPr>
            <a:r>
              <a:rPr lang="en-US" sz="3000" dirty="0" smtClean="0"/>
              <a:t> Chunking and </a:t>
            </a:r>
            <a:r>
              <a:rPr lang="en-US" sz="3000" dirty="0" err="1"/>
              <a:t>h</a:t>
            </a:r>
            <a:r>
              <a:rPr lang="en-US" sz="3000" dirty="0" err="1" smtClean="0"/>
              <a:t>yperslab</a:t>
            </a:r>
            <a:r>
              <a:rPr lang="en-US" sz="3000" dirty="0" smtClean="0"/>
              <a:t> selection</a:t>
            </a:r>
          </a:p>
          <a:p>
            <a:pPr lvl="2" eaLnBrk="1" hangingPunct="1">
              <a:buFont typeface="Wingdings" charset="2"/>
              <a:buChar char="v"/>
            </a:pPr>
            <a:r>
              <a:rPr lang="en-US" sz="3000" dirty="0" smtClean="0"/>
              <a:t> HDF5 metadata cache</a:t>
            </a:r>
          </a:p>
          <a:p>
            <a:pPr lvl="2" eaLnBrk="1" hangingPunct="1">
              <a:buFont typeface="Wingdings" charset="2"/>
              <a:buChar char="v"/>
            </a:pPr>
            <a:r>
              <a:rPr lang="en-US" sz="3000" dirty="0" smtClean="0"/>
              <a:t> Specific I/O system hints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49768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Independent vs. collective raw data i/o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368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Collective vs. independent </a:t>
            </a:r>
            <a:r>
              <a:rPr lang="en-US" dirty="0"/>
              <a:t>c</a:t>
            </a:r>
            <a:r>
              <a:rPr lang="en-US" dirty="0" smtClean="0"/>
              <a:t>alls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43000"/>
            <a:ext cx="8458200" cy="4038600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en-US" sz="3200" dirty="0" smtClean="0"/>
              <a:t>MPI definition of collective calls:</a:t>
            </a:r>
          </a:p>
          <a:p>
            <a:pPr lvl="1" eaLnBrk="1" hangingPunct="1"/>
            <a:r>
              <a:rPr lang="en-US" dirty="0" smtClean="0"/>
              <a:t>All processes of the communicator must participate in calls in the right order. E.g.,</a:t>
            </a:r>
          </a:p>
          <a:p>
            <a:pPr lvl="2" eaLnBrk="1" hangingPunct="1"/>
            <a:r>
              <a:rPr lang="en-US" sz="2600" dirty="0" smtClean="0"/>
              <a:t>Process1		    Process2</a:t>
            </a:r>
          </a:p>
          <a:p>
            <a:pPr lvl="2" eaLnBrk="1" hangingPunct="1"/>
            <a:r>
              <a:rPr lang="en-US" sz="2600" dirty="0" smtClean="0">
                <a:solidFill>
                  <a:srgbClr val="00B050"/>
                </a:solidFill>
              </a:rPr>
              <a:t>call A(); call B();	    call A(); call B();  **right**</a:t>
            </a:r>
          </a:p>
          <a:p>
            <a:pPr lvl="2" eaLnBrk="1" hangingPunct="1"/>
            <a:r>
              <a:rPr lang="en-US" sz="2600" dirty="0" smtClean="0">
                <a:solidFill>
                  <a:srgbClr val="FF0000"/>
                </a:solidFill>
              </a:rPr>
              <a:t>call A(); call B();	    call B(); call A();  **wrong**</a:t>
            </a:r>
          </a:p>
          <a:p>
            <a:pPr eaLnBrk="1" hangingPunct="1"/>
            <a:r>
              <a:rPr lang="en-US" dirty="0" smtClean="0"/>
              <a:t>Independent means not collective </a:t>
            </a:r>
            <a:r>
              <a:rPr lang="en-US" dirty="0" smtClean="0">
                <a:sym typeface="Wingdings"/>
              </a:rPr>
              <a:t></a:t>
            </a:r>
            <a:endParaRPr lang="en-US" dirty="0" smtClean="0"/>
          </a:p>
          <a:p>
            <a:pPr eaLnBrk="1" hangingPunct="1"/>
            <a:r>
              <a:rPr lang="en-US" dirty="0" smtClean="0"/>
              <a:t>Collective is not necessarily synchronous, nor must require communication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448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dirty="0" smtClean="0"/>
              <a:t>Independent vs. collective </a:t>
            </a:r>
            <a:r>
              <a:rPr lang="en-US" dirty="0"/>
              <a:t>a</a:t>
            </a:r>
            <a:r>
              <a:rPr lang="en-US" sz="3200" dirty="0" smtClean="0"/>
              <a:t>ccess</a:t>
            </a:r>
          </a:p>
        </p:txBody>
      </p:sp>
      <p:sp>
        <p:nvSpPr>
          <p:cNvPr id="5530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295400"/>
            <a:ext cx="3884613" cy="4419600"/>
          </a:xfrm>
        </p:spPr>
        <p:txBody>
          <a:bodyPr/>
          <a:lstStyle/>
          <a:p>
            <a:pPr eaLnBrk="1" hangingPunct="1"/>
            <a:r>
              <a:rPr lang="en-US" sz="2800" dirty="0" smtClean="0"/>
              <a:t>User reported independent data transfer mode was much slower than the </a:t>
            </a:r>
            <a:r>
              <a:rPr lang="en-US" sz="2800" dirty="0"/>
              <a:t>c</a:t>
            </a:r>
            <a:r>
              <a:rPr lang="en-US" sz="2800" dirty="0" smtClean="0"/>
              <a:t>ollective data transfer mode</a:t>
            </a:r>
          </a:p>
          <a:p>
            <a:pPr eaLnBrk="1" hangingPunct="1"/>
            <a:r>
              <a:rPr lang="en-US" sz="2800" dirty="0" smtClean="0"/>
              <a:t>Data array was tall and thin: 230,000 rows by 6 columns</a:t>
            </a:r>
          </a:p>
        </p:txBody>
      </p:sp>
      <p:grpSp>
        <p:nvGrpSpPr>
          <p:cNvPr id="55303" name="Group 4"/>
          <p:cNvGrpSpPr>
            <a:grpSpLocks/>
          </p:cNvGrpSpPr>
          <p:nvPr/>
        </p:nvGrpSpPr>
        <p:grpSpPr bwMode="auto">
          <a:xfrm>
            <a:off x="5486400" y="1143000"/>
            <a:ext cx="1797050" cy="1219200"/>
            <a:chOff x="3476" y="1200"/>
            <a:chExt cx="1152" cy="768"/>
          </a:xfrm>
        </p:grpSpPr>
        <p:sp>
          <p:nvSpPr>
            <p:cNvPr id="55330" name="Rectangle 5" descr="Dark downward diagonal"/>
            <p:cNvSpPr>
              <a:spLocks noChangeArrowheads="1"/>
            </p:cNvSpPr>
            <p:nvPr/>
          </p:nvSpPr>
          <p:spPr bwMode="auto">
            <a:xfrm>
              <a:off x="3476" y="1200"/>
              <a:ext cx="192" cy="192"/>
            </a:xfrm>
            <a:prstGeom prst="rect">
              <a:avLst/>
            </a:prstGeom>
            <a:pattFill prst="dkDnDiag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31" name="Rectangle 6" descr="Dark downward diagonal"/>
            <p:cNvSpPr>
              <a:spLocks noChangeArrowheads="1"/>
            </p:cNvSpPr>
            <p:nvPr/>
          </p:nvSpPr>
          <p:spPr bwMode="auto">
            <a:xfrm>
              <a:off x="3476" y="1392"/>
              <a:ext cx="192" cy="192"/>
            </a:xfrm>
            <a:prstGeom prst="rect">
              <a:avLst/>
            </a:prstGeom>
            <a:pattFill prst="dkDnDiag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32" name="Rectangle 7" descr="Dark downward diagonal"/>
            <p:cNvSpPr>
              <a:spLocks noChangeArrowheads="1"/>
            </p:cNvSpPr>
            <p:nvPr/>
          </p:nvSpPr>
          <p:spPr bwMode="auto">
            <a:xfrm>
              <a:off x="3476" y="1584"/>
              <a:ext cx="192" cy="192"/>
            </a:xfrm>
            <a:prstGeom prst="rect">
              <a:avLst/>
            </a:prstGeom>
            <a:pattFill prst="dkDnDiag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33" name="Rectangle 8" descr="Dark downward diagonal"/>
            <p:cNvSpPr>
              <a:spLocks noChangeArrowheads="1"/>
            </p:cNvSpPr>
            <p:nvPr/>
          </p:nvSpPr>
          <p:spPr bwMode="auto">
            <a:xfrm>
              <a:off x="3476" y="1776"/>
              <a:ext cx="192" cy="192"/>
            </a:xfrm>
            <a:prstGeom prst="rect">
              <a:avLst/>
            </a:prstGeom>
            <a:pattFill prst="dkDnDiag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34" name="Rectangle 9" descr="Dark downward diagonal"/>
            <p:cNvSpPr>
              <a:spLocks noChangeArrowheads="1"/>
            </p:cNvSpPr>
            <p:nvPr/>
          </p:nvSpPr>
          <p:spPr bwMode="auto">
            <a:xfrm>
              <a:off x="3668" y="1200"/>
              <a:ext cx="192" cy="192"/>
            </a:xfrm>
            <a:prstGeom prst="rect">
              <a:avLst/>
            </a:prstGeom>
            <a:pattFill prst="dkDnDiag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35" name="Rectangle 10" descr="Dark downward diagonal"/>
            <p:cNvSpPr>
              <a:spLocks noChangeArrowheads="1"/>
            </p:cNvSpPr>
            <p:nvPr/>
          </p:nvSpPr>
          <p:spPr bwMode="auto">
            <a:xfrm>
              <a:off x="3668" y="1392"/>
              <a:ext cx="192" cy="192"/>
            </a:xfrm>
            <a:prstGeom prst="rect">
              <a:avLst/>
            </a:prstGeom>
            <a:pattFill prst="dkDnDiag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36" name="Rectangle 11" descr="Dark downward diagonal"/>
            <p:cNvSpPr>
              <a:spLocks noChangeArrowheads="1"/>
            </p:cNvSpPr>
            <p:nvPr/>
          </p:nvSpPr>
          <p:spPr bwMode="auto">
            <a:xfrm>
              <a:off x="3668" y="1584"/>
              <a:ext cx="192" cy="192"/>
            </a:xfrm>
            <a:prstGeom prst="rect">
              <a:avLst/>
            </a:prstGeom>
            <a:pattFill prst="dkDnDiag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37" name="Rectangle 12" descr="Dark downward diagonal"/>
            <p:cNvSpPr>
              <a:spLocks noChangeArrowheads="1"/>
            </p:cNvSpPr>
            <p:nvPr/>
          </p:nvSpPr>
          <p:spPr bwMode="auto">
            <a:xfrm>
              <a:off x="3668" y="1776"/>
              <a:ext cx="192" cy="192"/>
            </a:xfrm>
            <a:prstGeom prst="rect">
              <a:avLst/>
            </a:prstGeom>
            <a:pattFill prst="dkDnDiag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38" name="Rectangle 13" descr="Weave"/>
            <p:cNvSpPr>
              <a:spLocks noChangeArrowheads="1"/>
            </p:cNvSpPr>
            <p:nvPr/>
          </p:nvSpPr>
          <p:spPr bwMode="auto">
            <a:xfrm>
              <a:off x="3860" y="1200"/>
              <a:ext cx="192" cy="192"/>
            </a:xfrm>
            <a:prstGeom prst="rect">
              <a:avLst/>
            </a:prstGeom>
            <a:pattFill prst="weave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39" name="Rectangle 14" descr="Weave"/>
            <p:cNvSpPr>
              <a:spLocks noChangeArrowheads="1"/>
            </p:cNvSpPr>
            <p:nvPr/>
          </p:nvSpPr>
          <p:spPr bwMode="auto">
            <a:xfrm>
              <a:off x="3860" y="1392"/>
              <a:ext cx="192" cy="192"/>
            </a:xfrm>
            <a:prstGeom prst="rect">
              <a:avLst/>
            </a:prstGeom>
            <a:pattFill prst="weave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40" name="Rectangle 15" descr="Weave"/>
            <p:cNvSpPr>
              <a:spLocks noChangeArrowheads="1"/>
            </p:cNvSpPr>
            <p:nvPr/>
          </p:nvSpPr>
          <p:spPr bwMode="auto">
            <a:xfrm>
              <a:off x="3860" y="1584"/>
              <a:ext cx="192" cy="192"/>
            </a:xfrm>
            <a:prstGeom prst="rect">
              <a:avLst/>
            </a:prstGeom>
            <a:pattFill prst="weave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41" name="Rectangle 16" descr="Weave"/>
            <p:cNvSpPr>
              <a:spLocks noChangeArrowheads="1"/>
            </p:cNvSpPr>
            <p:nvPr/>
          </p:nvSpPr>
          <p:spPr bwMode="auto">
            <a:xfrm>
              <a:off x="3860" y="1776"/>
              <a:ext cx="192" cy="192"/>
            </a:xfrm>
            <a:prstGeom prst="rect">
              <a:avLst/>
            </a:prstGeom>
            <a:pattFill prst="weave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42" name="Rectangle 17" descr="Weave"/>
            <p:cNvSpPr>
              <a:spLocks noChangeArrowheads="1"/>
            </p:cNvSpPr>
            <p:nvPr/>
          </p:nvSpPr>
          <p:spPr bwMode="auto">
            <a:xfrm>
              <a:off x="4052" y="1200"/>
              <a:ext cx="192" cy="192"/>
            </a:xfrm>
            <a:prstGeom prst="rect">
              <a:avLst/>
            </a:prstGeom>
            <a:pattFill prst="weave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43" name="Rectangle 18" descr="Weave"/>
            <p:cNvSpPr>
              <a:spLocks noChangeArrowheads="1"/>
            </p:cNvSpPr>
            <p:nvPr/>
          </p:nvSpPr>
          <p:spPr bwMode="auto">
            <a:xfrm>
              <a:off x="4052" y="1392"/>
              <a:ext cx="192" cy="192"/>
            </a:xfrm>
            <a:prstGeom prst="rect">
              <a:avLst/>
            </a:prstGeom>
            <a:pattFill prst="weave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44" name="Rectangle 19" descr="Weave"/>
            <p:cNvSpPr>
              <a:spLocks noChangeArrowheads="1"/>
            </p:cNvSpPr>
            <p:nvPr/>
          </p:nvSpPr>
          <p:spPr bwMode="auto">
            <a:xfrm>
              <a:off x="4052" y="1584"/>
              <a:ext cx="192" cy="192"/>
            </a:xfrm>
            <a:prstGeom prst="rect">
              <a:avLst/>
            </a:prstGeom>
            <a:pattFill prst="weave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45" name="Rectangle 20" descr="Weave"/>
            <p:cNvSpPr>
              <a:spLocks noChangeArrowheads="1"/>
            </p:cNvSpPr>
            <p:nvPr/>
          </p:nvSpPr>
          <p:spPr bwMode="auto">
            <a:xfrm>
              <a:off x="4052" y="1776"/>
              <a:ext cx="192" cy="192"/>
            </a:xfrm>
            <a:prstGeom prst="rect">
              <a:avLst/>
            </a:prstGeom>
            <a:pattFill prst="weave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46" name="Rectangle 21" descr="Small checker board"/>
            <p:cNvSpPr>
              <a:spLocks noChangeArrowheads="1"/>
            </p:cNvSpPr>
            <p:nvPr/>
          </p:nvSpPr>
          <p:spPr bwMode="auto">
            <a:xfrm>
              <a:off x="4244" y="1200"/>
              <a:ext cx="192" cy="192"/>
            </a:xfrm>
            <a:prstGeom prst="rect">
              <a:avLst/>
            </a:prstGeom>
            <a:pattFill prst="smCheck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47" name="Rectangle 22" descr="Small checker board"/>
            <p:cNvSpPr>
              <a:spLocks noChangeArrowheads="1"/>
            </p:cNvSpPr>
            <p:nvPr/>
          </p:nvSpPr>
          <p:spPr bwMode="auto">
            <a:xfrm>
              <a:off x="4244" y="1392"/>
              <a:ext cx="192" cy="192"/>
            </a:xfrm>
            <a:prstGeom prst="rect">
              <a:avLst/>
            </a:prstGeom>
            <a:pattFill prst="smCheck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48" name="Rectangle 23" descr="Small checker board"/>
            <p:cNvSpPr>
              <a:spLocks noChangeArrowheads="1"/>
            </p:cNvSpPr>
            <p:nvPr/>
          </p:nvSpPr>
          <p:spPr bwMode="auto">
            <a:xfrm>
              <a:off x="4244" y="1584"/>
              <a:ext cx="192" cy="192"/>
            </a:xfrm>
            <a:prstGeom prst="rect">
              <a:avLst/>
            </a:prstGeom>
            <a:pattFill prst="smCheck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49" name="Rectangle 24" descr="Small checker board"/>
            <p:cNvSpPr>
              <a:spLocks noChangeArrowheads="1"/>
            </p:cNvSpPr>
            <p:nvPr/>
          </p:nvSpPr>
          <p:spPr bwMode="auto">
            <a:xfrm>
              <a:off x="4244" y="1776"/>
              <a:ext cx="192" cy="192"/>
            </a:xfrm>
            <a:prstGeom prst="rect">
              <a:avLst/>
            </a:prstGeom>
            <a:pattFill prst="smCheck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50" name="Rectangle 25" descr="60%"/>
            <p:cNvSpPr>
              <a:spLocks noChangeArrowheads="1"/>
            </p:cNvSpPr>
            <p:nvPr/>
          </p:nvSpPr>
          <p:spPr bwMode="auto">
            <a:xfrm>
              <a:off x="4436" y="1200"/>
              <a:ext cx="192" cy="192"/>
            </a:xfrm>
            <a:prstGeom prst="rect">
              <a:avLst/>
            </a:prstGeom>
            <a:pattFill prst="pct60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51" name="Rectangle 26" descr="60%"/>
            <p:cNvSpPr>
              <a:spLocks noChangeArrowheads="1"/>
            </p:cNvSpPr>
            <p:nvPr/>
          </p:nvSpPr>
          <p:spPr bwMode="auto">
            <a:xfrm>
              <a:off x="4436" y="1392"/>
              <a:ext cx="192" cy="192"/>
            </a:xfrm>
            <a:prstGeom prst="rect">
              <a:avLst/>
            </a:prstGeom>
            <a:pattFill prst="pct60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52" name="Rectangle 27" descr="60%"/>
            <p:cNvSpPr>
              <a:spLocks noChangeArrowheads="1"/>
            </p:cNvSpPr>
            <p:nvPr/>
          </p:nvSpPr>
          <p:spPr bwMode="auto">
            <a:xfrm>
              <a:off x="4436" y="1584"/>
              <a:ext cx="192" cy="192"/>
            </a:xfrm>
            <a:prstGeom prst="rect">
              <a:avLst/>
            </a:prstGeom>
            <a:pattFill prst="pct60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53" name="Rectangle 28" descr="60%"/>
            <p:cNvSpPr>
              <a:spLocks noChangeArrowheads="1"/>
            </p:cNvSpPr>
            <p:nvPr/>
          </p:nvSpPr>
          <p:spPr bwMode="auto">
            <a:xfrm>
              <a:off x="4436" y="1776"/>
              <a:ext cx="192" cy="192"/>
            </a:xfrm>
            <a:prstGeom prst="rect">
              <a:avLst/>
            </a:prstGeom>
            <a:pattFill prst="pct60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</p:grpSp>
      <p:grpSp>
        <p:nvGrpSpPr>
          <p:cNvPr id="55304" name="Group 29"/>
          <p:cNvGrpSpPr>
            <a:grpSpLocks/>
          </p:cNvGrpSpPr>
          <p:nvPr/>
        </p:nvGrpSpPr>
        <p:grpSpPr bwMode="auto">
          <a:xfrm>
            <a:off x="5486400" y="4876800"/>
            <a:ext cx="1797050" cy="1219200"/>
            <a:chOff x="3476" y="2448"/>
            <a:chExt cx="1152" cy="768"/>
          </a:xfrm>
        </p:grpSpPr>
        <p:sp>
          <p:nvSpPr>
            <p:cNvPr id="55306" name="Rectangle 30" descr="Dark downward diagonal"/>
            <p:cNvSpPr>
              <a:spLocks noChangeArrowheads="1"/>
            </p:cNvSpPr>
            <p:nvPr/>
          </p:nvSpPr>
          <p:spPr bwMode="auto">
            <a:xfrm>
              <a:off x="3476" y="2448"/>
              <a:ext cx="192" cy="192"/>
            </a:xfrm>
            <a:prstGeom prst="rect">
              <a:avLst/>
            </a:prstGeom>
            <a:pattFill prst="dkDnDiag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07" name="Rectangle 31" descr="Dark downward diagonal"/>
            <p:cNvSpPr>
              <a:spLocks noChangeArrowheads="1"/>
            </p:cNvSpPr>
            <p:nvPr/>
          </p:nvSpPr>
          <p:spPr bwMode="auto">
            <a:xfrm>
              <a:off x="3476" y="2640"/>
              <a:ext cx="192" cy="192"/>
            </a:xfrm>
            <a:prstGeom prst="rect">
              <a:avLst/>
            </a:prstGeom>
            <a:pattFill prst="dkDnDiag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08" name="Rectangle 32" descr="Dark downward diagonal"/>
            <p:cNvSpPr>
              <a:spLocks noChangeArrowheads="1"/>
            </p:cNvSpPr>
            <p:nvPr/>
          </p:nvSpPr>
          <p:spPr bwMode="auto">
            <a:xfrm>
              <a:off x="3476" y="2832"/>
              <a:ext cx="192" cy="192"/>
            </a:xfrm>
            <a:prstGeom prst="rect">
              <a:avLst/>
            </a:prstGeom>
            <a:pattFill prst="dkDnDiag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09" name="Rectangle 33" descr="Dark downward diagonal"/>
            <p:cNvSpPr>
              <a:spLocks noChangeArrowheads="1"/>
            </p:cNvSpPr>
            <p:nvPr/>
          </p:nvSpPr>
          <p:spPr bwMode="auto">
            <a:xfrm>
              <a:off x="3476" y="3024"/>
              <a:ext cx="192" cy="192"/>
            </a:xfrm>
            <a:prstGeom prst="rect">
              <a:avLst/>
            </a:prstGeom>
            <a:pattFill prst="dkDnDiag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10" name="Rectangle 34" descr="Dark downward diagonal"/>
            <p:cNvSpPr>
              <a:spLocks noChangeArrowheads="1"/>
            </p:cNvSpPr>
            <p:nvPr/>
          </p:nvSpPr>
          <p:spPr bwMode="auto">
            <a:xfrm>
              <a:off x="3668" y="2448"/>
              <a:ext cx="192" cy="192"/>
            </a:xfrm>
            <a:prstGeom prst="rect">
              <a:avLst/>
            </a:prstGeom>
            <a:pattFill prst="dkDnDiag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11" name="Rectangle 35" descr="Dark downward diagonal"/>
            <p:cNvSpPr>
              <a:spLocks noChangeArrowheads="1"/>
            </p:cNvSpPr>
            <p:nvPr/>
          </p:nvSpPr>
          <p:spPr bwMode="auto">
            <a:xfrm>
              <a:off x="3668" y="2640"/>
              <a:ext cx="192" cy="192"/>
            </a:xfrm>
            <a:prstGeom prst="rect">
              <a:avLst/>
            </a:prstGeom>
            <a:pattFill prst="dkDnDiag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12" name="Rectangle 36" descr="Dark downward diagonal"/>
            <p:cNvSpPr>
              <a:spLocks noChangeArrowheads="1"/>
            </p:cNvSpPr>
            <p:nvPr/>
          </p:nvSpPr>
          <p:spPr bwMode="auto">
            <a:xfrm>
              <a:off x="3668" y="2832"/>
              <a:ext cx="192" cy="192"/>
            </a:xfrm>
            <a:prstGeom prst="rect">
              <a:avLst/>
            </a:prstGeom>
            <a:pattFill prst="dkDnDiag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13" name="Rectangle 37" descr="Dark downward diagonal"/>
            <p:cNvSpPr>
              <a:spLocks noChangeArrowheads="1"/>
            </p:cNvSpPr>
            <p:nvPr/>
          </p:nvSpPr>
          <p:spPr bwMode="auto">
            <a:xfrm>
              <a:off x="3668" y="3024"/>
              <a:ext cx="192" cy="192"/>
            </a:xfrm>
            <a:prstGeom prst="rect">
              <a:avLst/>
            </a:prstGeom>
            <a:pattFill prst="dkDnDiag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14" name="Rectangle 38" descr="Weave"/>
            <p:cNvSpPr>
              <a:spLocks noChangeArrowheads="1"/>
            </p:cNvSpPr>
            <p:nvPr/>
          </p:nvSpPr>
          <p:spPr bwMode="auto">
            <a:xfrm>
              <a:off x="3860" y="2448"/>
              <a:ext cx="192" cy="192"/>
            </a:xfrm>
            <a:prstGeom prst="rect">
              <a:avLst/>
            </a:prstGeom>
            <a:pattFill prst="weave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15" name="Rectangle 39" descr="Weave"/>
            <p:cNvSpPr>
              <a:spLocks noChangeArrowheads="1"/>
            </p:cNvSpPr>
            <p:nvPr/>
          </p:nvSpPr>
          <p:spPr bwMode="auto">
            <a:xfrm>
              <a:off x="3860" y="2640"/>
              <a:ext cx="192" cy="192"/>
            </a:xfrm>
            <a:prstGeom prst="rect">
              <a:avLst/>
            </a:prstGeom>
            <a:pattFill prst="weave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16" name="Rectangle 40" descr="Weave"/>
            <p:cNvSpPr>
              <a:spLocks noChangeArrowheads="1"/>
            </p:cNvSpPr>
            <p:nvPr/>
          </p:nvSpPr>
          <p:spPr bwMode="auto">
            <a:xfrm>
              <a:off x="3860" y="2832"/>
              <a:ext cx="192" cy="192"/>
            </a:xfrm>
            <a:prstGeom prst="rect">
              <a:avLst/>
            </a:prstGeom>
            <a:pattFill prst="weave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17" name="Rectangle 41" descr="Weave"/>
            <p:cNvSpPr>
              <a:spLocks noChangeArrowheads="1"/>
            </p:cNvSpPr>
            <p:nvPr/>
          </p:nvSpPr>
          <p:spPr bwMode="auto">
            <a:xfrm>
              <a:off x="3860" y="3024"/>
              <a:ext cx="192" cy="192"/>
            </a:xfrm>
            <a:prstGeom prst="rect">
              <a:avLst/>
            </a:prstGeom>
            <a:pattFill prst="weave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18" name="Rectangle 42" descr="Weave"/>
            <p:cNvSpPr>
              <a:spLocks noChangeArrowheads="1"/>
            </p:cNvSpPr>
            <p:nvPr/>
          </p:nvSpPr>
          <p:spPr bwMode="auto">
            <a:xfrm>
              <a:off x="4052" y="2448"/>
              <a:ext cx="192" cy="192"/>
            </a:xfrm>
            <a:prstGeom prst="rect">
              <a:avLst/>
            </a:prstGeom>
            <a:pattFill prst="weave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19" name="Rectangle 43" descr="Weave"/>
            <p:cNvSpPr>
              <a:spLocks noChangeArrowheads="1"/>
            </p:cNvSpPr>
            <p:nvPr/>
          </p:nvSpPr>
          <p:spPr bwMode="auto">
            <a:xfrm>
              <a:off x="4052" y="2640"/>
              <a:ext cx="192" cy="192"/>
            </a:xfrm>
            <a:prstGeom prst="rect">
              <a:avLst/>
            </a:prstGeom>
            <a:pattFill prst="weave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20" name="Rectangle 44" descr="Weave"/>
            <p:cNvSpPr>
              <a:spLocks noChangeArrowheads="1"/>
            </p:cNvSpPr>
            <p:nvPr/>
          </p:nvSpPr>
          <p:spPr bwMode="auto">
            <a:xfrm>
              <a:off x="4052" y="2832"/>
              <a:ext cx="192" cy="192"/>
            </a:xfrm>
            <a:prstGeom prst="rect">
              <a:avLst/>
            </a:prstGeom>
            <a:pattFill prst="weave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21" name="Rectangle 45" descr="Weave"/>
            <p:cNvSpPr>
              <a:spLocks noChangeArrowheads="1"/>
            </p:cNvSpPr>
            <p:nvPr/>
          </p:nvSpPr>
          <p:spPr bwMode="auto">
            <a:xfrm>
              <a:off x="4052" y="3024"/>
              <a:ext cx="192" cy="192"/>
            </a:xfrm>
            <a:prstGeom prst="rect">
              <a:avLst/>
            </a:prstGeom>
            <a:pattFill prst="weave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22" name="Rectangle 46" descr="Small checker board"/>
            <p:cNvSpPr>
              <a:spLocks noChangeArrowheads="1"/>
            </p:cNvSpPr>
            <p:nvPr/>
          </p:nvSpPr>
          <p:spPr bwMode="auto">
            <a:xfrm>
              <a:off x="4244" y="2448"/>
              <a:ext cx="192" cy="192"/>
            </a:xfrm>
            <a:prstGeom prst="rect">
              <a:avLst/>
            </a:prstGeom>
            <a:pattFill prst="smCheck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23" name="Rectangle 47" descr="Small checker board"/>
            <p:cNvSpPr>
              <a:spLocks noChangeArrowheads="1"/>
            </p:cNvSpPr>
            <p:nvPr/>
          </p:nvSpPr>
          <p:spPr bwMode="auto">
            <a:xfrm>
              <a:off x="4244" y="2640"/>
              <a:ext cx="192" cy="192"/>
            </a:xfrm>
            <a:prstGeom prst="rect">
              <a:avLst/>
            </a:prstGeom>
            <a:pattFill prst="smCheck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24" name="Rectangle 48" descr="Small checker board"/>
            <p:cNvSpPr>
              <a:spLocks noChangeArrowheads="1"/>
            </p:cNvSpPr>
            <p:nvPr/>
          </p:nvSpPr>
          <p:spPr bwMode="auto">
            <a:xfrm>
              <a:off x="4244" y="2832"/>
              <a:ext cx="192" cy="192"/>
            </a:xfrm>
            <a:prstGeom prst="rect">
              <a:avLst/>
            </a:prstGeom>
            <a:pattFill prst="smCheck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25" name="Rectangle 49" descr="Small checker board"/>
            <p:cNvSpPr>
              <a:spLocks noChangeArrowheads="1"/>
            </p:cNvSpPr>
            <p:nvPr/>
          </p:nvSpPr>
          <p:spPr bwMode="auto">
            <a:xfrm>
              <a:off x="4244" y="3024"/>
              <a:ext cx="192" cy="192"/>
            </a:xfrm>
            <a:prstGeom prst="rect">
              <a:avLst/>
            </a:prstGeom>
            <a:pattFill prst="smCheck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26" name="Rectangle 50" descr="60%"/>
            <p:cNvSpPr>
              <a:spLocks noChangeArrowheads="1"/>
            </p:cNvSpPr>
            <p:nvPr/>
          </p:nvSpPr>
          <p:spPr bwMode="auto">
            <a:xfrm>
              <a:off x="4436" y="2448"/>
              <a:ext cx="192" cy="192"/>
            </a:xfrm>
            <a:prstGeom prst="rect">
              <a:avLst/>
            </a:prstGeom>
            <a:pattFill prst="pct60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27" name="Rectangle 51" descr="60%"/>
            <p:cNvSpPr>
              <a:spLocks noChangeArrowheads="1"/>
            </p:cNvSpPr>
            <p:nvPr/>
          </p:nvSpPr>
          <p:spPr bwMode="auto">
            <a:xfrm>
              <a:off x="4436" y="2640"/>
              <a:ext cx="192" cy="192"/>
            </a:xfrm>
            <a:prstGeom prst="rect">
              <a:avLst/>
            </a:prstGeom>
            <a:pattFill prst="pct60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28" name="Rectangle 52" descr="60%"/>
            <p:cNvSpPr>
              <a:spLocks noChangeArrowheads="1"/>
            </p:cNvSpPr>
            <p:nvPr/>
          </p:nvSpPr>
          <p:spPr bwMode="auto">
            <a:xfrm>
              <a:off x="4436" y="2832"/>
              <a:ext cx="192" cy="192"/>
            </a:xfrm>
            <a:prstGeom prst="rect">
              <a:avLst/>
            </a:prstGeom>
            <a:pattFill prst="pct60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29" name="Rectangle 53" descr="60%"/>
            <p:cNvSpPr>
              <a:spLocks noChangeArrowheads="1"/>
            </p:cNvSpPr>
            <p:nvPr/>
          </p:nvSpPr>
          <p:spPr bwMode="auto">
            <a:xfrm>
              <a:off x="4436" y="3024"/>
              <a:ext cx="192" cy="192"/>
            </a:xfrm>
            <a:prstGeom prst="rect">
              <a:avLst/>
            </a:prstGeom>
            <a:pattFill prst="pct60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</p:grpSp>
      <p:sp>
        <p:nvSpPr>
          <p:cNvPr id="52284" name="Text Box 60"/>
          <p:cNvSpPr txBox="1">
            <a:spLocks noChangeArrowheads="1"/>
          </p:cNvSpPr>
          <p:nvPr/>
        </p:nvSpPr>
        <p:spPr bwMode="auto">
          <a:xfrm>
            <a:off x="4876800" y="2514600"/>
            <a:ext cx="2971800" cy="2431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74998"/>
              </a:schemeClr>
            </a:prstShdw>
          </a:effectLst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US" sz="2000" dirty="0">
                <a:solidFill>
                  <a:schemeClr val="tx1"/>
                </a:solidFill>
                <a:cs typeface="Arial" charset="0"/>
              </a:rPr>
              <a:t>: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US" sz="2000" dirty="0">
                <a:solidFill>
                  <a:schemeClr val="tx1"/>
                </a:solidFill>
                <a:cs typeface="Arial" charset="0"/>
              </a:rPr>
              <a:t>: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US" sz="2000" dirty="0">
                <a:solidFill>
                  <a:schemeClr val="tx1"/>
                </a:solidFill>
                <a:cs typeface="Arial" charset="0"/>
              </a:rPr>
              <a:t>: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US" sz="3200" dirty="0">
                <a:solidFill>
                  <a:schemeClr val="tx1"/>
                </a:solidFill>
                <a:latin typeface="Arial"/>
                <a:cs typeface="Arial"/>
              </a:rPr>
              <a:t>230,000 rows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US" sz="2000" dirty="0">
                <a:solidFill>
                  <a:schemeClr val="tx1"/>
                </a:solidFill>
                <a:cs typeface="Arial" charset="0"/>
              </a:rPr>
              <a:t>: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US" sz="2000" dirty="0">
                <a:solidFill>
                  <a:schemeClr val="tx1"/>
                </a:solidFill>
                <a:cs typeface="Arial" charset="0"/>
              </a:rPr>
              <a:t>: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US" sz="2000" dirty="0">
                <a:solidFill>
                  <a:schemeClr val="tx1"/>
                </a:solidFill>
                <a:cs typeface="Arial" charset="0"/>
              </a:rPr>
              <a:t>: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April 26, 2017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515116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dirty="0" smtClean="0"/>
              <a:t>Debug Slow Parallel I/O Speed(1)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en-US" dirty="0" smtClean="0"/>
              <a:t>Writing to one dataset</a:t>
            </a:r>
          </a:p>
          <a:p>
            <a:pPr lvl="1">
              <a:buFont typeface="Lucida Grande"/>
              <a:buChar char="-"/>
              <a:defRPr/>
            </a:pPr>
            <a:r>
              <a:rPr lang="en-US" dirty="0" smtClean="0"/>
              <a:t>Using 4 processes == 4 columns</a:t>
            </a:r>
          </a:p>
          <a:p>
            <a:pPr lvl="1">
              <a:buFont typeface="Lucida Grande"/>
              <a:buChar char="-"/>
              <a:defRPr/>
            </a:pPr>
            <a:r>
              <a:rPr lang="en-US" dirty="0" err="1" smtClean="0"/>
              <a:t>datatype</a:t>
            </a:r>
            <a:r>
              <a:rPr lang="en-US" dirty="0" smtClean="0"/>
              <a:t> is 8-byte doubles</a:t>
            </a:r>
          </a:p>
          <a:p>
            <a:pPr lvl="1">
              <a:buFont typeface="Lucida Grande"/>
              <a:buChar char="-"/>
              <a:defRPr/>
            </a:pPr>
            <a:r>
              <a:rPr lang="en-US" dirty="0" smtClean="0"/>
              <a:t>4 processes, 1000 rows == 4x1000x8 = 32,000 bytes</a:t>
            </a:r>
          </a:p>
          <a:p>
            <a:pPr>
              <a:defRPr/>
            </a:pPr>
            <a:r>
              <a:rPr lang="en-US" dirty="0" smtClean="0"/>
              <a:t>% </a:t>
            </a:r>
            <a:r>
              <a:rPr lang="en-US" dirty="0" err="1" smtClean="0"/>
              <a:t>mpirun</a:t>
            </a:r>
            <a:r>
              <a:rPr lang="en-US" dirty="0" smtClean="0"/>
              <a:t> -</a:t>
            </a:r>
            <a:r>
              <a:rPr lang="en-US" dirty="0" err="1" smtClean="0"/>
              <a:t>np</a:t>
            </a:r>
            <a:r>
              <a:rPr lang="en-US" dirty="0" smtClean="0"/>
              <a:t> 4 ./</a:t>
            </a:r>
            <a:r>
              <a:rPr lang="en-US" dirty="0" err="1" smtClean="0"/>
              <a:t>a.out</a:t>
            </a:r>
            <a:r>
              <a:rPr lang="en-US" dirty="0" smtClean="0"/>
              <a:t> 1000</a:t>
            </a:r>
          </a:p>
          <a:p>
            <a:pPr lvl="1">
              <a:buFont typeface="Lucida Grande"/>
              <a:buChar char="-"/>
              <a:defRPr/>
            </a:pPr>
            <a:r>
              <a:rPr lang="en-US" dirty="0" smtClean="0"/>
              <a:t>Execution time: 1.783798 s.</a:t>
            </a:r>
          </a:p>
          <a:p>
            <a:pPr>
              <a:defRPr/>
            </a:pPr>
            <a:r>
              <a:rPr lang="en-US" dirty="0" smtClean="0"/>
              <a:t>% </a:t>
            </a:r>
            <a:r>
              <a:rPr lang="en-US" dirty="0" err="1" smtClean="0"/>
              <a:t>mpirun</a:t>
            </a:r>
            <a:r>
              <a:rPr lang="en-US" dirty="0" smtClean="0"/>
              <a:t> -</a:t>
            </a:r>
            <a:r>
              <a:rPr lang="en-US" dirty="0" err="1" smtClean="0"/>
              <a:t>np</a:t>
            </a:r>
            <a:r>
              <a:rPr lang="en-US" dirty="0" smtClean="0"/>
              <a:t> 4 ./</a:t>
            </a:r>
            <a:r>
              <a:rPr lang="en-US" dirty="0" err="1" smtClean="0"/>
              <a:t>a.out</a:t>
            </a:r>
            <a:r>
              <a:rPr lang="en-US" dirty="0" smtClean="0"/>
              <a:t> 2000</a:t>
            </a:r>
          </a:p>
          <a:p>
            <a:pPr lvl="1">
              <a:buFont typeface="Lucida Grande"/>
              <a:buChar char="-"/>
              <a:defRPr/>
            </a:pPr>
            <a:r>
              <a:rPr lang="en-US" dirty="0" smtClean="0"/>
              <a:t>Execution time: 3.838858 s.</a:t>
            </a:r>
          </a:p>
          <a:p>
            <a:pPr>
              <a:defRPr/>
            </a:pPr>
            <a:r>
              <a:rPr lang="en-US" dirty="0" smtClean="0"/>
              <a:t>Difference of 2 seconds for 1000 more rows = 32,000 bytes.</a:t>
            </a:r>
          </a:p>
          <a:p>
            <a:pPr>
              <a:defRPr/>
            </a:pPr>
            <a:r>
              <a:rPr lang="en-US" dirty="0" smtClean="0"/>
              <a:t>Speed of 16KB/sec!!! </a:t>
            </a:r>
            <a:r>
              <a:rPr lang="en-US" i="1" dirty="0" smtClean="0"/>
              <a:t>Way too slow.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2318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dirty="0" smtClean="0"/>
              <a:t>Debug slow </a:t>
            </a:r>
            <a:r>
              <a:rPr lang="en-US" dirty="0"/>
              <a:t>p</a:t>
            </a:r>
            <a:r>
              <a:rPr lang="en-US" dirty="0" smtClean="0"/>
              <a:t>arallel I/O speed(2)</a:t>
            </a:r>
            <a:endParaRPr lang="en-US" dirty="0"/>
          </a:p>
        </p:txBody>
      </p:sp>
      <p:sp>
        <p:nvSpPr>
          <p:cNvPr id="573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Build a version of PHDF5 with </a:t>
            </a:r>
          </a:p>
          <a:p>
            <a:pPr lvl="1"/>
            <a:r>
              <a:rPr lang="en-US" smtClean="0"/>
              <a:t>./configure --enable-debug --enable-parallel …</a:t>
            </a:r>
          </a:p>
          <a:p>
            <a:pPr lvl="1"/>
            <a:r>
              <a:rPr lang="en-US" smtClean="0"/>
              <a:t>This allows the tracing of MPIO I/O calls in the HDF5 library.</a:t>
            </a:r>
          </a:p>
          <a:p>
            <a:r>
              <a:rPr lang="en-US" smtClean="0"/>
              <a:t>E.g., to trace</a:t>
            </a:r>
          </a:p>
          <a:p>
            <a:pPr lvl="1"/>
            <a:r>
              <a:rPr lang="en-US" smtClean="0"/>
              <a:t>MPI_File_read_xx and MPI_File_write_xx calls</a:t>
            </a:r>
          </a:p>
          <a:p>
            <a:pPr lvl="1"/>
            <a:r>
              <a:rPr lang="en-US" smtClean="0"/>
              <a:t>% setenv H5FD_mpio_Debug “rw”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77050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dirty="0" smtClean="0"/>
              <a:t>Debug slow </a:t>
            </a:r>
            <a:r>
              <a:rPr lang="en-US" dirty="0"/>
              <a:t>p</a:t>
            </a:r>
            <a:r>
              <a:rPr lang="en-US" dirty="0" smtClean="0"/>
              <a:t>arallel I/O speed(3)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  <a:defRPr/>
            </a:pPr>
            <a:r>
              <a:rPr lang="en-US" dirty="0" smtClean="0"/>
              <a:t>% </a:t>
            </a:r>
            <a:r>
              <a:rPr lang="en-US" dirty="0" err="1" smtClean="0"/>
              <a:t>setenv</a:t>
            </a:r>
            <a:r>
              <a:rPr lang="en-US" dirty="0" smtClean="0"/>
              <a:t> H5FD_mpio_Debug ’</a:t>
            </a:r>
            <a:r>
              <a:rPr lang="en-US" dirty="0" err="1" smtClean="0"/>
              <a:t>rw</a:t>
            </a:r>
            <a:r>
              <a:rPr lang="en-US" dirty="0" smtClean="0"/>
              <a:t>’</a:t>
            </a:r>
          </a:p>
          <a:p>
            <a:pPr marL="0" indent="0">
              <a:buNone/>
              <a:defRPr/>
            </a:pPr>
            <a:r>
              <a:rPr lang="en-US" dirty="0" smtClean="0"/>
              <a:t>% </a:t>
            </a:r>
            <a:r>
              <a:rPr lang="en-US" dirty="0" err="1" smtClean="0"/>
              <a:t>mpirun</a:t>
            </a:r>
            <a:r>
              <a:rPr lang="en-US" dirty="0" smtClean="0"/>
              <a:t> -</a:t>
            </a:r>
            <a:r>
              <a:rPr lang="en-US" dirty="0" err="1" smtClean="0"/>
              <a:t>np</a:t>
            </a:r>
            <a:r>
              <a:rPr lang="en-US" dirty="0" smtClean="0"/>
              <a:t> 4 ./</a:t>
            </a:r>
            <a:r>
              <a:rPr lang="en-US" dirty="0" err="1" smtClean="0"/>
              <a:t>a.out</a:t>
            </a:r>
            <a:r>
              <a:rPr lang="en-US" dirty="0" smtClean="0"/>
              <a:t> 1000		# </a:t>
            </a:r>
            <a:r>
              <a:rPr lang="en-US" dirty="0" err="1" smtClean="0"/>
              <a:t>Indep</a:t>
            </a:r>
            <a:r>
              <a:rPr lang="en-US" dirty="0" smtClean="0"/>
              <a:t>.; contiguous.</a:t>
            </a:r>
          </a:p>
          <a:p>
            <a:pPr marL="0" indent="0">
              <a:buNone/>
              <a:defRPr/>
            </a:pPr>
            <a:r>
              <a:rPr lang="en-US" dirty="0" smtClean="0"/>
              <a:t>in H5FD_mpio_write  </a:t>
            </a:r>
            <a:r>
              <a:rPr lang="en-US" dirty="0" err="1" smtClean="0"/>
              <a:t>mpi_off</a:t>
            </a:r>
            <a:r>
              <a:rPr lang="en-US" dirty="0" smtClean="0"/>
              <a:t>=0  </a:t>
            </a:r>
            <a:r>
              <a:rPr lang="en-US" dirty="0" err="1" smtClean="0"/>
              <a:t>size_i</a:t>
            </a:r>
            <a:r>
              <a:rPr lang="en-US" dirty="0" smtClean="0"/>
              <a:t>=96</a:t>
            </a:r>
          </a:p>
          <a:p>
            <a:pPr marL="0" indent="0">
              <a:buNone/>
              <a:defRPr/>
            </a:pPr>
            <a:r>
              <a:rPr lang="en-US" dirty="0" smtClean="0"/>
              <a:t>in H5FD_mpio_write  </a:t>
            </a:r>
            <a:r>
              <a:rPr lang="en-US" dirty="0" err="1" smtClean="0"/>
              <a:t>mpi_off</a:t>
            </a:r>
            <a:r>
              <a:rPr lang="en-US" dirty="0" smtClean="0"/>
              <a:t>=0  </a:t>
            </a:r>
            <a:r>
              <a:rPr lang="en-US" dirty="0" err="1" smtClean="0"/>
              <a:t>size_i</a:t>
            </a:r>
            <a:r>
              <a:rPr lang="en-US" dirty="0" smtClean="0"/>
              <a:t>=96</a:t>
            </a:r>
          </a:p>
          <a:p>
            <a:pPr marL="0" indent="0">
              <a:buNone/>
              <a:defRPr/>
            </a:pPr>
            <a:r>
              <a:rPr lang="en-US" dirty="0" smtClean="0"/>
              <a:t>in H5FD_mpio_write  </a:t>
            </a:r>
            <a:r>
              <a:rPr lang="en-US" dirty="0" err="1" smtClean="0"/>
              <a:t>mpi_off</a:t>
            </a:r>
            <a:r>
              <a:rPr lang="en-US" dirty="0" smtClean="0"/>
              <a:t>=0  </a:t>
            </a:r>
            <a:r>
              <a:rPr lang="en-US" dirty="0" err="1" smtClean="0"/>
              <a:t>size_i</a:t>
            </a:r>
            <a:r>
              <a:rPr lang="en-US" dirty="0" smtClean="0"/>
              <a:t>=96</a:t>
            </a:r>
          </a:p>
          <a:p>
            <a:pPr marL="0" indent="0">
              <a:buNone/>
              <a:defRPr/>
            </a:pPr>
            <a:r>
              <a:rPr lang="en-US" dirty="0" smtClean="0"/>
              <a:t>in H5FD_mpio_write  </a:t>
            </a:r>
            <a:r>
              <a:rPr lang="en-US" dirty="0" err="1" smtClean="0"/>
              <a:t>mpi_off</a:t>
            </a:r>
            <a:r>
              <a:rPr lang="en-US" dirty="0" smtClean="0"/>
              <a:t>=0  </a:t>
            </a:r>
            <a:r>
              <a:rPr lang="en-US" dirty="0" err="1" smtClean="0"/>
              <a:t>size_i</a:t>
            </a:r>
            <a:r>
              <a:rPr lang="en-US" dirty="0" smtClean="0"/>
              <a:t>=96</a:t>
            </a:r>
          </a:p>
          <a:p>
            <a:pPr marL="0" indent="0">
              <a:buNone/>
              <a:defRPr/>
            </a:pPr>
            <a:r>
              <a:rPr lang="en-US" dirty="0" smtClean="0"/>
              <a:t>in H5FD_mpio_write  </a:t>
            </a:r>
            <a:r>
              <a:rPr lang="en-US" dirty="0" err="1" smtClean="0"/>
              <a:t>mpi_off</a:t>
            </a:r>
            <a:r>
              <a:rPr lang="en-US" dirty="0" smtClean="0"/>
              <a:t>=2056  </a:t>
            </a:r>
            <a:r>
              <a:rPr lang="en-US" dirty="0" err="1" smtClean="0"/>
              <a:t>size_i</a:t>
            </a:r>
            <a:r>
              <a:rPr lang="en-US" dirty="0" smtClean="0"/>
              <a:t>=</a:t>
            </a:r>
            <a:r>
              <a:rPr lang="en-US" dirty="0" smtClean="0">
                <a:solidFill>
                  <a:srgbClr val="FF0000"/>
                </a:solidFill>
              </a:rPr>
              <a:t>8</a:t>
            </a:r>
          </a:p>
          <a:p>
            <a:pPr marL="0" indent="0">
              <a:buNone/>
              <a:defRPr/>
            </a:pPr>
            <a:r>
              <a:rPr lang="en-US" dirty="0" smtClean="0"/>
              <a:t>in H5FD_mpio_write  </a:t>
            </a:r>
            <a:r>
              <a:rPr lang="en-US" dirty="0" err="1" smtClean="0"/>
              <a:t>mpi_off</a:t>
            </a:r>
            <a:r>
              <a:rPr lang="en-US" dirty="0" smtClean="0"/>
              <a:t>=2048  </a:t>
            </a:r>
            <a:r>
              <a:rPr lang="en-US" dirty="0" err="1" smtClean="0"/>
              <a:t>size_i</a:t>
            </a:r>
            <a:r>
              <a:rPr lang="en-US" dirty="0" smtClean="0"/>
              <a:t>=</a:t>
            </a:r>
            <a:r>
              <a:rPr lang="en-US" dirty="0" smtClean="0">
                <a:solidFill>
                  <a:srgbClr val="FF0000"/>
                </a:solidFill>
              </a:rPr>
              <a:t>8</a:t>
            </a:r>
          </a:p>
          <a:p>
            <a:pPr marL="0" indent="0">
              <a:buNone/>
              <a:defRPr/>
            </a:pPr>
            <a:r>
              <a:rPr lang="en-US" dirty="0" smtClean="0"/>
              <a:t>in H5FD_mpio_write  </a:t>
            </a:r>
            <a:r>
              <a:rPr lang="en-US" dirty="0" err="1" smtClean="0"/>
              <a:t>mpi_off</a:t>
            </a:r>
            <a:r>
              <a:rPr lang="en-US" dirty="0" smtClean="0"/>
              <a:t>=2072  </a:t>
            </a:r>
            <a:r>
              <a:rPr lang="en-US" dirty="0" err="1" smtClean="0"/>
              <a:t>size_i</a:t>
            </a:r>
            <a:r>
              <a:rPr lang="en-US" dirty="0" smtClean="0"/>
              <a:t>=</a:t>
            </a:r>
            <a:r>
              <a:rPr lang="en-US" dirty="0" smtClean="0">
                <a:solidFill>
                  <a:srgbClr val="FF0000"/>
                </a:solidFill>
              </a:rPr>
              <a:t>8</a:t>
            </a:r>
          </a:p>
          <a:p>
            <a:pPr marL="0" indent="0">
              <a:buNone/>
              <a:defRPr/>
            </a:pPr>
            <a:r>
              <a:rPr lang="en-US" dirty="0" smtClean="0"/>
              <a:t>in H5FD_mpio_write  </a:t>
            </a:r>
            <a:r>
              <a:rPr lang="en-US" dirty="0" err="1" smtClean="0"/>
              <a:t>mpi_off</a:t>
            </a:r>
            <a:r>
              <a:rPr lang="en-US" dirty="0" smtClean="0"/>
              <a:t>=2064  </a:t>
            </a:r>
            <a:r>
              <a:rPr lang="en-US" dirty="0" err="1" smtClean="0"/>
              <a:t>size_i</a:t>
            </a:r>
            <a:r>
              <a:rPr lang="en-US" dirty="0" smtClean="0"/>
              <a:t>=</a:t>
            </a:r>
            <a:r>
              <a:rPr lang="en-US" dirty="0" smtClean="0">
                <a:solidFill>
                  <a:srgbClr val="FF0000"/>
                </a:solidFill>
              </a:rPr>
              <a:t>8</a:t>
            </a:r>
          </a:p>
          <a:p>
            <a:pPr marL="0" indent="0">
              <a:buNone/>
              <a:defRPr/>
            </a:pPr>
            <a:r>
              <a:rPr lang="en-US" dirty="0" smtClean="0"/>
              <a:t>in H5FD_mpio_write  </a:t>
            </a:r>
            <a:r>
              <a:rPr lang="en-US" dirty="0" err="1" smtClean="0"/>
              <a:t>mpi_off</a:t>
            </a:r>
            <a:r>
              <a:rPr lang="en-US" dirty="0" smtClean="0"/>
              <a:t>=2088  </a:t>
            </a:r>
            <a:r>
              <a:rPr lang="en-US" dirty="0" err="1" smtClean="0"/>
              <a:t>size_i</a:t>
            </a:r>
            <a:r>
              <a:rPr lang="en-US" dirty="0" smtClean="0"/>
              <a:t>=</a:t>
            </a:r>
            <a:r>
              <a:rPr lang="en-US" dirty="0" smtClean="0">
                <a:solidFill>
                  <a:srgbClr val="FF0000"/>
                </a:solidFill>
              </a:rPr>
              <a:t>8</a:t>
            </a:r>
          </a:p>
          <a:p>
            <a:pPr marL="0" indent="0">
              <a:buNone/>
              <a:defRPr/>
            </a:pPr>
            <a:r>
              <a:rPr lang="en-US" dirty="0" smtClean="0"/>
              <a:t>in H5FD_mpio_write  </a:t>
            </a:r>
            <a:r>
              <a:rPr lang="en-US" dirty="0" err="1" smtClean="0"/>
              <a:t>mpi_off</a:t>
            </a:r>
            <a:r>
              <a:rPr lang="en-US" dirty="0" smtClean="0"/>
              <a:t>=2080  </a:t>
            </a:r>
            <a:r>
              <a:rPr lang="en-US" dirty="0" err="1" smtClean="0"/>
              <a:t>size_i</a:t>
            </a:r>
            <a:r>
              <a:rPr lang="en-US" dirty="0" smtClean="0"/>
              <a:t>=</a:t>
            </a:r>
            <a:r>
              <a:rPr lang="en-US" dirty="0" smtClean="0">
                <a:solidFill>
                  <a:srgbClr val="FF0000"/>
                </a:solidFill>
              </a:rPr>
              <a:t>8</a:t>
            </a:r>
          </a:p>
          <a:p>
            <a:pPr marL="0" indent="0">
              <a:buNone/>
              <a:defRPr/>
            </a:pPr>
            <a:r>
              <a:rPr lang="en-US" dirty="0" smtClean="0"/>
              <a:t>…</a:t>
            </a:r>
          </a:p>
          <a:p>
            <a:pPr>
              <a:defRPr/>
            </a:pPr>
            <a:r>
              <a:rPr lang="en-US" dirty="0" smtClean="0"/>
              <a:t>Total of 4000 of these little 8 bytes writes == </a:t>
            </a:r>
            <a:r>
              <a:rPr lang="en-US" dirty="0" smtClean="0">
                <a:solidFill>
                  <a:srgbClr val="FF0000"/>
                </a:solidFill>
              </a:rPr>
              <a:t>32,000</a:t>
            </a:r>
            <a:r>
              <a:rPr lang="en-US" dirty="0" smtClean="0"/>
              <a:t> bytes.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86861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3200" dirty="0" smtClean="0"/>
              <a:t>Independent calls are many and small</a:t>
            </a:r>
          </a:p>
        </p:txBody>
      </p:sp>
      <p:sp>
        <p:nvSpPr>
          <p:cNvPr id="5530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1371600"/>
            <a:ext cx="3884613" cy="441960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sz="2800" dirty="0" smtClean="0"/>
              <a:t>Each process writes one element of one row, skips to next row, write one element, so on.</a:t>
            </a:r>
          </a:p>
          <a:p>
            <a:pPr eaLnBrk="1" hangingPunct="1">
              <a:defRPr/>
            </a:pPr>
            <a:r>
              <a:rPr lang="en-US" sz="2800" dirty="0" smtClean="0"/>
              <a:t>Each process issues 230,000 writes of 8 bytes each.</a:t>
            </a:r>
          </a:p>
        </p:txBody>
      </p:sp>
      <p:grpSp>
        <p:nvGrpSpPr>
          <p:cNvPr id="59399" name="Group 4"/>
          <p:cNvGrpSpPr>
            <a:grpSpLocks/>
          </p:cNvGrpSpPr>
          <p:nvPr/>
        </p:nvGrpSpPr>
        <p:grpSpPr bwMode="auto">
          <a:xfrm>
            <a:off x="5791200" y="1143000"/>
            <a:ext cx="1198033" cy="1219200"/>
            <a:chOff x="3476" y="1200"/>
            <a:chExt cx="768" cy="768"/>
          </a:xfrm>
        </p:grpSpPr>
        <p:sp>
          <p:nvSpPr>
            <p:cNvPr id="59426" name="Rectangle 5" descr="Dark downward diagonal"/>
            <p:cNvSpPr>
              <a:spLocks noChangeArrowheads="1"/>
            </p:cNvSpPr>
            <p:nvPr/>
          </p:nvSpPr>
          <p:spPr bwMode="auto">
            <a:xfrm>
              <a:off x="3476" y="1200"/>
              <a:ext cx="192" cy="192"/>
            </a:xfrm>
            <a:prstGeom prst="rect">
              <a:avLst/>
            </a:prstGeom>
            <a:pattFill prst="dkDnDiag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9427" name="Rectangle 6" descr="Dark downward diagonal"/>
            <p:cNvSpPr>
              <a:spLocks noChangeArrowheads="1"/>
            </p:cNvSpPr>
            <p:nvPr/>
          </p:nvSpPr>
          <p:spPr bwMode="auto">
            <a:xfrm>
              <a:off x="3476" y="1392"/>
              <a:ext cx="192" cy="192"/>
            </a:xfrm>
            <a:prstGeom prst="rect">
              <a:avLst/>
            </a:prstGeom>
            <a:pattFill prst="dkDnDiag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9428" name="Rectangle 7" descr="Dark downward diagonal"/>
            <p:cNvSpPr>
              <a:spLocks noChangeArrowheads="1"/>
            </p:cNvSpPr>
            <p:nvPr/>
          </p:nvSpPr>
          <p:spPr bwMode="auto">
            <a:xfrm>
              <a:off x="3476" y="1584"/>
              <a:ext cx="192" cy="192"/>
            </a:xfrm>
            <a:prstGeom prst="rect">
              <a:avLst/>
            </a:prstGeom>
            <a:pattFill prst="dkDnDiag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9429" name="Rectangle 8" descr="Dark downward diagonal"/>
            <p:cNvSpPr>
              <a:spLocks noChangeArrowheads="1"/>
            </p:cNvSpPr>
            <p:nvPr/>
          </p:nvSpPr>
          <p:spPr bwMode="auto">
            <a:xfrm>
              <a:off x="3476" y="1776"/>
              <a:ext cx="192" cy="192"/>
            </a:xfrm>
            <a:prstGeom prst="rect">
              <a:avLst/>
            </a:prstGeom>
            <a:pattFill prst="dkDnDiag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9430" name="Rectangle 9" descr="Dark downward diagonal"/>
            <p:cNvSpPr>
              <a:spLocks noChangeArrowheads="1"/>
            </p:cNvSpPr>
            <p:nvPr/>
          </p:nvSpPr>
          <p:spPr bwMode="auto">
            <a:xfrm>
              <a:off x="3668" y="1200"/>
              <a:ext cx="192" cy="192"/>
            </a:xfrm>
            <a:prstGeom prst="rect">
              <a:avLst/>
            </a:prstGeom>
            <a:pattFill prst="dkDnDiag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9431" name="Rectangle 10" descr="Dark downward diagonal"/>
            <p:cNvSpPr>
              <a:spLocks noChangeArrowheads="1"/>
            </p:cNvSpPr>
            <p:nvPr/>
          </p:nvSpPr>
          <p:spPr bwMode="auto">
            <a:xfrm>
              <a:off x="3668" y="1392"/>
              <a:ext cx="192" cy="192"/>
            </a:xfrm>
            <a:prstGeom prst="rect">
              <a:avLst/>
            </a:prstGeom>
            <a:pattFill prst="dkDnDiag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9432" name="Rectangle 11" descr="Dark downward diagonal"/>
            <p:cNvSpPr>
              <a:spLocks noChangeArrowheads="1"/>
            </p:cNvSpPr>
            <p:nvPr/>
          </p:nvSpPr>
          <p:spPr bwMode="auto">
            <a:xfrm>
              <a:off x="3668" y="1584"/>
              <a:ext cx="192" cy="192"/>
            </a:xfrm>
            <a:prstGeom prst="rect">
              <a:avLst/>
            </a:prstGeom>
            <a:pattFill prst="dkDnDiag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9433" name="Rectangle 12" descr="Dark downward diagonal"/>
            <p:cNvSpPr>
              <a:spLocks noChangeArrowheads="1"/>
            </p:cNvSpPr>
            <p:nvPr/>
          </p:nvSpPr>
          <p:spPr bwMode="auto">
            <a:xfrm>
              <a:off x="3668" y="1776"/>
              <a:ext cx="192" cy="192"/>
            </a:xfrm>
            <a:prstGeom prst="rect">
              <a:avLst/>
            </a:prstGeom>
            <a:pattFill prst="dkDnDiag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9434" name="Rectangle 13" descr="Weave"/>
            <p:cNvSpPr>
              <a:spLocks noChangeArrowheads="1"/>
            </p:cNvSpPr>
            <p:nvPr/>
          </p:nvSpPr>
          <p:spPr bwMode="auto">
            <a:xfrm>
              <a:off x="3860" y="1200"/>
              <a:ext cx="192" cy="192"/>
            </a:xfrm>
            <a:prstGeom prst="rect">
              <a:avLst/>
            </a:prstGeom>
            <a:pattFill prst="weave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9435" name="Rectangle 14" descr="Weave"/>
            <p:cNvSpPr>
              <a:spLocks noChangeArrowheads="1"/>
            </p:cNvSpPr>
            <p:nvPr/>
          </p:nvSpPr>
          <p:spPr bwMode="auto">
            <a:xfrm>
              <a:off x="3860" y="1392"/>
              <a:ext cx="192" cy="192"/>
            </a:xfrm>
            <a:prstGeom prst="rect">
              <a:avLst/>
            </a:prstGeom>
            <a:pattFill prst="weave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9436" name="Rectangle 15" descr="Weave"/>
            <p:cNvSpPr>
              <a:spLocks noChangeArrowheads="1"/>
            </p:cNvSpPr>
            <p:nvPr/>
          </p:nvSpPr>
          <p:spPr bwMode="auto">
            <a:xfrm>
              <a:off x="3860" y="1584"/>
              <a:ext cx="192" cy="192"/>
            </a:xfrm>
            <a:prstGeom prst="rect">
              <a:avLst/>
            </a:prstGeom>
            <a:pattFill prst="weave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9437" name="Rectangle 16" descr="Weave"/>
            <p:cNvSpPr>
              <a:spLocks noChangeArrowheads="1"/>
            </p:cNvSpPr>
            <p:nvPr/>
          </p:nvSpPr>
          <p:spPr bwMode="auto">
            <a:xfrm>
              <a:off x="3860" y="1776"/>
              <a:ext cx="192" cy="192"/>
            </a:xfrm>
            <a:prstGeom prst="rect">
              <a:avLst/>
            </a:prstGeom>
            <a:pattFill prst="weave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9438" name="Rectangle 17" descr="Weave"/>
            <p:cNvSpPr>
              <a:spLocks noChangeArrowheads="1"/>
            </p:cNvSpPr>
            <p:nvPr/>
          </p:nvSpPr>
          <p:spPr bwMode="auto">
            <a:xfrm>
              <a:off x="4052" y="1200"/>
              <a:ext cx="192" cy="192"/>
            </a:xfrm>
            <a:prstGeom prst="rect">
              <a:avLst/>
            </a:prstGeom>
            <a:pattFill prst="weave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9439" name="Rectangle 18" descr="Weave"/>
            <p:cNvSpPr>
              <a:spLocks noChangeArrowheads="1"/>
            </p:cNvSpPr>
            <p:nvPr/>
          </p:nvSpPr>
          <p:spPr bwMode="auto">
            <a:xfrm>
              <a:off x="4052" y="1392"/>
              <a:ext cx="192" cy="192"/>
            </a:xfrm>
            <a:prstGeom prst="rect">
              <a:avLst/>
            </a:prstGeom>
            <a:pattFill prst="weave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9440" name="Rectangle 19" descr="Weave"/>
            <p:cNvSpPr>
              <a:spLocks noChangeArrowheads="1"/>
            </p:cNvSpPr>
            <p:nvPr/>
          </p:nvSpPr>
          <p:spPr bwMode="auto">
            <a:xfrm>
              <a:off x="4052" y="1584"/>
              <a:ext cx="192" cy="192"/>
            </a:xfrm>
            <a:prstGeom prst="rect">
              <a:avLst/>
            </a:prstGeom>
            <a:pattFill prst="weave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9441" name="Rectangle 20" descr="Weave"/>
            <p:cNvSpPr>
              <a:spLocks noChangeArrowheads="1"/>
            </p:cNvSpPr>
            <p:nvPr/>
          </p:nvSpPr>
          <p:spPr bwMode="auto">
            <a:xfrm>
              <a:off x="4052" y="1776"/>
              <a:ext cx="192" cy="192"/>
            </a:xfrm>
            <a:prstGeom prst="rect">
              <a:avLst/>
            </a:prstGeom>
            <a:pattFill prst="weave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</p:grpSp>
      <p:grpSp>
        <p:nvGrpSpPr>
          <p:cNvPr id="59400" name="Group 29"/>
          <p:cNvGrpSpPr>
            <a:grpSpLocks/>
          </p:cNvGrpSpPr>
          <p:nvPr/>
        </p:nvGrpSpPr>
        <p:grpSpPr bwMode="auto">
          <a:xfrm>
            <a:off x="5812367" y="4876800"/>
            <a:ext cx="1198033" cy="1219200"/>
            <a:chOff x="3476" y="2448"/>
            <a:chExt cx="768" cy="768"/>
          </a:xfrm>
        </p:grpSpPr>
        <p:sp>
          <p:nvSpPr>
            <p:cNvPr id="59402" name="Rectangle 30" descr="Dark downward diagonal"/>
            <p:cNvSpPr>
              <a:spLocks noChangeArrowheads="1"/>
            </p:cNvSpPr>
            <p:nvPr/>
          </p:nvSpPr>
          <p:spPr bwMode="auto">
            <a:xfrm>
              <a:off x="3476" y="2448"/>
              <a:ext cx="192" cy="192"/>
            </a:xfrm>
            <a:prstGeom prst="rect">
              <a:avLst/>
            </a:prstGeom>
            <a:pattFill prst="dkDnDiag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9403" name="Rectangle 31" descr="Dark downward diagonal"/>
            <p:cNvSpPr>
              <a:spLocks noChangeArrowheads="1"/>
            </p:cNvSpPr>
            <p:nvPr/>
          </p:nvSpPr>
          <p:spPr bwMode="auto">
            <a:xfrm>
              <a:off x="3476" y="2640"/>
              <a:ext cx="192" cy="192"/>
            </a:xfrm>
            <a:prstGeom prst="rect">
              <a:avLst/>
            </a:prstGeom>
            <a:pattFill prst="dkDnDiag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9404" name="Rectangle 32" descr="Dark downward diagonal"/>
            <p:cNvSpPr>
              <a:spLocks noChangeArrowheads="1"/>
            </p:cNvSpPr>
            <p:nvPr/>
          </p:nvSpPr>
          <p:spPr bwMode="auto">
            <a:xfrm>
              <a:off x="3476" y="2832"/>
              <a:ext cx="192" cy="192"/>
            </a:xfrm>
            <a:prstGeom prst="rect">
              <a:avLst/>
            </a:prstGeom>
            <a:pattFill prst="dkDnDiag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9405" name="Rectangle 33" descr="Dark downward diagonal"/>
            <p:cNvSpPr>
              <a:spLocks noChangeArrowheads="1"/>
            </p:cNvSpPr>
            <p:nvPr/>
          </p:nvSpPr>
          <p:spPr bwMode="auto">
            <a:xfrm>
              <a:off x="3476" y="3024"/>
              <a:ext cx="192" cy="192"/>
            </a:xfrm>
            <a:prstGeom prst="rect">
              <a:avLst/>
            </a:prstGeom>
            <a:pattFill prst="dkDnDiag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9406" name="Rectangle 34" descr="Dark downward diagonal"/>
            <p:cNvSpPr>
              <a:spLocks noChangeArrowheads="1"/>
            </p:cNvSpPr>
            <p:nvPr/>
          </p:nvSpPr>
          <p:spPr bwMode="auto">
            <a:xfrm>
              <a:off x="3668" y="2448"/>
              <a:ext cx="192" cy="192"/>
            </a:xfrm>
            <a:prstGeom prst="rect">
              <a:avLst/>
            </a:prstGeom>
            <a:pattFill prst="dkDnDiag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9407" name="Rectangle 35" descr="Dark downward diagonal"/>
            <p:cNvSpPr>
              <a:spLocks noChangeArrowheads="1"/>
            </p:cNvSpPr>
            <p:nvPr/>
          </p:nvSpPr>
          <p:spPr bwMode="auto">
            <a:xfrm>
              <a:off x="3668" y="2640"/>
              <a:ext cx="192" cy="192"/>
            </a:xfrm>
            <a:prstGeom prst="rect">
              <a:avLst/>
            </a:prstGeom>
            <a:pattFill prst="dkDnDiag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9408" name="Rectangle 36" descr="Dark downward diagonal"/>
            <p:cNvSpPr>
              <a:spLocks noChangeArrowheads="1"/>
            </p:cNvSpPr>
            <p:nvPr/>
          </p:nvSpPr>
          <p:spPr bwMode="auto">
            <a:xfrm>
              <a:off x="3668" y="2832"/>
              <a:ext cx="192" cy="192"/>
            </a:xfrm>
            <a:prstGeom prst="rect">
              <a:avLst/>
            </a:prstGeom>
            <a:pattFill prst="dkDnDiag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9409" name="Rectangle 37" descr="Dark downward diagonal"/>
            <p:cNvSpPr>
              <a:spLocks noChangeArrowheads="1"/>
            </p:cNvSpPr>
            <p:nvPr/>
          </p:nvSpPr>
          <p:spPr bwMode="auto">
            <a:xfrm>
              <a:off x="3668" y="3024"/>
              <a:ext cx="192" cy="192"/>
            </a:xfrm>
            <a:prstGeom prst="rect">
              <a:avLst/>
            </a:prstGeom>
            <a:pattFill prst="dkDnDiag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9410" name="Rectangle 38" descr="Weave"/>
            <p:cNvSpPr>
              <a:spLocks noChangeArrowheads="1"/>
            </p:cNvSpPr>
            <p:nvPr/>
          </p:nvSpPr>
          <p:spPr bwMode="auto">
            <a:xfrm>
              <a:off x="3860" y="2448"/>
              <a:ext cx="192" cy="192"/>
            </a:xfrm>
            <a:prstGeom prst="rect">
              <a:avLst/>
            </a:prstGeom>
            <a:pattFill prst="weave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9411" name="Rectangle 39" descr="Weave"/>
            <p:cNvSpPr>
              <a:spLocks noChangeArrowheads="1"/>
            </p:cNvSpPr>
            <p:nvPr/>
          </p:nvSpPr>
          <p:spPr bwMode="auto">
            <a:xfrm>
              <a:off x="3860" y="2640"/>
              <a:ext cx="192" cy="192"/>
            </a:xfrm>
            <a:prstGeom prst="rect">
              <a:avLst/>
            </a:prstGeom>
            <a:pattFill prst="weave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9412" name="Rectangle 40" descr="Weave"/>
            <p:cNvSpPr>
              <a:spLocks noChangeArrowheads="1"/>
            </p:cNvSpPr>
            <p:nvPr/>
          </p:nvSpPr>
          <p:spPr bwMode="auto">
            <a:xfrm>
              <a:off x="3860" y="2832"/>
              <a:ext cx="192" cy="192"/>
            </a:xfrm>
            <a:prstGeom prst="rect">
              <a:avLst/>
            </a:prstGeom>
            <a:pattFill prst="weave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9413" name="Rectangle 41" descr="Weave"/>
            <p:cNvSpPr>
              <a:spLocks noChangeArrowheads="1"/>
            </p:cNvSpPr>
            <p:nvPr/>
          </p:nvSpPr>
          <p:spPr bwMode="auto">
            <a:xfrm>
              <a:off x="3860" y="3024"/>
              <a:ext cx="192" cy="192"/>
            </a:xfrm>
            <a:prstGeom prst="rect">
              <a:avLst/>
            </a:prstGeom>
            <a:pattFill prst="weave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9414" name="Rectangle 42" descr="Weave"/>
            <p:cNvSpPr>
              <a:spLocks noChangeArrowheads="1"/>
            </p:cNvSpPr>
            <p:nvPr/>
          </p:nvSpPr>
          <p:spPr bwMode="auto">
            <a:xfrm>
              <a:off x="4052" y="2448"/>
              <a:ext cx="192" cy="192"/>
            </a:xfrm>
            <a:prstGeom prst="rect">
              <a:avLst/>
            </a:prstGeom>
            <a:pattFill prst="weave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9415" name="Rectangle 43" descr="Weave"/>
            <p:cNvSpPr>
              <a:spLocks noChangeArrowheads="1"/>
            </p:cNvSpPr>
            <p:nvPr/>
          </p:nvSpPr>
          <p:spPr bwMode="auto">
            <a:xfrm>
              <a:off x="4052" y="2640"/>
              <a:ext cx="192" cy="192"/>
            </a:xfrm>
            <a:prstGeom prst="rect">
              <a:avLst/>
            </a:prstGeom>
            <a:pattFill prst="weave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9416" name="Rectangle 44" descr="Weave"/>
            <p:cNvSpPr>
              <a:spLocks noChangeArrowheads="1"/>
            </p:cNvSpPr>
            <p:nvPr/>
          </p:nvSpPr>
          <p:spPr bwMode="auto">
            <a:xfrm>
              <a:off x="4052" y="2832"/>
              <a:ext cx="192" cy="192"/>
            </a:xfrm>
            <a:prstGeom prst="rect">
              <a:avLst/>
            </a:prstGeom>
            <a:pattFill prst="weave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9417" name="Rectangle 45" descr="Weave"/>
            <p:cNvSpPr>
              <a:spLocks noChangeArrowheads="1"/>
            </p:cNvSpPr>
            <p:nvPr/>
          </p:nvSpPr>
          <p:spPr bwMode="auto">
            <a:xfrm>
              <a:off x="4052" y="3024"/>
              <a:ext cx="192" cy="192"/>
            </a:xfrm>
            <a:prstGeom prst="rect">
              <a:avLst/>
            </a:prstGeom>
            <a:pattFill prst="weave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</p:grpSp>
      <p:sp>
        <p:nvSpPr>
          <p:cNvPr id="52284" name="Text Box 60"/>
          <p:cNvSpPr txBox="1">
            <a:spLocks noChangeArrowheads="1"/>
          </p:cNvSpPr>
          <p:nvPr/>
        </p:nvSpPr>
        <p:spPr bwMode="auto">
          <a:xfrm>
            <a:off x="5029200" y="2514600"/>
            <a:ext cx="2743200" cy="2369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74998"/>
              </a:schemeClr>
            </a:prstShdw>
          </a:effectLst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US" sz="2000" dirty="0">
                <a:solidFill>
                  <a:schemeClr val="tx1"/>
                </a:solidFill>
                <a:cs typeface="Arial" charset="0"/>
              </a:rPr>
              <a:t>: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US" sz="2000" dirty="0">
                <a:solidFill>
                  <a:schemeClr val="tx1"/>
                </a:solidFill>
                <a:cs typeface="Arial" charset="0"/>
              </a:rPr>
              <a:t>: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US" sz="2000" dirty="0">
                <a:solidFill>
                  <a:schemeClr val="tx1"/>
                </a:solidFill>
                <a:cs typeface="Arial" charset="0"/>
              </a:rPr>
              <a:t>: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US" sz="2800" dirty="0">
                <a:solidFill>
                  <a:schemeClr val="tx1"/>
                </a:solidFill>
                <a:latin typeface="Arial"/>
                <a:cs typeface="Arial"/>
              </a:rPr>
              <a:t>230,000 rows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US" sz="2000" dirty="0">
                <a:solidFill>
                  <a:schemeClr val="tx1"/>
                </a:solidFill>
                <a:cs typeface="Arial" charset="0"/>
              </a:rPr>
              <a:t>: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US" sz="2000" dirty="0">
                <a:solidFill>
                  <a:schemeClr val="tx1"/>
                </a:solidFill>
                <a:cs typeface="Arial" charset="0"/>
              </a:rPr>
              <a:t>: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US" sz="2000" dirty="0">
                <a:solidFill>
                  <a:schemeClr val="tx1"/>
                </a:solidFill>
                <a:cs typeface="Arial" charset="0"/>
              </a:rPr>
              <a:t>: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April 26, 2017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595770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dirty="0" smtClean="0"/>
              <a:t>Debug slow </a:t>
            </a:r>
            <a:r>
              <a:rPr lang="en-US" dirty="0"/>
              <a:t>p</a:t>
            </a:r>
            <a:r>
              <a:rPr lang="en-US" dirty="0" smtClean="0"/>
              <a:t>arallel I/O speed (4)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  <a:defRPr/>
            </a:pPr>
            <a:r>
              <a:rPr lang="en-US" dirty="0" smtClean="0"/>
              <a:t>% </a:t>
            </a:r>
            <a:r>
              <a:rPr lang="en-US" dirty="0" err="1" smtClean="0"/>
              <a:t>setenv</a:t>
            </a:r>
            <a:r>
              <a:rPr lang="en-US" dirty="0" smtClean="0"/>
              <a:t> H5FD_mpio_Debug ’</a:t>
            </a:r>
            <a:r>
              <a:rPr lang="en-US" dirty="0" err="1" smtClean="0"/>
              <a:t>rw</a:t>
            </a:r>
            <a:r>
              <a:rPr lang="en-US" dirty="0" smtClean="0"/>
              <a:t>’</a:t>
            </a:r>
          </a:p>
          <a:p>
            <a:pPr marL="0" indent="0">
              <a:buNone/>
              <a:defRPr/>
            </a:pPr>
            <a:r>
              <a:rPr lang="en-US" dirty="0" smtClean="0"/>
              <a:t>% </a:t>
            </a:r>
            <a:r>
              <a:rPr lang="en-US" dirty="0" err="1" smtClean="0"/>
              <a:t>mpirun</a:t>
            </a:r>
            <a:r>
              <a:rPr lang="en-US" dirty="0" smtClean="0"/>
              <a:t> -</a:t>
            </a:r>
            <a:r>
              <a:rPr lang="en-US" dirty="0" err="1" smtClean="0"/>
              <a:t>np</a:t>
            </a:r>
            <a:r>
              <a:rPr lang="en-US" dirty="0" smtClean="0"/>
              <a:t> 4 ./</a:t>
            </a:r>
            <a:r>
              <a:rPr lang="en-US" dirty="0" err="1" smtClean="0"/>
              <a:t>a.out</a:t>
            </a:r>
            <a:r>
              <a:rPr lang="en-US" dirty="0" smtClean="0"/>
              <a:t> 1000	# </a:t>
            </a:r>
            <a:r>
              <a:rPr lang="en-US" dirty="0" err="1" smtClean="0"/>
              <a:t>Indep</a:t>
            </a:r>
            <a:r>
              <a:rPr lang="en-US" dirty="0" smtClean="0"/>
              <a:t>., Chunked by column.</a:t>
            </a:r>
          </a:p>
          <a:p>
            <a:pPr marL="0" indent="0">
              <a:buNone/>
              <a:defRPr/>
            </a:pPr>
            <a:r>
              <a:rPr lang="en-US" dirty="0" smtClean="0"/>
              <a:t>in H5FD_mpio_write  </a:t>
            </a:r>
            <a:r>
              <a:rPr lang="en-US" dirty="0" err="1" smtClean="0"/>
              <a:t>mpi_off</a:t>
            </a:r>
            <a:r>
              <a:rPr lang="en-US" dirty="0" smtClean="0"/>
              <a:t>=0	</a:t>
            </a:r>
            <a:r>
              <a:rPr lang="en-US" dirty="0" err="1" smtClean="0"/>
              <a:t>size_i</a:t>
            </a:r>
            <a:r>
              <a:rPr lang="en-US" dirty="0" smtClean="0"/>
              <a:t>=96</a:t>
            </a:r>
          </a:p>
          <a:p>
            <a:pPr marL="0" indent="0">
              <a:buNone/>
              <a:defRPr/>
            </a:pPr>
            <a:r>
              <a:rPr lang="en-US" dirty="0" smtClean="0"/>
              <a:t>in H5FD_mpio_write  </a:t>
            </a:r>
            <a:r>
              <a:rPr lang="en-US" dirty="0" err="1" smtClean="0"/>
              <a:t>mpi_off</a:t>
            </a:r>
            <a:r>
              <a:rPr lang="en-US" dirty="0" smtClean="0"/>
              <a:t>=0	</a:t>
            </a:r>
            <a:r>
              <a:rPr lang="en-US" dirty="0" err="1" smtClean="0"/>
              <a:t>size_i</a:t>
            </a:r>
            <a:r>
              <a:rPr lang="en-US" dirty="0" smtClean="0"/>
              <a:t>=96</a:t>
            </a:r>
          </a:p>
          <a:p>
            <a:pPr marL="0" indent="0">
              <a:buNone/>
              <a:defRPr/>
            </a:pPr>
            <a:r>
              <a:rPr lang="en-US" dirty="0" smtClean="0"/>
              <a:t>in H5FD_mpio_write  </a:t>
            </a:r>
            <a:r>
              <a:rPr lang="en-US" dirty="0" err="1" smtClean="0"/>
              <a:t>mpi_off</a:t>
            </a:r>
            <a:r>
              <a:rPr lang="en-US" dirty="0" smtClean="0"/>
              <a:t>=0	</a:t>
            </a:r>
            <a:r>
              <a:rPr lang="en-US" dirty="0" err="1" smtClean="0"/>
              <a:t>size_i</a:t>
            </a:r>
            <a:r>
              <a:rPr lang="en-US" dirty="0" smtClean="0"/>
              <a:t>=96</a:t>
            </a:r>
          </a:p>
          <a:p>
            <a:pPr marL="0" indent="0">
              <a:buNone/>
              <a:defRPr/>
            </a:pPr>
            <a:r>
              <a:rPr lang="en-US" dirty="0" smtClean="0"/>
              <a:t>in H5FD_mpio_write  </a:t>
            </a:r>
            <a:r>
              <a:rPr lang="en-US" dirty="0" err="1" smtClean="0"/>
              <a:t>mpi_off</a:t>
            </a:r>
            <a:r>
              <a:rPr lang="en-US" dirty="0" smtClean="0"/>
              <a:t>=0	</a:t>
            </a:r>
            <a:r>
              <a:rPr lang="en-US" dirty="0" err="1" smtClean="0"/>
              <a:t>size_i</a:t>
            </a:r>
            <a:r>
              <a:rPr lang="en-US" dirty="0" smtClean="0"/>
              <a:t>=96</a:t>
            </a:r>
          </a:p>
          <a:p>
            <a:pPr marL="0" indent="0">
              <a:buNone/>
              <a:defRPr/>
            </a:pPr>
            <a:r>
              <a:rPr lang="en-US" dirty="0" smtClean="0"/>
              <a:t>in H5FD_mpio_write  </a:t>
            </a:r>
            <a:r>
              <a:rPr lang="en-US" dirty="0" err="1" smtClean="0"/>
              <a:t>mpi_off</a:t>
            </a:r>
            <a:r>
              <a:rPr lang="en-US" dirty="0" smtClean="0"/>
              <a:t>=3688   	</a:t>
            </a:r>
            <a:r>
              <a:rPr lang="en-US" dirty="0" err="1" smtClean="0"/>
              <a:t>size_i</a:t>
            </a:r>
            <a:r>
              <a:rPr lang="en-US" dirty="0" smtClean="0"/>
              <a:t>=</a:t>
            </a:r>
            <a:r>
              <a:rPr lang="en-US" dirty="0" smtClean="0">
                <a:solidFill>
                  <a:srgbClr val="FF0000"/>
                </a:solidFill>
              </a:rPr>
              <a:t>8000</a:t>
            </a:r>
          </a:p>
          <a:p>
            <a:pPr marL="0" indent="0">
              <a:buNone/>
              <a:defRPr/>
            </a:pPr>
            <a:r>
              <a:rPr lang="en-US" dirty="0" smtClean="0"/>
              <a:t>in H5FD_mpio_write  </a:t>
            </a:r>
            <a:r>
              <a:rPr lang="en-US" dirty="0" err="1" smtClean="0"/>
              <a:t>mpi_off</a:t>
            </a:r>
            <a:r>
              <a:rPr lang="en-US" dirty="0" smtClean="0"/>
              <a:t>=11688  	</a:t>
            </a:r>
            <a:r>
              <a:rPr lang="en-US" dirty="0" err="1" smtClean="0"/>
              <a:t>size_i</a:t>
            </a:r>
            <a:r>
              <a:rPr lang="en-US" dirty="0" smtClean="0"/>
              <a:t>=</a:t>
            </a:r>
            <a:r>
              <a:rPr lang="en-US" dirty="0" smtClean="0">
                <a:solidFill>
                  <a:srgbClr val="FF0000"/>
                </a:solidFill>
              </a:rPr>
              <a:t>8000</a:t>
            </a:r>
          </a:p>
          <a:p>
            <a:pPr marL="0" indent="0">
              <a:buNone/>
              <a:defRPr/>
            </a:pPr>
            <a:r>
              <a:rPr lang="en-US" dirty="0" smtClean="0"/>
              <a:t>in H5FD_mpio_write  </a:t>
            </a:r>
            <a:r>
              <a:rPr lang="en-US" dirty="0" err="1" smtClean="0"/>
              <a:t>mpi_off</a:t>
            </a:r>
            <a:r>
              <a:rPr lang="en-US" dirty="0" smtClean="0"/>
              <a:t>=27688  	</a:t>
            </a:r>
            <a:r>
              <a:rPr lang="en-US" dirty="0" err="1" smtClean="0"/>
              <a:t>size_i</a:t>
            </a:r>
            <a:r>
              <a:rPr lang="en-US" dirty="0" smtClean="0"/>
              <a:t>=</a:t>
            </a:r>
            <a:r>
              <a:rPr lang="en-US" dirty="0" smtClean="0">
                <a:solidFill>
                  <a:srgbClr val="FF0000"/>
                </a:solidFill>
              </a:rPr>
              <a:t>8000</a:t>
            </a:r>
          </a:p>
          <a:p>
            <a:pPr marL="0" indent="0">
              <a:buNone/>
              <a:defRPr/>
            </a:pPr>
            <a:r>
              <a:rPr lang="en-US" dirty="0" smtClean="0"/>
              <a:t>in H5FD_mpio_write  </a:t>
            </a:r>
            <a:r>
              <a:rPr lang="en-US" dirty="0" err="1" smtClean="0"/>
              <a:t>mpi_off</a:t>
            </a:r>
            <a:r>
              <a:rPr lang="en-US" dirty="0" smtClean="0"/>
              <a:t>=19688  	</a:t>
            </a:r>
            <a:r>
              <a:rPr lang="en-US" dirty="0" err="1" smtClean="0"/>
              <a:t>size_i</a:t>
            </a:r>
            <a:r>
              <a:rPr lang="en-US" dirty="0" smtClean="0"/>
              <a:t>=</a:t>
            </a:r>
            <a:r>
              <a:rPr lang="en-US" dirty="0" smtClean="0">
                <a:solidFill>
                  <a:srgbClr val="FF0000"/>
                </a:solidFill>
              </a:rPr>
              <a:t>8000</a:t>
            </a:r>
          </a:p>
          <a:p>
            <a:pPr marL="0" indent="0">
              <a:buNone/>
              <a:defRPr/>
            </a:pPr>
            <a:r>
              <a:rPr lang="en-US" dirty="0" smtClean="0"/>
              <a:t>in H5FD_mpio_write  </a:t>
            </a:r>
            <a:r>
              <a:rPr lang="en-US" dirty="0" err="1" smtClean="0"/>
              <a:t>mpi_off</a:t>
            </a:r>
            <a:r>
              <a:rPr lang="en-US" dirty="0" smtClean="0"/>
              <a:t>=96  	</a:t>
            </a:r>
            <a:r>
              <a:rPr lang="en-US" dirty="0" err="1" smtClean="0"/>
              <a:t>size_i</a:t>
            </a:r>
            <a:r>
              <a:rPr lang="en-US" dirty="0" smtClean="0"/>
              <a:t>=40</a:t>
            </a:r>
          </a:p>
          <a:p>
            <a:pPr marL="0" indent="0">
              <a:buNone/>
              <a:defRPr/>
            </a:pPr>
            <a:r>
              <a:rPr lang="en-US" dirty="0" smtClean="0"/>
              <a:t>in H5FD_mpio_write  </a:t>
            </a:r>
            <a:r>
              <a:rPr lang="en-US" dirty="0" err="1" smtClean="0"/>
              <a:t>mpi_off</a:t>
            </a:r>
            <a:r>
              <a:rPr lang="en-US" dirty="0" smtClean="0"/>
              <a:t>=136	</a:t>
            </a:r>
            <a:r>
              <a:rPr lang="en-US" dirty="0" err="1" smtClean="0"/>
              <a:t>size_i</a:t>
            </a:r>
            <a:r>
              <a:rPr lang="en-US" dirty="0" smtClean="0"/>
              <a:t>=544</a:t>
            </a:r>
          </a:p>
          <a:p>
            <a:pPr marL="0" indent="0">
              <a:buNone/>
              <a:defRPr/>
            </a:pPr>
            <a:r>
              <a:rPr lang="en-US" dirty="0" smtClean="0"/>
              <a:t>in H5FD_mpio_write  </a:t>
            </a:r>
            <a:r>
              <a:rPr lang="en-US" dirty="0" err="1" smtClean="0"/>
              <a:t>mpi_off</a:t>
            </a:r>
            <a:r>
              <a:rPr lang="en-US" dirty="0" smtClean="0"/>
              <a:t>=680 	</a:t>
            </a:r>
            <a:r>
              <a:rPr lang="en-US" dirty="0" err="1" smtClean="0"/>
              <a:t>size_i</a:t>
            </a:r>
            <a:r>
              <a:rPr lang="en-US" dirty="0" smtClean="0"/>
              <a:t>=120</a:t>
            </a:r>
          </a:p>
          <a:p>
            <a:pPr marL="0" indent="0">
              <a:buNone/>
              <a:defRPr/>
            </a:pPr>
            <a:r>
              <a:rPr lang="en-US" dirty="0" smtClean="0"/>
              <a:t>in H5FD_mpio_write  </a:t>
            </a:r>
            <a:r>
              <a:rPr lang="en-US" dirty="0" err="1" smtClean="0"/>
              <a:t>mpi_off</a:t>
            </a:r>
            <a:r>
              <a:rPr lang="en-US" dirty="0" smtClean="0"/>
              <a:t>=800 	</a:t>
            </a:r>
            <a:r>
              <a:rPr lang="en-US" dirty="0" err="1" smtClean="0"/>
              <a:t>size_i</a:t>
            </a:r>
            <a:r>
              <a:rPr lang="en-US" dirty="0" smtClean="0"/>
              <a:t>=272</a:t>
            </a:r>
          </a:p>
          <a:p>
            <a:pPr marL="0" indent="0">
              <a:buNone/>
              <a:defRPr/>
            </a:pPr>
            <a:r>
              <a:rPr lang="en-US" dirty="0" smtClean="0"/>
              <a:t>…</a:t>
            </a:r>
          </a:p>
          <a:p>
            <a:pPr marL="0" indent="0">
              <a:buNone/>
              <a:defRPr/>
            </a:pPr>
            <a:r>
              <a:rPr lang="en-US" dirty="0" smtClean="0"/>
              <a:t>Execution time: 0.011599 s.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84012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smtClean="0">
                <a:solidFill>
                  <a:schemeClr val="tx1"/>
                </a:solidFill>
              </a:rPr>
              <a:t>MPI-IO vs. HDF5</a:t>
            </a:r>
          </a:p>
        </p:txBody>
      </p:sp>
      <p:sp>
        <p:nvSpPr>
          <p:cNvPr id="143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990600"/>
            <a:ext cx="7848600" cy="54864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200" dirty="0" smtClean="0"/>
              <a:t>MPI-IO is an </a:t>
            </a:r>
            <a:r>
              <a:rPr lang="en-US" sz="3200" dirty="0" err="1" smtClean="0"/>
              <a:t>Input/Output</a:t>
            </a:r>
            <a:r>
              <a:rPr lang="en-US" sz="3200" dirty="0" smtClean="0"/>
              <a:t> API</a:t>
            </a:r>
          </a:p>
          <a:p>
            <a:pPr eaLnBrk="1" hangingPunct="1"/>
            <a:r>
              <a:rPr lang="en-US" sz="3200" dirty="0" smtClean="0"/>
              <a:t>It treats the data file as a “linear byte stream” and each MPI application needs to provide its own file view and data representations to interpret those bytes </a:t>
            </a:r>
          </a:p>
          <a:p>
            <a:pPr eaLnBrk="1" hangingPunct="1"/>
            <a:endParaRPr lang="en-US" sz="3200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154047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1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152400"/>
            <a:ext cx="7010400" cy="5334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3200" dirty="0" smtClean="0"/>
              <a:t>Use collective </a:t>
            </a:r>
            <a:r>
              <a:rPr lang="en-US" dirty="0"/>
              <a:t>m</a:t>
            </a:r>
            <a:r>
              <a:rPr lang="en-US" sz="3200" dirty="0" smtClean="0"/>
              <a:t>ode or chunked </a:t>
            </a:r>
            <a:r>
              <a:rPr lang="en-US" dirty="0"/>
              <a:t>s</a:t>
            </a:r>
            <a:r>
              <a:rPr lang="en-US" sz="3200" dirty="0" smtClean="0"/>
              <a:t>torage</a:t>
            </a:r>
          </a:p>
        </p:txBody>
      </p:sp>
      <p:sp>
        <p:nvSpPr>
          <p:cNvPr id="5530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2057400"/>
            <a:ext cx="3884613" cy="304800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sz="2800" dirty="0" smtClean="0"/>
              <a:t>Collective I/O will combine many small independent calls into few but bigger calls</a:t>
            </a:r>
          </a:p>
          <a:p>
            <a:pPr eaLnBrk="1" hangingPunct="1">
              <a:defRPr/>
            </a:pPr>
            <a:r>
              <a:rPr lang="en-US" sz="2800" dirty="0" smtClean="0"/>
              <a:t>Chunks of columns speeds up too</a:t>
            </a:r>
          </a:p>
        </p:txBody>
      </p:sp>
      <p:sp>
        <p:nvSpPr>
          <p:cNvPr id="52284" name="Text Box 60"/>
          <p:cNvSpPr txBox="1">
            <a:spLocks noChangeArrowheads="1"/>
          </p:cNvSpPr>
          <p:nvPr/>
        </p:nvSpPr>
        <p:spPr bwMode="auto">
          <a:xfrm>
            <a:off x="5334000" y="2514600"/>
            <a:ext cx="21336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74998"/>
              </a:schemeClr>
            </a:prstShdw>
          </a:effectLst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US" sz="2000" dirty="0">
                <a:solidFill>
                  <a:schemeClr val="tx1"/>
                </a:solidFill>
                <a:cs typeface="Arial" charset="0"/>
              </a:rPr>
              <a:t>: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US" sz="2000" dirty="0">
                <a:solidFill>
                  <a:schemeClr val="tx1"/>
                </a:solidFill>
                <a:cs typeface="Arial" charset="0"/>
              </a:rPr>
              <a:t>: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US" sz="2000" dirty="0">
                <a:solidFill>
                  <a:schemeClr val="tx1"/>
                </a:solidFill>
                <a:cs typeface="Arial" charset="0"/>
              </a:rPr>
              <a:t>: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US" dirty="0">
                <a:solidFill>
                  <a:schemeClr val="tx1"/>
                </a:solidFill>
                <a:latin typeface="Arial"/>
                <a:cs typeface="Arial"/>
              </a:rPr>
              <a:t>230,000 rows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US" sz="2000" dirty="0">
                <a:solidFill>
                  <a:schemeClr val="tx1"/>
                </a:solidFill>
                <a:cs typeface="Arial" charset="0"/>
              </a:rPr>
              <a:t>: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US" sz="2000" dirty="0">
                <a:solidFill>
                  <a:schemeClr val="tx1"/>
                </a:solidFill>
                <a:cs typeface="Arial" charset="0"/>
              </a:rPr>
              <a:t>: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US" sz="2000" dirty="0">
                <a:solidFill>
                  <a:schemeClr val="tx1"/>
                </a:solidFill>
                <a:cs typeface="Arial" charset="0"/>
              </a:rPr>
              <a:t>:</a:t>
            </a:r>
          </a:p>
        </p:txBody>
      </p:sp>
      <p:grpSp>
        <p:nvGrpSpPr>
          <p:cNvPr id="58" name="Group 4"/>
          <p:cNvGrpSpPr>
            <a:grpSpLocks/>
          </p:cNvGrpSpPr>
          <p:nvPr/>
        </p:nvGrpSpPr>
        <p:grpSpPr bwMode="auto">
          <a:xfrm>
            <a:off x="5812367" y="1143000"/>
            <a:ext cx="1198033" cy="1219200"/>
            <a:chOff x="3476" y="1200"/>
            <a:chExt cx="768" cy="768"/>
          </a:xfrm>
        </p:grpSpPr>
        <p:sp>
          <p:nvSpPr>
            <p:cNvPr id="59" name="Rectangle 5" descr="Dark downward diagonal"/>
            <p:cNvSpPr>
              <a:spLocks noChangeArrowheads="1"/>
            </p:cNvSpPr>
            <p:nvPr/>
          </p:nvSpPr>
          <p:spPr bwMode="auto">
            <a:xfrm>
              <a:off x="3476" y="1200"/>
              <a:ext cx="192" cy="192"/>
            </a:xfrm>
            <a:prstGeom prst="rect">
              <a:avLst/>
            </a:prstGeom>
            <a:pattFill prst="dkDnDiag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60" name="Rectangle 6" descr="Dark downward diagonal"/>
            <p:cNvSpPr>
              <a:spLocks noChangeArrowheads="1"/>
            </p:cNvSpPr>
            <p:nvPr/>
          </p:nvSpPr>
          <p:spPr bwMode="auto">
            <a:xfrm>
              <a:off x="3476" y="1392"/>
              <a:ext cx="192" cy="192"/>
            </a:xfrm>
            <a:prstGeom prst="rect">
              <a:avLst/>
            </a:prstGeom>
            <a:pattFill prst="dkDnDiag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61" name="Rectangle 7" descr="Dark downward diagonal"/>
            <p:cNvSpPr>
              <a:spLocks noChangeArrowheads="1"/>
            </p:cNvSpPr>
            <p:nvPr/>
          </p:nvSpPr>
          <p:spPr bwMode="auto">
            <a:xfrm>
              <a:off x="3476" y="1584"/>
              <a:ext cx="192" cy="192"/>
            </a:xfrm>
            <a:prstGeom prst="rect">
              <a:avLst/>
            </a:prstGeom>
            <a:pattFill prst="dkDnDiag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62" name="Rectangle 8" descr="Dark downward diagonal"/>
            <p:cNvSpPr>
              <a:spLocks noChangeArrowheads="1"/>
            </p:cNvSpPr>
            <p:nvPr/>
          </p:nvSpPr>
          <p:spPr bwMode="auto">
            <a:xfrm>
              <a:off x="3476" y="1776"/>
              <a:ext cx="192" cy="192"/>
            </a:xfrm>
            <a:prstGeom prst="rect">
              <a:avLst/>
            </a:prstGeom>
            <a:pattFill prst="dkDnDiag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63" name="Rectangle 9" descr="Dark downward diagonal"/>
            <p:cNvSpPr>
              <a:spLocks noChangeArrowheads="1"/>
            </p:cNvSpPr>
            <p:nvPr/>
          </p:nvSpPr>
          <p:spPr bwMode="auto">
            <a:xfrm>
              <a:off x="3668" y="1200"/>
              <a:ext cx="192" cy="192"/>
            </a:xfrm>
            <a:prstGeom prst="rect">
              <a:avLst/>
            </a:prstGeom>
            <a:pattFill prst="dkDnDiag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64" name="Rectangle 10" descr="Dark downward diagonal"/>
            <p:cNvSpPr>
              <a:spLocks noChangeArrowheads="1"/>
            </p:cNvSpPr>
            <p:nvPr/>
          </p:nvSpPr>
          <p:spPr bwMode="auto">
            <a:xfrm>
              <a:off x="3668" y="1392"/>
              <a:ext cx="192" cy="192"/>
            </a:xfrm>
            <a:prstGeom prst="rect">
              <a:avLst/>
            </a:prstGeom>
            <a:pattFill prst="dkDnDiag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65" name="Rectangle 11" descr="Dark downward diagonal"/>
            <p:cNvSpPr>
              <a:spLocks noChangeArrowheads="1"/>
            </p:cNvSpPr>
            <p:nvPr/>
          </p:nvSpPr>
          <p:spPr bwMode="auto">
            <a:xfrm>
              <a:off x="3668" y="1584"/>
              <a:ext cx="192" cy="192"/>
            </a:xfrm>
            <a:prstGeom prst="rect">
              <a:avLst/>
            </a:prstGeom>
            <a:pattFill prst="dkDnDiag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66" name="Rectangle 12" descr="Dark downward diagonal"/>
            <p:cNvSpPr>
              <a:spLocks noChangeArrowheads="1"/>
            </p:cNvSpPr>
            <p:nvPr/>
          </p:nvSpPr>
          <p:spPr bwMode="auto">
            <a:xfrm>
              <a:off x="3668" y="1776"/>
              <a:ext cx="192" cy="192"/>
            </a:xfrm>
            <a:prstGeom prst="rect">
              <a:avLst/>
            </a:prstGeom>
            <a:pattFill prst="dkDnDiag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67" name="Rectangle 13" descr="Weave"/>
            <p:cNvSpPr>
              <a:spLocks noChangeArrowheads="1"/>
            </p:cNvSpPr>
            <p:nvPr/>
          </p:nvSpPr>
          <p:spPr bwMode="auto">
            <a:xfrm>
              <a:off x="3860" y="1200"/>
              <a:ext cx="192" cy="192"/>
            </a:xfrm>
            <a:prstGeom prst="rect">
              <a:avLst/>
            </a:prstGeom>
            <a:pattFill prst="weave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68" name="Rectangle 14" descr="Weave"/>
            <p:cNvSpPr>
              <a:spLocks noChangeArrowheads="1"/>
            </p:cNvSpPr>
            <p:nvPr/>
          </p:nvSpPr>
          <p:spPr bwMode="auto">
            <a:xfrm>
              <a:off x="3860" y="1392"/>
              <a:ext cx="192" cy="192"/>
            </a:xfrm>
            <a:prstGeom prst="rect">
              <a:avLst/>
            </a:prstGeom>
            <a:pattFill prst="weave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69" name="Rectangle 15" descr="Weave"/>
            <p:cNvSpPr>
              <a:spLocks noChangeArrowheads="1"/>
            </p:cNvSpPr>
            <p:nvPr/>
          </p:nvSpPr>
          <p:spPr bwMode="auto">
            <a:xfrm>
              <a:off x="3860" y="1584"/>
              <a:ext cx="192" cy="192"/>
            </a:xfrm>
            <a:prstGeom prst="rect">
              <a:avLst/>
            </a:prstGeom>
            <a:pattFill prst="weave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70" name="Rectangle 16" descr="Weave"/>
            <p:cNvSpPr>
              <a:spLocks noChangeArrowheads="1"/>
            </p:cNvSpPr>
            <p:nvPr/>
          </p:nvSpPr>
          <p:spPr bwMode="auto">
            <a:xfrm>
              <a:off x="3860" y="1776"/>
              <a:ext cx="192" cy="192"/>
            </a:xfrm>
            <a:prstGeom prst="rect">
              <a:avLst/>
            </a:prstGeom>
            <a:pattFill prst="weave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71" name="Rectangle 17" descr="Weave"/>
            <p:cNvSpPr>
              <a:spLocks noChangeArrowheads="1"/>
            </p:cNvSpPr>
            <p:nvPr/>
          </p:nvSpPr>
          <p:spPr bwMode="auto">
            <a:xfrm>
              <a:off x="4052" y="1200"/>
              <a:ext cx="192" cy="192"/>
            </a:xfrm>
            <a:prstGeom prst="rect">
              <a:avLst/>
            </a:prstGeom>
            <a:pattFill prst="weave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72" name="Rectangle 18" descr="Weave"/>
            <p:cNvSpPr>
              <a:spLocks noChangeArrowheads="1"/>
            </p:cNvSpPr>
            <p:nvPr/>
          </p:nvSpPr>
          <p:spPr bwMode="auto">
            <a:xfrm>
              <a:off x="4052" y="1392"/>
              <a:ext cx="192" cy="192"/>
            </a:xfrm>
            <a:prstGeom prst="rect">
              <a:avLst/>
            </a:prstGeom>
            <a:pattFill prst="weave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73" name="Rectangle 19" descr="Weave"/>
            <p:cNvSpPr>
              <a:spLocks noChangeArrowheads="1"/>
            </p:cNvSpPr>
            <p:nvPr/>
          </p:nvSpPr>
          <p:spPr bwMode="auto">
            <a:xfrm>
              <a:off x="4052" y="1584"/>
              <a:ext cx="192" cy="192"/>
            </a:xfrm>
            <a:prstGeom prst="rect">
              <a:avLst/>
            </a:prstGeom>
            <a:pattFill prst="weave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74" name="Rectangle 20" descr="Weave"/>
            <p:cNvSpPr>
              <a:spLocks noChangeArrowheads="1"/>
            </p:cNvSpPr>
            <p:nvPr/>
          </p:nvSpPr>
          <p:spPr bwMode="auto">
            <a:xfrm>
              <a:off x="4052" y="1776"/>
              <a:ext cx="192" cy="192"/>
            </a:xfrm>
            <a:prstGeom prst="rect">
              <a:avLst/>
            </a:prstGeom>
            <a:pattFill prst="weave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</p:grpSp>
      <p:grpSp>
        <p:nvGrpSpPr>
          <p:cNvPr id="75" name="Group 4"/>
          <p:cNvGrpSpPr>
            <a:grpSpLocks/>
          </p:cNvGrpSpPr>
          <p:nvPr/>
        </p:nvGrpSpPr>
        <p:grpSpPr bwMode="auto">
          <a:xfrm>
            <a:off x="5791200" y="4953000"/>
            <a:ext cx="1198033" cy="1219200"/>
            <a:chOff x="3476" y="1200"/>
            <a:chExt cx="768" cy="768"/>
          </a:xfrm>
        </p:grpSpPr>
        <p:sp>
          <p:nvSpPr>
            <p:cNvPr id="76" name="Rectangle 5" descr="Dark downward diagonal"/>
            <p:cNvSpPr>
              <a:spLocks noChangeArrowheads="1"/>
            </p:cNvSpPr>
            <p:nvPr/>
          </p:nvSpPr>
          <p:spPr bwMode="auto">
            <a:xfrm>
              <a:off x="3476" y="1200"/>
              <a:ext cx="192" cy="192"/>
            </a:xfrm>
            <a:prstGeom prst="rect">
              <a:avLst/>
            </a:prstGeom>
            <a:pattFill prst="dkDnDiag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77" name="Rectangle 6" descr="Dark downward diagonal"/>
            <p:cNvSpPr>
              <a:spLocks noChangeArrowheads="1"/>
            </p:cNvSpPr>
            <p:nvPr/>
          </p:nvSpPr>
          <p:spPr bwMode="auto">
            <a:xfrm>
              <a:off x="3476" y="1392"/>
              <a:ext cx="192" cy="192"/>
            </a:xfrm>
            <a:prstGeom prst="rect">
              <a:avLst/>
            </a:prstGeom>
            <a:pattFill prst="dkDnDiag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78" name="Rectangle 7" descr="Dark downward diagonal"/>
            <p:cNvSpPr>
              <a:spLocks noChangeArrowheads="1"/>
            </p:cNvSpPr>
            <p:nvPr/>
          </p:nvSpPr>
          <p:spPr bwMode="auto">
            <a:xfrm>
              <a:off x="3476" y="1584"/>
              <a:ext cx="192" cy="192"/>
            </a:xfrm>
            <a:prstGeom prst="rect">
              <a:avLst/>
            </a:prstGeom>
            <a:pattFill prst="dkDnDiag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79" name="Rectangle 8" descr="Dark downward diagonal"/>
            <p:cNvSpPr>
              <a:spLocks noChangeArrowheads="1"/>
            </p:cNvSpPr>
            <p:nvPr/>
          </p:nvSpPr>
          <p:spPr bwMode="auto">
            <a:xfrm>
              <a:off x="3476" y="1776"/>
              <a:ext cx="192" cy="192"/>
            </a:xfrm>
            <a:prstGeom prst="rect">
              <a:avLst/>
            </a:prstGeom>
            <a:pattFill prst="dkDnDiag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80" name="Rectangle 9" descr="Dark downward diagonal"/>
            <p:cNvSpPr>
              <a:spLocks noChangeArrowheads="1"/>
            </p:cNvSpPr>
            <p:nvPr/>
          </p:nvSpPr>
          <p:spPr bwMode="auto">
            <a:xfrm>
              <a:off x="3668" y="1200"/>
              <a:ext cx="192" cy="192"/>
            </a:xfrm>
            <a:prstGeom prst="rect">
              <a:avLst/>
            </a:prstGeom>
            <a:pattFill prst="dkDnDiag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81" name="Rectangle 10" descr="Dark downward diagonal"/>
            <p:cNvSpPr>
              <a:spLocks noChangeArrowheads="1"/>
            </p:cNvSpPr>
            <p:nvPr/>
          </p:nvSpPr>
          <p:spPr bwMode="auto">
            <a:xfrm>
              <a:off x="3668" y="1392"/>
              <a:ext cx="192" cy="192"/>
            </a:xfrm>
            <a:prstGeom prst="rect">
              <a:avLst/>
            </a:prstGeom>
            <a:pattFill prst="dkDnDiag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82" name="Rectangle 11" descr="Dark downward diagonal"/>
            <p:cNvSpPr>
              <a:spLocks noChangeArrowheads="1"/>
            </p:cNvSpPr>
            <p:nvPr/>
          </p:nvSpPr>
          <p:spPr bwMode="auto">
            <a:xfrm>
              <a:off x="3668" y="1584"/>
              <a:ext cx="192" cy="192"/>
            </a:xfrm>
            <a:prstGeom prst="rect">
              <a:avLst/>
            </a:prstGeom>
            <a:pattFill prst="dkDnDiag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83" name="Rectangle 12" descr="Dark downward diagonal"/>
            <p:cNvSpPr>
              <a:spLocks noChangeArrowheads="1"/>
            </p:cNvSpPr>
            <p:nvPr/>
          </p:nvSpPr>
          <p:spPr bwMode="auto">
            <a:xfrm>
              <a:off x="3668" y="1776"/>
              <a:ext cx="192" cy="192"/>
            </a:xfrm>
            <a:prstGeom prst="rect">
              <a:avLst/>
            </a:prstGeom>
            <a:pattFill prst="dkDnDiag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84" name="Rectangle 13" descr="Weave"/>
            <p:cNvSpPr>
              <a:spLocks noChangeArrowheads="1"/>
            </p:cNvSpPr>
            <p:nvPr/>
          </p:nvSpPr>
          <p:spPr bwMode="auto">
            <a:xfrm>
              <a:off x="3860" y="1200"/>
              <a:ext cx="192" cy="192"/>
            </a:xfrm>
            <a:prstGeom prst="rect">
              <a:avLst/>
            </a:prstGeom>
            <a:pattFill prst="weave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85" name="Rectangle 14" descr="Weave"/>
            <p:cNvSpPr>
              <a:spLocks noChangeArrowheads="1"/>
            </p:cNvSpPr>
            <p:nvPr/>
          </p:nvSpPr>
          <p:spPr bwMode="auto">
            <a:xfrm>
              <a:off x="3860" y="1392"/>
              <a:ext cx="192" cy="192"/>
            </a:xfrm>
            <a:prstGeom prst="rect">
              <a:avLst/>
            </a:prstGeom>
            <a:pattFill prst="weave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86" name="Rectangle 15" descr="Weave"/>
            <p:cNvSpPr>
              <a:spLocks noChangeArrowheads="1"/>
            </p:cNvSpPr>
            <p:nvPr/>
          </p:nvSpPr>
          <p:spPr bwMode="auto">
            <a:xfrm>
              <a:off x="3860" y="1584"/>
              <a:ext cx="192" cy="192"/>
            </a:xfrm>
            <a:prstGeom prst="rect">
              <a:avLst/>
            </a:prstGeom>
            <a:pattFill prst="weave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87" name="Rectangle 16" descr="Weave"/>
            <p:cNvSpPr>
              <a:spLocks noChangeArrowheads="1"/>
            </p:cNvSpPr>
            <p:nvPr/>
          </p:nvSpPr>
          <p:spPr bwMode="auto">
            <a:xfrm>
              <a:off x="3860" y="1776"/>
              <a:ext cx="192" cy="192"/>
            </a:xfrm>
            <a:prstGeom prst="rect">
              <a:avLst/>
            </a:prstGeom>
            <a:pattFill prst="weave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88" name="Rectangle 17" descr="Weave"/>
            <p:cNvSpPr>
              <a:spLocks noChangeArrowheads="1"/>
            </p:cNvSpPr>
            <p:nvPr/>
          </p:nvSpPr>
          <p:spPr bwMode="auto">
            <a:xfrm>
              <a:off x="4052" y="1200"/>
              <a:ext cx="192" cy="192"/>
            </a:xfrm>
            <a:prstGeom prst="rect">
              <a:avLst/>
            </a:prstGeom>
            <a:pattFill prst="weave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89" name="Rectangle 18" descr="Weave"/>
            <p:cNvSpPr>
              <a:spLocks noChangeArrowheads="1"/>
            </p:cNvSpPr>
            <p:nvPr/>
          </p:nvSpPr>
          <p:spPr bwMode="auto">
            <a:xfrm>
              <a:off x="4052" y="1392"/>
              <a:ext cx="192" cy="192"/>
            </a:xfrm>
            <a:prstGeom prst="rect">
              <a:avLst/>
            </a:prstGeom>
            <a:pattFill prst="weave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90" name="Rectangle 19" descr="Weave"/>
            <p:cNvSpPr>
              <a:spLocks noChangeArrowheads="1"/>
            </p:cNvSpPr>
            <p:nvPr/>
          </p:nvSpPr>
          <p:spPr bwMode="auto">
            <a:xfrm>
              <a:off x="4052" y="1584"/>
              <a:ext cx="192" cy="192"/>
            </a:xfrm>
            <a:prstGeom prst="rect">
              <a:avLst/>
            </a:prstGeom>
            <a:pattFill prst="weave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91" name="Rectangle 20" descr="Weave"/>
            <p:cNvSpPr>
              <a:spLocks noChangeArrowheads="1"/>
            </p:cNvSpPr>
            <p:nvPr/>
          </p:nvSpPr>
          <p:spPr bwMode="auto">
            <a:xfrm>
              <a:off x="4052" y="1776"/>
              <a:ext cx="192" cy="192"/>
            </a:xfrm>
            <a:prstGeom prst="rect">
              <a:avLst/>
            </a:prstGeom>
            <a:pattFill prst="weave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</p:grp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April 26, 2017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0325955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Collective vs. independent write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0894588"/>
              </p:ext>
            </p:extLst>
          </p:nvPr>
        </p:nvGraphicFramePr>
        <p:xfrm>
          <a:off x="381000" y="990600"/>
          <a:ext cx="8458200" cy="548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6299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CGNS Collective vs. Independent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34" name="Rectangle 4"/>
          <p:cNvSpPr txBox="1">
            <a:spLocks noChangeArrowheads="1"/>
          </p:cNvSpPr>
          <p:nvPr/>
        </p:nvSpPr>
        <p:spPr>
          <a:xfrm>
            <a:off x="92659" y="753514"/>
            <a:ext cx="65532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pic>
        <p:nvPicPr>
          <p:cNvPr id="35" name="Picture 34" descr="cgp_open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6721" y="977113"/>
            <a:ext cx="4598275" cy="2692750"/>
          </a:xfrm>
          <a:prstGeom prst="rect">
            <a:avLst/>
          </a:prstGeom>
        </p:spPr>
      </p:pic>
      <p:pic>
        <p:nvPicPr>
          <p:cNvPr id="36" name="Picture 35" descr="Bandwidth_cgn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33800"/>
            <a:ext cx="4650811" cy="288554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-11856" y="990600"/>
            <a:ext cx="473237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 smtClean="0"/>
              <a:t>Impact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 smtClean="0"/>
              <a:t>CGNS was impractical at large scales</a:t>
            </a:r>
            <a:r>
              <a:rPr lang="en-US" sz="2000" dirty="0"/>
              <a:t> </a:t>
            </a:r>
            <a:r>
              <a:rPr lang="en-US" sz="2000" dirty="0" smtClean="0"/>
              <a:t>(i.e. greater then 1024 processors)</a:t>
            </a:r>
          </a:p>
          <a:p>
            <a:pPr marL="742950" lvl="1" indent="-285750">
              <a:buFont typeface="Arial"/>
              <a:buChar char="•"/>
            </a:pPr>
            <a:endParaRPr lang="en-US" sz="2000" dirty="0" smtClean="0"/>
          </a:p>
          <a:p>
            <a:pPr marL="742950" lvl="1" indent="-285750">
              <a:buFont typeface="Arial"/>
              <a:buChar char="•"/>
            </a:pPr>
            <a:r>
              <a:rPr lang="en-US" sz="2000" dirty="0" smtClean="0"/>
              <a:t>Computational mesh size</a:t>
            </a:r>
          </a:p>
          <a:p>
            <a:pPr marL="1200150" lvl="2" indent="-285750">
              <a:buFont typeface="Arial"/>
              <a:buChar char="•"/>
            </a:pPr>
            <a:r>
              <a:rPr lang="en-US" sz="2000" dirty="0" smtClean="0"/>
              <a:t>~33 million </a:t>
            </a:r>
            <a:r>
              <a:rPr lang="en-US" sz="2000" dirty="0"/>
              <a:t>e</a:t>
            </a:r>
            <a:r>
              <a:rPr lang="en-US" sz="2000" dirty="0" smtClean="0"/>
              <a:t>lements</a:t>
            </a:r>
          </a:p>
          <a:p>
            <a:pPr marL="1200150" lvl="2" indent="-285750">
              <a:buFont typeface="Arial"/>
              <a:buChar char="•"/>
            </a:pPr>
            <a:r>
              <a:rPr lang="en-US" sz="2000" dirty="0" smtClean="0"/>
              <a:t>~200 million nodes</a:t>
            </a:r>
          </a:p>
        </p:txBody>
      </p:sp>
      <p:sp>
        <p:nvSpPr>
          <p:cNvPr id="38" name="Rectangle 37"/>
          <p:cNvSpPr/>
          <p:nvPr/>
        </p:nvSpPr>
        <p:spPr>
          <a:xfrm>
            <a:off x="6938780" y="1077310"/>
            <a:ext cx="1811082" cy="22772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Arrow Connector 38"/>
          <p:cNvCxnSpPr/>
          <p:nvPr/>
        </p:nvCxnSpPr>
        <p:spPr>
          <a:xfrm>
            <a:off x="6271172" y="2040759"/>
            <a:ext cx="374687" cy="24524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4267200" y="1524000"/>
            <a:ext cx="2549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cap="small" dirty="0" smtClean="0">
                <a:solidFill>
                  <a:srgbClr val="FF0000"/>
                </a:solidFill>
              </a:rPr>
              <a:t>Before Improvements</a:t>
            </a:r>
            <a:endParaRPr lang="en-US" cap="small" dirty="0">
              <a:solidFill>
                <a:srgbClr val="FF0000"/>
              </a:solidFill>
            </a:endParaRPr>
          </a:p>
        </p:txBody>
      </p:sp>
      <p:cxnSp>
        <p:nvCxnSpPr>
          <p:cNvPr id="41" name="Straight Arrow Connector 40"/>
          <p:cNvCxnSpPr/>
          <p:nvPr/>
        </p:nvCxnSpPr>
        <p:spPr>
          <a:xfrm flipV="1">
            <a:off x="7182070" y="2767724"/>
            <a:ext cx="0" cy="35034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5867400" y="2971800"/>
            <a:ext cx="2408519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cap="small" dirty="0" smtClean="0"/>
              <a:t>After Improvements</a:t>
            </a:r>
            <a:endParaRPr lang="en-US" cap="small" dirty="0"/>
          </a:p>
        </p:txBody>
      </p:sp>
      <p:sp>
        <p:nvSpPr>
          <p:cNvPr id="43" name="Right Arrow 42"/>
          <p:cNvSpPr/>
          <p:nvPr/>
        </p:nvSpPr>
        <p:spPr>
          <a:xfrm>
            <a:off x="7401033" y="1156136"/>
            <a:ext cx="1672897" cy="1129863"/>
          </a:xfrm>
          <a:prstGeom prst="rightArrow">
            <a:avLst/>
          </a:prstGeom>
          <a:solidFill>
            <a:srgbClr val="800000">
              <a:alpha val="3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/>
          <p:cNvSpPr txBox="1"/>
          <p:nvPr/>
        </p:nvSpPr>
        <p:spPr>
          <a:xfrm>
            <a:off x="6629400" y="990600"/>
            <a:ext cx="14695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cap="small" dirty="0" smtClean="0">
                <a:solidFill>
                  <a:srgbClr val="800000"/>
                </a:solidFill>
              </a:rPr>
              <a:t>Impractical</a:t>
            </a:r>
            <a:endParaRPr lang="en-US" b="1" cap="small" dirty="0">
              <a:solidFill>
                <a:srgbClr val="800000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648200" y="4114800"/>
            <a:ext cx="4732370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/>
              <a:t>New improvements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 smtClean="0"/>
              <a:t>CGNS I/O scales for large simulations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 smtClean="0"/>
              <a:t>Efficiently handles large I/O from </a:t>
            </a:r>
            <a:r>
              <a:rPr lang="en-US" dirty="0" err="1" smtClean="0"/>
              <a:t>Exascale</a:t>
            </a:r>
            <a:r>
              <a:rPr lang="en-US" dirty="0" smtClean="0"/>
              <a:t> CFD simulations</a:t>
            </a:r>
          </a:p>
          <a:p>
            <a:pPr marL="742950" lvl="1" indent="-285750">
              <a:buFont typeface="Arial"/>
              <a:buChar char="•"/>
            </a:pPr>
            <a:endParaRPr lang="en-US" dirty="0" smtClean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76082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Collective I/O in HDF5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Set up using a Data Transfer Property List (DXPL)</a:t>
            </a:r>
          </a:p>
          <a:p>
            <a:r>
              <a:rPr lang="en-US" dirty="0" smtClean="0"/>
              <a:t>All processes must participate in the I/O call (H5Dread/write) with a selection (</a:t>
            </a:r>
            <a:r>
              <a:rPr lang="en-US" dirty="0" smtClean="0">
                <a:solidFill>
                  <a:srgbClr val="3366FF"/>
                </a:solidFill>
              </a:rPr>
              <a:t>which could be a NULL selection</a:t>
            </a:r>
            <a:r>
              <a:rPr lang="en-US" dirty="0" smtClean="0"/>
              <a:t>)</a:t>
            </a:r>
          </a:p>
          <a:p>
            <a:r>
              <a:rPr lang="en-US" dirty="0" smtClean="0"/>
              <a:t>Some cases where collective I/O is not used even when the use asks for it:</a:t>
            </a:r>
          </a:p>
          <a:p>
            <a:pPr lvl="1"/>
            <a:r>
              <a:rPr lang="en-US" dirty="0" smtClean="0"/>
              <a:t>Data conversion</a:t>
            </a:r>
          </a:p>
          <a:p>
            <a:pPr lvl="1"/>
            <a:r>
              <a:rPr lang="en-US" dirty="0" smtClean="0"/>
              <a:t>Compressed Storage</a:t>
            </a:r>
          </a:p>
          <a:p>
            <a:pPr lvl="1"/>
            <a:r>
              <a:rPr lang="en-US" dirty="0" smtClean="0"/>
              <a:t>Chunking Storage:</a:t>
            </a:r>
          </a:p>
          <a:p>
            <a:pPr lvl="2"/>
            <a:r>
              <a:rPr lang="en-US" dirty="0" smtClean="0"/>
              <a:t>When the chunk is not selected by a certain number of processes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9479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152400"/>
            <a:ext cx="7848600" cy="533400"/>
          </a:xfrm>
        </p:spPr>
        <p:txBody>
          <a:bodyPr/>
          <a:lstStyle/>
          <a:p>
            <a:r>
              <a:rPr lang="en-US" dirty="0" smtClean="0"/>
              <a:t>Enabling Collective Parallel I/O with HDF5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763000" cy="533400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dirty="0" smtClean="0">
                <a:latin typeface="Lucida Console" pitchFamily="49" charset="0"/>
              </a:rPr>
              <a:t>/* </a:t>
            </a:r>
            <a:r>
              <a:rPr lang="en-US" dirty="0">
                <a:latin typeface="Lucida Console" pitchFamily="49" charset="0"/>
              </a:rPr>
              <a:t>Set up file access property list </a:t>
            </a:r>
            <a:r>
              <a:rPr lang="en-US" dirty="0" smtClean="0">
                <a:latin typeface="Lucida Console" pitchFamily="49" charset="0"/>
              </a:rPr>
              <a:t>w/parallel </a:t>
            </a:r>
            <a:r>
              <a:rPr lang="en-US" dirty="0">
                <a:latin typeface="Lucida Console" pitchFamily="49" charset="0"/>
              </a:rPr>
              <a:t>I/O access */</a:t>
            </a:r>
          </a:p>
          <a:p>
            <a:pPr marL="0" indent="0">
              <a:buNone/>
            </a:pPr>
            <a:r>
              <a:rPr lang="en-US" dirty="0" err="1" smtClean="0">
                <a:latin typeface="Lucida Console" pitchFamily="49" charset="0"/>
              </a:rPr>
              <a:t>fa_plist_id</a:t>
            </a:r>
            <a:r>
              <a:rPr lang="en-US" dirty="0" smtClean="0">
                <a:latin typeface="Lucida Console" pitchFamily="49" charset="0"/>
              </a:rPr>
              <a:t> </a:t>
            </a:r>
            <a:r>
              <a:rPr lang="en-US" dirty="0">
                <a:latin typeface="Lucida Console" pitchFamily="49" charset="0"/>
              </a:rPr>
              <a:t>= </a:t>
            </a:r>
            <a:r>
              <a:rPr lang="en-US" dirty="0">
                <a:solidFill>
                  <a:srgbClr val="FF0000"/>
                </a:solidFill>
                <a:latin typeface="Lucida Console" pitchFamily="49" charset="0"/>
              </a:rPr>
              <a:t>H5Pcreate</a:t>
            </a:r>
            <a:r>
              <a:rPr lang="en-US" dirty="0">
                <a:latin typeface="Lucida Console" pitchFamily="49" charset="0"/>
              </a:rPr>
              <a:t>(H5P_FILE_ACCESS);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  <a:latin typeface="Lucida Console" pitchFamily="49" charset="0"/>
              </a:rPr>
              <a:t>H5Pset_fapl_mpio</a:t>
            </a:r>
            <a:r>
              <a:rPr lang="en-US" dirty="0" smtClean="0">
                <a:latin typeface="Lucida Console" pitchFamily="49" charset="0"/>
              </a:rPr>
              <a:t>(</a:t>
            </a:r>
            <a:r>
              <a:rPr lang="en-US" dirty="0" err="1">
                <a:solidFill>
                  <a:srgbClr val="FF0000"/>
                </a:solidFill>
                <a:latin typeface="Lucida Console" pitchFamily="49" charset="0"/>
              </a:rPr>
              <a:t>fa_plist_id</a:t>
            </a:r>
            <a:r>
              <a:rPr lang="en-US" dirty="0" smtClean="0">
                <a:latin typeface="Lucida Console" pitchFamily="49" charset="0"/>
              </a:rPr>
              <a:t>, </a:t>
            </a:r>
            <a:r>
              <a:rPr lang="en-US" dirty="0" err="1">
                <a:latin typeface="Lucida Console" pitchFamily="49" charset="0"/>
              </a:rPr>
              <a:t>comm</a:t>
            </a:r>
            <a:r>
              <a:rPr lang="en-US" dirty="0">
                <a:latin typeface="Lucida Console" pitchFamily="49" charset="0"/>
              </a:rPr>
              <a:t>, info);</a:t>
            </a:r>
          </a:p>
          <a:p>
            <a:pPr marL="0" indent="0">
              <a:buNone/>
            </a:pPr>
            <a:endParaRPr lang="en-US" dirty="0" smtClean="0">
              <a:latin typeface="Lucida Console" pitchFamily="49" charset="0"/>
            </a:endParaRPr>
          </a:p>
          <a:p>
            <a:pPr marL="0" indent="0">
              <a:buNone/>
            </a:pPr>
            <a:r>
              <a:rPr lang="en-US" dirty="0" smtClean="0">
                <a:latin typeface="Lucida Console" pitchFamily="49" charset="0"/>
              </a:rPr>
              <a:t>/* </a:t>
            </a:r>
            <a:r>
              <a:rPr lang="en-US" dirty="0">
                <a:latin typeface="Lucida Console" pitchFamily="49" charset="0"/>
              </a:rPr>
              <a:t>Create a new file </a:t>
            </a:r>
            <a:r>
              <a:rPr lang="en-US" dirty="0" smtClean="0">
                <a:latin typeface="Lucida Console" pitchFamily="49" charset="0"/>
              </a:rPr>
              <a:t>collectively </a:t>
            </a:r>
            <a:r>
              <a:rPr lang="en-US" dirty="0">
                <a:latin typeface="Lucida Console" pitchFamily="49" charset="0"/>
              </a:rPr>
              <a:t>*/</a:t>
            </a:r>
          </a:p>
          <a:p>
            <a:pPr marL="0" indent="0">
              <a:buNone/>
            </a:pPr>
            <a:r>
              <a:rPr lang="en-US" dirty="0" err="1" smtClean="0">
                <a:latin typeface="Lucida Console" pitchFamily="49" charset="0"/>
              </a:rPr>
              <a:t>file_id</a:t>
            </a:r>
            <a:r>
              <a:rPr lang="en-US" dirty="0" smtClean="0">
                <a:latin typeface="Lucida Console" pitchFamily="49" charset="0"/>
              </a:rPr>
              <a:t> </a:t>
            </a:r>
            <a:r>
              <a:rPr lang="en-US" dirty="0">
                <a:latin typeface="Lucida Console" pitchFamily="49" charset="0"/>
              </a:rPr>
              <a:t>= </a:t>
            </a:r>
            <a:r>
              <a:rPr lang="en-US" dirty="0" smtClean="0">
                <a:latin typeface="Lucida Console" pitchFamily="49" charset="0"/>
              </a:rPr>
              <a:t>H5Fcreate(filename, </a:t>
            </a:r>
            <a:r>
              <a:rPr lang="en-US" dirty="0">
                <a:latin typeface="Lucida Console" pitchFamily="49" charset="0"/>
              </a:rPr>
              <a:t>H5F_ACC_TRUNC, </a:t>
            </a:r>
            <a:endParaRPr lang="en-US" dirty="0" smtClean="0">
              <a:latin typeface="Lucida Console" pitchFamily="49" charset="0"/>
            </a:endParaRPr>
          </a:p>
          <a:p>
            <a:pPr marL="0" indent="0">
              <a:buNone/>
            </a:pPr>
            <a:r>
              <a:rPr lang="en-US" dirty="0" smtClean="0">
                <a:latin typeface="Lucida Console" pitchFamily="49" charset="0"/>
              </a:rPr>
              <a:t>	H5P_DEFAULT, </a:t>
            </a:r>
            <a:r>
              <a:rPr lang="en-US" dirty="0" err="1" smtClean="0">
                <a:solidFill>
                  <a:srgbClr val="FF0000"/>
                </a:solidFill>
                <a:latin typeface="Lucida Console" pitchFamily="49" charset="0"/>
              </a:rPr>
              <a:t>fa_plist_id</a:t>
            </a:r>
            <a:r>
              <a:rPr lang="en-US" dirty="0" smtClean="0">
                <a:latin typeface="Lucida Console" pitchFamily="49" charset="0"/>
              </a:rPr>
              <a:t>);</a:t>
            </a:r>
          </a:p>
          <a:p>
            <a:pPr marL="0" indent="0">
              <a:buNone/>
            </a:pPr>
            <a:endParaRPr lang="en-US" dirty="0" smtClean="0">
              <a:latin typeface="Lucida Console" pitchFamily="49" charset="0"/>
            </a:endParaRPr>
          </a:p>
          <a:p>
            <a:pPr marL="0" indent="0">
              <a:buNone/>
            </a:pPr>
            <a:r>
              <a:rPr lang="en-US" dirty="0" smtClean="0">
                <a:latin typeface="Lucida Console" pitchFamily="49" charset="0"/>
              </a:rPr>
              <a:t>/* </a:t>
            </a:r>
            <a:r>
              <a:rPr lang="en-US" dirty="0">
                <a:latin typeface="Lucida Console" pitchFamily="49" charset="0"/>
              </a:rPr>
              <a:t>&lt;</a:t>
            </a:r>
            <a:r>
              <a:rPr lang="en-US" dirty="0" smtClean="0">
                <a:latin typeface="Lucida Console" pitchFamily="49" charset="0"/>
              </a:rPr>
              <a:t>omitted data decomposition for brevity&gt; */</a:t>
            </a:r>
          </a:p>
          <a:p>
            <a:pPr marL="0" indent="0">
              <a:buNone/>
            </a:pPr>
            <a:endParaRPr lang="en-US" dirty="0">
              <a:latin typeface="Lucida Console" pitchFamily="49" charset="0"/>
            </a:endParaRPr>
          </a:p>
          <a:p>
            <a:pPr marL="0" indent="0">
              <a:buNone/>
            </a:pPr>
            <a:r>
              <a:rPr lang="en-US" dirty="0" smtClean="0">
                <a:latin typeface="Lucida Console" pitchFamily="49" charset="0"/>
              </a:rPr>
              <a:t>/* Set up data transfer property list w/collective MPI-IO */</a:t>
            </a:r>
          </a:p>
          <a:p>
            <a:pPr marL="0" indent="0">
              <a:buNone/>
            </a:pPr>
            <a:r>
              <a:rPr lang="en-US" dirty="0" err="1" smtClean="0">
                <a:latin typeface="Lucida Console" pitchFamily="49" charset="0"/>
              </a:rPr>
              <a:t>dx_plist_id</a:t>
            </a:r>
            <a:r>
              <a:rPr lang="en-US" dirty="0" smtClean="0">
                <a:latin typeface="Lucida Console" pitchFamily="49" charset="0"/>
              </a:rPr>
              <a:t> </a:t>
            </a:r>
            <a:r>
              <a:rPr lang="en-US" dirty="0">
                <a:latin typeface="Lucida Console" pitchFamily="49" charset="0"/>
              </a:rPr>
              <a:t>= </a:t>
            </a:r>
            <a:r>
              <a:rPr lang="en-US" dirty="0">
                <a:solidFill>
                  <a:srgbClr val="FF0000"/>
                </a:solidFill>
                <a:latin typeface="Lucida Console" pitchFamily="49" charset="0"/>
              </a:rPr>
              <a:t>H5Pcreate</a:t>
            </a:r>
            <a:r>
              <a:rPr lang="en-US" dirty="0">
                <a:latin typeface="Lucida Console" pitchFamily="49" charset="0"/>
              </a:rPr>
              <a:t>(H5P_DATASET_XFER);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  <a:latin typeface="Lucida Console" pitchFamily="49" charset="0"/>
              </a:rPr>
              <a:t>H5Pset_dxpl_mpio</a:t>
            </a:r>
            <a:r>
              <a:rPr lang="en-US" dirty="0" smtClean="0">
                <a:latin typeface="Lucida Console" pitchFamily="49" charset="0"/>
              </a:rPr>
              <a:t>(</a:t>
            </a:r>
            <a:r>
              <a:rPr lang="en-US" dirty="0" err="1">
                <a:solidFill>
                  <a:srgbClr val="FF0000"/>
                </a:solidFill>
                <a:latin typeface="Lucida Console" pitchFamily="49" charset="0"/>
              </a:rPr>
              <a:t>dx_plist_id</a:t>
            </a:r>
            <a:r>
              <a:rPr lang="en-US" dirty="0" smtClean="0">
                <a:latin typeface="Lucida Console" pitchFamily="49" charset="0"/>
              </a:rPr>
              <a:t>, </a:t>
            </a:r>
            <a:r>
              <a:rPr lang="en-US" dirty="0">
                <a:latin typeface="Lucida Console" pitchFamily="49" charset="0"/>
              </a:rPr>
              <a:t>H5FD_MPIO_COLLECTIVE);</a:t>
            </a:r>
          </a:p>
          <a:p>
            <a:pPr marL="0" indent="0">
              <a:buNone/>
            </a:pPr>
            <a:endParaRPr lang="en-US" dirty="0" smtClean="0">
              <a:latin typeface="Lucida Console" pitchFamily="49" charset="0"/>
            </a:endParaRPr>
          </a:p>
          <a:p>
            <a:pPr marL="0" indent="0">
              <a:buNone/>
            </a:pPr>
            <a:r>
              <a:rPr lang="en-US" dirty="0">
                <a:latin typeface="Lucida Console" pitchFamily="49" charset="0"/>
              </a:rPr>
              <a:t>/* </a:t>
            </a:r>
            <a:r>
              <a:rPr lang="en-US" dirty="0" smtClean="0">
                <a:latin typeface="Lucida Console" pitchFamily="49" charset="0"/>
              </a:rPr>
              <a:t>Write data elements to the dataset *</a:t>
            </a:r>
            <a:r>
              <a:rPr lang="en-US" dirty="0">
                <a:latin typeface="Lucida Console" pitchFamily="49" charset="0"/>
              </a:rPr>
              <a:t>/</a:t>
            </a:r>
          </a:p>
          <a:p>
            <a:pPr marL="0" indent="0">
              <a:buNone/>
            </a:pPr>
            <a:r>
              <a:rPr lang="en-US" dirty="0" smtClean="0">
                <a:latin typeface="Lucida Console" pitchFamily="49" charset="0"/>
              </a:rPr>
              <a:t>status </a:t>
            </a:r>
            <a:r>
              <a:rPr lang="en-US" dirty="0">
                <a:latin typeface="Lucida Console" pitchFamily="49" charset="0"/>
              </a:rPr>
              <a:t>= H5Dwrite(</a:t>
            </a:r>
            <a:r>
              <a:rPr lang="en-US" dirty="0" err="1">
                <a:latin typeface="Lucida Console" pitchFamily="49" charset="0"/>
              </a:rPr>
              <a:t>dset_id</a:t>
            </a:r>
            <a:r>
              <a:rPr lang="en-US" dirty="0">
                <a:latin typeface="Lucida Console" pitchFamily="49" charset="0"/>
              </a:rPr>
              <a:t>, H5T_NATIVE_INT, </a:t>
            </a:r>
            <a:endParaRPr lang="en-US" dirty="0" smtClean="0">
              <a:latin typeface="Lucida Console" pitchFamily="49" charset="0"/>
            </a:endParaRPr>
          </a:p>
          <a:p>
            <a:pPr marL="0" indent="0">
              <a:buNone/>
            </a:pPr>
            <a:r>
              <a:rPr lang="en-US" dirty="0">
                <a:latin typeface="Lucida Console" pitchFamily="49" charset="0"/>
              </a:rPr>
              <a:t>	</a:t>
            </a:r>
            <a:r>
              <a:rPr lang="en-US" dirty="0" err="1" smtClean="0">
                <a:latin typeface="Lucida Console" pitchFamily="49" charset="0"/>
              </a:rPr>
              <a:t>memspace</a:t>
            </a:r>
            <a:r>
              <a:rPr lang="en-US" dirty="0">
                <a:latin typeface="Lucida Console" pitchFamily="49" charset="0"/>
              </a:rPr>
              <a:t>, </a:t>
            </a:r>
            <a:r>
              <a:rPr lang="en-US" dirty="0" err="1" smtClean="0">
                <a:latin typeface="Lucida Console" pitchFamily="49" charset="0"/>
              </a:rPr>
              <a:t>filespace</a:t>
            </a:r>
            <a:r>
              <a:rPr lang="en-US" dirty="0" smtClean="0">
                <a:latin typeface="Lucida Console" pitchFamily="49" charset="0"/>
              </a:rPr>
              <a:t>, </a:t>
            </a:r>
            <a:r>
              <a:rPr lang="en-US" dirty="0" err="1" smtClean="0">
                <a:solidFill>
                  <a:srgbClr val="FF0000"/>
                </a:solidFill>
                <a:latin typeface="Lucida Console" pitchFamily="49" charset="0"/>
              </a:rPr>
              <a:t>dx_plist_id</a:t>
            </a:r>
            <a:r>
              <a:rPr lang="en-US" dirty="0">
                <a:latin typeface="Lucida Console" pitchFamily="49" charset="0"/>
              </a:rPr>
              <a:t>, data);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0796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Collective I/O in HDF5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Can query Data Transfer Property List (DXPL) after I/O for collective I/O status:</a:t>
            </a:r>
          </a:p>
          <a:p>
            <a:pPr lvl="1"/>
            <a:r>
              <a:rPr lang="en-US" dirty="0" smtClean="0"/>
              <a:t>H5Pget_mpio_actual_io_mode</a:t>
            </a:r>
          </a:p>
          <a:p>
            <a:pPr lvl="2"/>
            <a:r>
              <a:rPr lang="en-US" dirty="0"/>
              <a:t>Retrieves the type of I/O that HDF5 actually performed on the last parallel I/O </a:t>
            </a:r>
            <a:r>
              <a:rPr lang="en-US" dirty="0" smtClean="0"/>
              <a:t>call</a:t>
            </a:r>
          </a:p>
          <a:p>
            <a:pPr lvl="1"/>
            <a:r>
              <a:rPr lang="en-US" dirty="0" smtClean="0"/>
              <a:t>H5Pget_mpio_no_collective_cause</a:t>
            </a:r>
          </a:p>
          <a:p>
            <a:pPr lvl="2"/>
            <a:r>
              <a:rPr lang="en-US" dirty="0"/>
              <a:t>Retrieves local and global causes that broke collective I/O on the last parallel I/O </a:t>
            </a:r>
            <a:r>
              <a:rPr lang="en-US" dirty="0" smtClean="0"/>
              <a:t>call</a:t>
            </a:r>
          </a:p>
          <a:p>
            <a:pPr lvl="1"/>
            <a:r>
              <a:rPr lang="en-US" dirty="0" smtClean="0"/>
              <a:t>H5Pget_mpio_actual_chunk_opt_mode</a:t>
            </a:r>
          </a:p>
          <a:p>
            <a:pPr lvl="2"/>
            <a:r>
              <a:rPr lang="en-US" dirty="0"/>
              <a:t>Retrieves the type of chunk optimization that HDF5 actually performed on the last parallel I/O call. This is not necessarily the type of optimization </a:t>
            </a:r>
            <a:r>
              <a:rPr lang="en-US" dirty="0" smtClean="0"/>
              <a:t>requested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549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Effect of HDF5 storage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3675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Contiguous storage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9906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Metadata header separate from dataset data</a:t>
            </a:r>
          </a:p>
          <a:p>
            <a:r>
              <a:rPr lang="en-US" dirty="0"/>
              <a:t>Data stored in one contiguous block in HDF5 file</a:t>
            </a:r>
          </a:p>
          <a:p>
            <a:endParaRPr lang="en-US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323969" y="2209800"/>
            <a:ext cx="8382000" cy="2438400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b"/>
          <a:lstStyle/>
          <a:p>
            <a:pPr marL="228600" indent="-228600" algn="r" eaLnBrk="0" hangingPunct="0">
              <a:tabLst>
                <a:tab pos="3206750" algn="ctr"/>
              </a:tabLst>
              <a:defRPr/>
            </a:pPr>
            <a:r>
              <a:rPr lang="en-US" sz="2000">
                <a:solidFill>
                  <a:srgbClr val="000000"/>
                </a:solidFill>
                <a:latin typeface="Arial" charset="0"/>
              </a:rPr>
              <a:t>Application memory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400169" y="2362200"/>
            <a:ext cx="3886200" cy="2133600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pPr algn="r">
              <a:lnSpc>
                <a:spcPct val="70000"/>
              </a:lnSpc>
            </a:pPr>
            <a:r>
              <a:rPr lang="en-US" sz="2000">
                <a:latin typeface="Arial" charset="0"/>
              </a:rPr>
              <a:t>Metadata cache</a:t>
            </a: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476369" y="2590800"/>
            <a:ext cx="1676400" cy="4572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18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Dataset header</a:t>
            </a: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476369" y="3048000"/>
            <a:ext cx="1676400" cy="2286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600" b="1"/>
              <a:t>………….</a:t>
            </a:r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476369" y="3276600"/>
            <a:ext cx="1676400" cy="2286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600">
                <a:latin typeface="Arial" charset="0"/>
              </a:rPr>
              <a:t>Datatype</a:t>
            </a:r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476369" y="3505200"/>
            <a:ext cx="1676400" cy="2286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600">
                <a:latin typeface="Arial" charset="0"/>
              </a:rPr>
              <a:t>Dataspace</a:t>
            </a:r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476369" y="3733800"/>
            <a:ext cx="1676400" cy="2286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600" b="1"/>
              <a:t>………….</a:t>
            </a:r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476369" y="3962400"/>
            <a:ext cx="1676400" cy="2286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600">
                <a:latin typeface="Arial" charset="0"/>
              </a:rPr>
              <a:t>Attributes</a:t>
            </a:r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476369" y="4191000"/>
            <a:ext cx="1676400" cy="2286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600" b="1"/>
              <a:t>…</a:t>
            </a:r>
          </a:p>
        </p:txBody>
      </p:sp>
      <p:sp>
        <p:nvSpPr>
          <p:cNvPr id="13" name="Rectangle 13"/>
          <p:cNvSpPr>
            <a:spLocks noChangeArrowheads="1"/>
          </p:cNvSpPr>
          <p:nvPr/>
        </p:nvSpPr>
        <p:spPr bwMode="auto">
          <a:xfrm>
            <a:off x="323969" y="5353050"/>
            <a:ext cx="8458200" cy="6858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Text Box 16"/>
          <p:cNvSpPr txBox="1">
            <a:spLocks noChangeArrowheads="1"/>
          </p:cNvSpPr>
          <p:nvPr/>
        </p:nvSpPr>
        <p:spPr bwMode="auto">
          <a:xfrm>
            <a:off x="400169" y="5429250"/>
            <a:ext cx="1676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000">
                <a:latin typeface="Arial" charset="0"/>
              </a:rPr>
              <a:t>File</a:t>
            </a: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476369" y="2590800"/>
            <a:ext cx="1676400" cy="1828800"/>
          </a:xfrm>
          <a:prstGeom prst="rect">
            <a:avLst/>
          </a:prstGeom>
          <a:noFill/>
          <a:ln w="28575">
            <a:solidFill>
              <a:srgbClr val="0000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6" name="Group 28"/>
          <p:cNvGrpSpPr>
            <a:grpSpLocks/>
          </p:cNvGrpSpPr>
          <p:nvPr/>
        </p:nvGrpSpPr>
        <p:grpSpPr bwMode="auto">
          <a:xfrm>
            <a:off x="5276969" y="3581400"/>
            <a:ext cx="3200400" cy="2457450"/>
            <a:chOff x="5181600" y="3505200"/>
            <a:chExt cx="3200400" cy="2457450"/>
          </a:xfrm>
        </p:grpSpPr>
        <p:sp>
          <p:nvSpPr>
            <p:cNvPr id="17" name="Rectangle 19" descr="Large grid"/>
            <p:cNvSpPr>
              <a:spLocks noChangeArrowheads="1"/>
            </p:cNvSpPr>
            <p:nvPr/>
          </p:nvSpPr>
          <p:spPr bwMode="auto">
            <a:xfrm>
              <a:off x="5181600" y="5276850"/>
              <a:ext cx="3200400" cy="685800"/>
            </a:xfrm>
            <a:prstGeom prst="rect">
              <a:avLst/>
            </a:prstGeom>
            <a:pattFill prst="lgGrid">
              <a:fgClr>
                <a:schemeClr val="folHlink"/>
              </a:fgClr>
              <a:bgClr>
                <a:srgbClr val="FFFFFF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sz="2000" b="1"/>
                <a:t> </a:t>
              </a:r>
            </a:p>
          </p:txBody>
        </p:sp>
        <p:grpSp>
          <p:nvGrpSpPr>
            <p:cNvPr id="18" name="Group 27"/>
            <p:cNvGrpSpPr>
              <a:grpSpLocks/>
            </p:cNvGrpSpPr>
            <p:nvPr/>
          </p:nvGrpSpPr>
          <p:grpSpPr bwMode="auto">
            <a:xfrm>
              <a:off x="5181600" y="3505200"/>
              <a:ext cx="3124200" cy="1752600"/>
              <a:chOff x="5181600" y="3505200"/>
              <a:chExt cx="3124200" cy="1752600"/>
            </a:xfrm>
          </p:grpSpPr>
          <p:sp>
            <p:nvSpPr>
              <p:cNvPr id="19" name="Line 20"/>
              <p:cNvSpPr>
                <a:spLocks noChangeShapeType="1"/>
              </p:cNvSpPr>
              <p:nvPr/>
            </p:nvSpPr>
            <p:spPr bwMode="auto">
              <a:xfrm flipH="1">
                <a:off x="5181600" y="3581400"/>
                <a:ext cx="0" cy="1676400"/>
              </a:xfrm>
              <a:prstGeom prst="line">
                <a:avLst/>
              </a:prstGeom>
              <a:noFill/>
              <a:ln w="38100">
                <a:solidFill>
                  <a:srgbClr val="008000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" name="Line 22"/>
              <p:cNvSpPr>
                <a:spLocks noChangeShapeType="1"/>
              </p:cNvSpPr>
              <p:nvPr/>
            </p:nvSpPr>
            <p:spPr bwMode="auto">
              <a:xfrm flipH="1">
                <a:off x="8305800" y="3505200"/>
                <a:ext cx="0" cy="1752600"/>
              </a:xfrm>
              <a:prstGeom prst="line">
                <a:avLst/>
              </a:prstGeom>
              <a:noFill/>
              <a:ln w="38100">
                <a:solidFill>
                  <a:srgbClr val="008000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21" name="Rectangle 21" descr="Large grid"/>
          <p:cNvSpPr>
            <a:spLocks noChangeArrowheads="1"/>
          </p:cNvSpPr>
          <p:nvPr/>
        </p:nvSpPr>
        <p:spPr bwMode="auto">
          <a:xfrm>
            <a:off x="5276969" y="2819400"/>
            <a:ext cx="3124200" cy="838200"/>
          </a:xfrm>
          <a:prstGeom prst="rect">
            <a:avLst/>
          </a:prstGeom>
          <a:pattFill prst="lgGrid">
            <a:fgClr>
              <a:schemeClr val="folHlink"/>
            </a:fgClr>
            <a:bgClr>
              <a:srgbClr val="FFFFFF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" name="Text Box 23"/>
          <p:cNvSpPr txBox="1">
            <a:spLocks noChangeArrowheads="1"/>
          </p:cNvSpPr>
          <p:nvPr/>
        </p:nvSpPr>
        <p:spPr bwMode="auto">
          <a:xfrm>
            <a:off x="5886569" y="3062288"/>
            <a:ext cx="2209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>
                <a:solidFill>
                  <a:srgbClr val="000000"/>
                </a:solidFill>
                <a:latin typeface="Arial" charset="0"/>
              </a:rPr>
              <a:t>Dataset data</a:t>
            </a:r>
          </a:p>
        </p:txBody>
      </p:sp>
      <p:sp>
        <p:nvSpPr>
          <p:cNvPr id="23" name="AutoShape 24"/>
          <p:cNvSpPr>
            <a:spLocks noChangeArrowheads="1"/>
          </p:cNvSpPr>
          <p:nvPr/>
        </p:nvSpPr>
        <p:spPr bwMode="auto">
          <a:xfrm>
            <a:off x="2838569" y="3052763"/>
            <a:ext cx="1062038" cy="757237"/>
          </a:xfrm>
          <a:prstGeom prst="flowChartMultidocumen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" name="Rectangle 14"/>
          <p:cNvSpPr>
            <a:spLocks noChangeArrowheads="1"/>
          </p:cNvSpPr>
          <p:nvPr/>
        </p:nvSpPr>
        <p:spPr bwMode="auto">
          <a:xfrm>
            <a:off x="2609969" y="5353050"/>
            <a:ext cx="838200" cy="685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25" name="AutoShape 15"/>
          <p:cNvCxnSpPr>
            <a:cxnSpLocks noChangeShapeType="1"/>
          </p:cNvCxnSpPr>
          <p:nvPr/>
        </p:nvCxnSpPr>
        <p:spPr bwMode="auto">
          <a:xfrm rot="16200000" flipH="1">
            <a:off x="1745576" y="4445793"/>
            <a:ext cx="914400" cy="862013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rgbClr val="008000"/>
            </a:solidFill>
            <a:miter lim="800000"/>
            <a:headEnd/>
            <a:tailEnd type="triangle" w="med" len="med"/>
          </a:ln>
        </p:spPr>
      </p:cxnSp>
      <p:sp>
        <p:nvSpPr>
          <p:cNvPr id="26" name="Rectangle 23"/>
          <p:cNvSpPr>
            <a:spLocks noChangeArrowheads="1"/>
          </p:cNvSpPr>
          <p:nvPr/>
        </p:nvSpPr>
        <p:spPr bwMode="auto">
          <a:xfrm>
            <a:off x="2609969" y="5353050"/>
            <a:ext cx="838200" cy="685800"/>
          </a:xfrm>
          <a:prstGeom prst="rect">
            <a:avLst/>
          </a:prstGeom>
          <a:noFill/>
          <a:ln w="28575">
            <a:solidFill>
              <a:srgbClr val="0000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" name="Text Box 23"/>
          <p:cNvSpPr txBox="1">
            <a:spLocks noChangeArrowheads="1"/>
          </p:cNvSpPr>
          <p:nvPr/>
        </p:nvSpPr>
        <p:spPr bwMode="auto">
          <a:xfrm>
            <a:off x="5810369" y="5500688"/>
            <a:ext cx="2209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>
                <a:solidFill>
                  <a:srgbClr val="000000"/>
                </a:solidFill>
                <a:latin typeface="Arial" charset="0"/>
              </a:rPr>
              <a:t>Dataset data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83855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 a parallel </a:t>
            </a:r>
            <a:r>
              <a:rPr lang="en-US" dirty="0"/>
              <a:t>f</a:t>
            </a:r>
            <a:r>
              <a:rPr lang="en-US" dirty="0" smtClean="0"/>
              <a:t>ile </a:t>
            </a:r>
            <a:r>
              <a:rPr lang="en-US" dirty="0"/>
              <a:t>s</a:t>
            </a:r>
            <a:r>
              <a:rPr lang="en-US" dirty="0" smtClean="0"/>
              <a:t>ystem</a:t>
            </a:r>
            <a:endParaRPr lang="en-US" dirty="0"/>
          </a:p>
        </p:txBody>
      </p:sp>
      <p:sp>
        <p:nvSpPr>
          <p:cNvPr id="9" name="Rectangle 13"/>
          <p:cNvSpPr>
            <a:spLocks noChangeArrowheads="1"/>
          </p:cNvSpPr>
          <p:nvPr/>
        </p:nvSpPr>
        <p:spPr bwMode="auto">
          <a:xfrm>
            <a:off x="323969" y="1600200"/>
            <a:ext cx="8458200" cy="6858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400169" y="1676400"/>
            <a:ext cx="1676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000">
                <a:latin typeface="Arial" charset="0"/>
              </a:rPr>
              <a:t>File</a:t>
            </a:r>
          </a:p>
        </p:txBody>
      </p:sp>
      <p:sp>
        <p:nvSpPr>
          <p:cNvPr id="16" name="Rectangle 14"/>
          <p:cNvSpPr>
            <a:spLocks noChangeArrowheads="1"/>
          </p:cNvSpPr>
          <p:nvPr/>
        </p:nvSpPr>
        <p:spPr bwMode="auto">
          <a:xfrm>
            <a:off x="2609969" y="1600200"/>
            <a:ext cx="838200" cy="685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5467469" y="1588294"/>
            <a:ext cx="28956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Box 23"/>
          <p:cNvSpPr txBox="1">
            <a:spLocks noChangeArrowheads="1"/>
          </p:cNvSpPr>
          <p:nvPr/>
        </p:nvSpPr>
        <p:spPr bwMode="auto">
          <a:xfrm>
            <a:off x="5810369" y="1747838"/>
            <a:ext cx="2209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 dirty="0">
                <a:solidFill>
                  <a:srgbClr val="000000"/>
                </a:solidFill>
                <a:latin typeface="Arial" charset="0"/>
              </a:rPr>
              <a:t>Dataset data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00168" y="3428999"/>
            <a:ext cx="1885831" cy="7620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  <a:latin typeface="Arial"/>
                <a:cs typeface="Arial"/>
              </a:rPr>
              <a:t>OST 1</a:t>
            </a:r>
            <a:endParaRPr lang="en-US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2505252" y="3428999"/>
            <a:ext cx="1885831" cy="7620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  <a:latin typeface="Arial"/>
                <a:cs typeface="Arial"/>
              </a:rPr>
              <a:t>OST 2</a:t>
            </a:r>
            <a:endParaRPr lang="en-US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4648199" y="3418293"/>
            <a:ext cx="1885831" cy="7620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  <a:latin typeface="Arial"/>
                <a:cs typeface="Arial"/>
              </a:rPr>
              <a:t>OST 3</a:t>
            </a:r>
            <a:endParaRPr lang="en-US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6781798" y="3418293"/>
            <a:ext cx="1885831" cy="7620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  <a:latin typeface="Arial"/>
                <a:cs typeface="Arial"/>
              </a:rPr>
              <a:t>OST 4</a:t>
            </a:r>
            <a:endParaRPr lang="en-US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009770" y="4837330"/>
            <a:ext cx="752463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The file is striped over multiple OSTs depending on the stripe size and stripe count that the file was created with.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6" name="Down Arrow 25"/>
          <p:cNvSpPr/>
          <p:nvPr/>
        </p:nvSpPr>
        <p:spPr>
          <a:xfrm>
            <a:off x="1238369" y="2438400"/>
            <a:ext cx="438031" cy="838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Down Arrow 26"/>
          <p:cNvSpPr/>
          <p:nvPr/>
        </p:nvSpPr>
        <p:spPr>
          <a:xfrm>
            <a:off x="3229151" y="2438400"/>
            <a:ext cx="438031" cy="838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Down Arrow 27"/>
          <p:cNvSpPr/>
          <p:nvPr/>
        </p:nvSpPr>
        <p:spPr>
          <a:xfrm>
            <a:off x="5267306" y="2438400"/>
            <a:ext cx="438031" cy="838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Down Arrow 28"/>
          <p:cNvSpPr/>
          <p:nvPr/>
        </p:nvSpPr>
        <p:spPr>
          <a:xfrm>
            <a:off x="7391400" y="2438400"/>
            <a:ext cx="438031" cy="838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29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Chunked storage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1600199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Data is stored in chunks of predefined size</a:t>
            </a:r>
          </a:p>
          <a:p>
            <a:pPr lvl="1"/>
            <a:r>
              <a:rPr lang="en-US" dirty="0"/>
              <a:t>Two-dimensional instance may be referred to as data tiling </a:t>
            </a:r>
          </a:p>
          <a:p>
            <a:r>
              <a:rPr lang="en-US" dirty="0"/>
              <a:t>HDF5 library </a:t>
            </a:r>
            <a:r>
              <a:rPr lang="en-US" dirty="0" smtClean="0"/>
              <a:t>writes</a:t>
            </a:r>
            <a:r>
              <a:rPr lang="en-US" dirty="0"/>
              <a:t>/reads the whole chunk</a:t>
            </a:r>
          </a:p>
          <a:p>
            <a:endParaRPr lang="en-US" dirty="0"/>
          </a:p>
        </p:txBody>
      </p:sp>
      <p:grpSp>
        <p:nvGrpSpPr>
          <p:cNvPr id="4" name="Group 35"/>
          <p:cNvGrpSpPr>
            <a:grpSpLocks/>
          </p:cNvGrpSpPr>
          <p:nvPr/>
        </p:nvGrpSpPr>
        <p:grpSpPr bwMode="auto">
          <a:xfrm>
            <a:off x="5763491" y="3524250"/>
            <a:ext cx="457200" cy="476250"/>
            <a:chOff x="576" y="480"/>
            <a:chExt cx="288" cy="240"/>
          </a:xfrm>
        </p:grpSpPr>
        <p:sp>
          <p:nvSpPr>
            <p:cNvPr id="5" name="Rectangle 36"/>
            <p:cNvSpPr>
              <a:spLocks noChangeArrowheads="1"/>
            </p:cNvSpPr>
            <p:nvPr/>
          </p:nvSpPr>
          <p:spPr bwMode="auto">
            <a:xfrm>
              <a:off x="576" y="480"/>
              <a:ext cx="288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" name="Line 37"/>
            <p:cNvSpPr>
              <a:spLocks noChangeShapeType="1"/>
            </p:cNvSpPr>
            <p:nvPr/>
          </p:nvSpPr>
          <p:spPr bwMode="auto">
            <a:xfrm>
              <a:off x="624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" name="Line 38"/>
            <p:cNvSpPr>
              <a:spLocks noChangeShapeType="1"/>
            </p:cNvSpPr>
            <p:nvPr/>
          </p:nvSpPr>
          <p:spPr bwMode="auto">
            <a:xfrm>
              <a:off x="720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" name="Line 39"/>
            <p:cNvSpPr>
              <a:spLocks noChangeShapeType="1"/>
            </p:cNvSpPr>
            <p:nvPr/>
          </p:nvSpPr>
          <p:spPr bwMode="auto">
            <a:xfrm>
              <a:off x="672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" name="Line 40"/>
            <p:cNvSpPr>
              <a:spLocks noChangeShapeType="1"/>
            </p:cNvSpPr>
            <p:nvPr/>
          </p:nvSpPr>
          <p:spPr bwMode="auto">
            <a:xfrm>
              <a:off x="768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Line 41"/>
            <p:cNvSpPr>
              <a:spLocks noChangeShapeType="1"/>
            </p:cNvSpPr>
            <p:nvPr/>
          </p:nvSpPr>
          <p:spPr bwMode="auto">
            <a:xfrm>
              <a:off x="816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Line 42"/>
            <p:cNvSpPr>
              <a:spLocks noChangeShapeType="1"/>
            </p:cNvSpPr>
            <p:nvPr/>
          </p:nvSpPr>
          <p:spPr bwMode="auto">
            <a:xfrm>
              <a:off x="576" y="528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Line 43"/>
            <p:cNvSpPr>
              <a:spLocks noChangeShapeType="1"/>
            </p:cNvSpPr>
            <p:nvPr/>
          </p:nvSpPr>
          <p:spPr bwMode="auto">
            <a:xfrm>
              <a:off x="576" y="624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Line 44"/>
            <p:cNvSpPr>
              <a:spLocks noChangeShapeType="1"/>
            </p:cNvSpPr>
            <p:nvPr/>
          </p:nvSpPr>
          <p:spPr bwMode="auto">
            <a:xfrm>
              <a:off x="576" y="576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Line 45"/>
            <p:cNvSpPr>
              <a:spLocks noChangeShapeType="1"/>
            </p:cNvSpPr>
            <p:nvPr/>
          </p:nvSpPr>
          <p:spPr bwMode="auto">
            <a:xfrm>
              <a:off x="576" y="672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5" name="Group 46"/>
          <p:cNvGrpSpPr>
            <a:grpSpLocks/>
          </p:cNvGrpSpPr>
          <p:nvPr/>
        </p:nvGrpSpPr>
        <p:grpSpPr bwMode="auto">
          <a:xfrm>
            <a:off x="6296891" y="3524250"/>
            <a:ext cx="457200" cy="476250"/>
            <a:chOff x="576" y="480"/>
            <a:chExt cx="288" cy="240"/>
          </a:xfrm>
        </p:grpSpPr>
        <p:sp>
          <p:nvSpPr>
            <p:cNvPr id="16" name="Rectangle 47"/>
            <p:cNvSpPr>
              <a:spLocks noChangeArrowheads="1"/>
            </p:cNvSpPr>
            <p:nvPr/>
          </p:nvSpPr>
          <p:spPr bwMode="auto">
            <a:xfrm>
              <a:off x="576" y="480"/>
              <a:ext cx="288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Line 48"/>
            <p:cNvSpPr>
              <a:spLocks noChangeShapeType="1"/>
            </p:cNvSpPr>
            <p:nvPr/>
          </p:nvSpPr>
          <p:spPr bwMode="auto">
            <a:xfrm>
              <a:off x="624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Line 49"/>
            <p:cNvSpPr>
              <a:spLocks noChangeShapeType="1"/>
            </p:cNvSpPr>
            <p:nvPr/>
          </p:nvSpPr>
          <p:spPr bwMode="auto">
            <a:xfrm>
              <a:off x="720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Line 50"/>
            <p:cNvSpPr>
              <a:spLocks noChangeShapeType="1"/>
            </p:cNvSpPr>
            <p:nvPr/>
          </p:nvSpPr>
          <p:spPr bwMode="auto">
            <a:xfrm>
              <a:off x="672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Line 51"/>
            <p:cNvSpPr>
              <a:spLocks noChangeShapeType="1"/>
            </p:cNvSpPr>
            <p:nvPr/>
          </p:nvSpPr>
          <p:spPr bwMode="auto">
            <a:xfrm>
              <a:off x="768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Line 52"/>
            <p:cNvSpPr>
              <a:spLocks noChangeShapeType="1"/>
            </p:cNvSpPr>
            <p:nvPr/>
          </p:nvSpPr>
          <p:spPr bwMode="auto">
            <a:xfrm>
              <a:off x="816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" name="Line 53"/>
            <p:cNvSpPr>
              <a:spLocks noChangeShapeType="1"/>
            </p:cNvSpPr>
            <p:nvPr/>
          </p:nvSpPr>
          <p:spPr bwMode="auto">
            <a:xfrm>
              <a:off x="576" y="528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" name="Line 54"/>
            <p:cNvSpPr>
              <a:spLocks noChangeShapeType="1"/>
            </p:cNvSpPr>
            <p:nvPr/>
          </p:nvSpPr>
          <p:spPr bwMode="auto">
            <a:xfrm>
              <a:off x="576" y="624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" name="Line 55"/>
            <p:cNvSpPr>
              <a:spLocks noChangeShapeType="1"/>
            </p:cNvSpPr>
            <p:nvPr/>
          </p:nvSpPr>
          <p:spPr bwMode="auto">
            <a:xfrm>
              <a:off x="576" y="576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" name="Line 56"/>
            <p:cNvSpPr>
              <a:spLocks noChangeShapeType="1"/>
            </p:cNvSpPr>
            <p:nvPr/>
          </p:nvSpPr>
          <p:spPr bwMode="auto">
            <a:xfrm>
              <a:off x="576" y="672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6" name="Group 57"/>
          <p:cNvGrpSpPr>
            <a:grpSpLocks/>
          </p:cNvGrpSpPr>
          <p:nvPr/>
        </p:nvGrpSpPr>
        <p:grpSpPr bwMode="auto">
          <a:xfrm>
            <a:off x="5763491" y="4095750"/>
            <a:ext cx="457200" cy="476250"/>
            <a:chOff x="576" y="480"/>
            <a:chExt cx="288" cy="240"/>
          </a:xfrm>
        </p:grpSpPr>
        <p:sp>
          <p:nvSpPr>
            <p:cNvPr id="27" name="Rectangle 58"/>
            <p:cNvSpPr>
              <a:spLocks noChangeArrowheads="1"/>
            </p:cNvSpPr>
            <p:nvPr/>
          </p:nvSpPr>
          <p:spPr bwMode="auto">
            <a:xfrm>
              <a:off x="576" y="480"/>
              <a:ext cx="288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" name="Line 59"/>
            <p:cNvSpPr>
              <a:spLocks noChangeShapeType="1"/>
            </p:cNvSpPr>
            <p:nvPr/>
          </p:nvSpPr>
          <p:spPr bwMode="auto">
            <a:xfrm>
              <a:off x="624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" name="Line 60"/>
            <p:cNvSpPr>
              <a:spLocks noChangeShapeType="1"/>
            </p:cNvSpPr>
            <p:nvPr/>
          </p:nvSpPr>
          <p:spPr bwMode="auto">
            <a:xfrm>
              <a:off x="720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" name="Line 61"/>
            <p:cNvSpPr>
              <a:spLocks noChangeShapeType="1"/>
            </p:cNvSpPr>
            <p:nvPr/>
          </p:nvSpPr>
          <p:spPr bwMode="auto">
            <a:xfrm>
              <a:off x="672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" name="Line 62"/>
            <p:cNvSpPr>
              <a:spLocks noChangeShapeType="1"/>
            </p:cNvSpPr>
            <p:nvPr/>
          </p:nvSpPr>
          <p:spPr bwMode="auto">
            <a:xfrm>
              <a:off x="768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" name="Line 63"/>
            <p:cNvSpPr>
              <a:spLocks noChangeShapeType="1"/>
            </p:cNvSpPr>
            <p:nvPr/>
          </p:nvSpPr>
          <p:spPr bwMode="auto">
            <a:xfrm>
              <a:off x="816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" name="Line 64"/>
            <p:cNvSpPr>
              <a:spLocks noChangeShapeType="1"/>
            </p:cNvSpPr>
            <p:nvPr/>
          </p:nvSpPr>
          <p:spPr bwMode="auto">
            <a:xfrm>
              <a:off x="576" y="528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" name="Line 65"/>
            <p:cNvSpPr>
              <a:spLocks noChangeShapeType="1"/>
            </p:cNvSpPr>
            <p:nvPr/>
          </p:nvSpPr>
          <p:spPr bwMode="auto">
            <a:xfrm>
              <a:off x="576" y="624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" name="Line 66"/>
            <p:cNvSpPr>
              <a:spLocks noChangeShapeType="1"/>
            </p:cNvSpPr>
            <p:nvPr/>
          </p:nvSpPr>
          <p:spPr bwMode="auto">
            <a:xfrm>
              <a:off x="576" y="576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" name="Line 67"/>
            <p:cNvSpPr>
              <a:spLocks noChangeShapeType="1"/>
            </p:cNvSpPr>
            <p:nvPr/>
          </p:nvSpPr>
          <p:spPr bwMode="auto">
            <a:xfrm>
              <a:off x="576" y="672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7" name="Group 68"/>
          <p:cNvGrpSpPr>
            <a:grpSpLocks/>
          </p:cNvGrpSpPr>
          <p:nvPr/>
        </p:nvGrpSpPr>
        <p:grpSpPr bwMode="auto">
          <a:xfrm>
            <a:off x="6296891" y="4095750"/>
            <a:ext cx="457200" cy="476250"/>
            <a:chOff x="576" y="480"/>
            <a:chExt cx="288" cy="240"/>
          </a:xfrm>
        </p:grpSpPr>
        <p:sp>
          <p:nvSpPr>
            <p:cNvPr id="38" name="Rectangle 69"/>
            <p:cNvSpPr>
              <a:spLocks noChangeArrowheads="1"/>
            </p:cNvSpPr>
            <p:nvPr/>
          </p:nvSpPr>
          <p:spPr bwMode="auto">
            <a:xfrm>
              <a:off x="576" y="480"/>
              <a:ext cx="288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" name="Line 70"/>
            <p:cNvSpPr>
              <a:spLocks noChangeShapeType="1"/>
            </p:cNvSpPr>
            <p:nvPr/>
          </p:nvSpPr>
          <p:spPr bwMode="auto">
            <a:xfrm>
              <a:off x="624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" name="Line 71"/>
            <p:cNvSpPr>
              <a:spLocks noChangeShapeType="1"/>
            </p:cNvSpPr>
            <p:nvPr/>
          </p:nvSpPr>
          <p:spPr bwMode="auto">
            <a:xfrm>
              <a:off x="720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" name="Line 72"/>
            <p:cNvSpPr>
              <a:spLocks noChangeShapeType="1"/>
            </p:cNvSpPr>
            <p:nvPr/>
          </p:nvSpPr>
          <p:spPr bwMode="auto">
            <a:xfrm>
              <a:off x="672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" name="Line 73"/>
            <p:cNvSpPr>
              <a:spLocks noChangeShapeType="1"/>
            </p:cNvSpPr>
            <p:nvPr/>
          </p:nvSpPr>
          <p:spPr bwMode="auto">
            <a:xfrm>
              <a:off x="768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" name="Line 74"/>
            <p:cNvSpPr>
              <a:spLocks noChangeShapeType="1"/>
            </p:cNvSpPr>
            <p:nvPr/>
          </p:nvSpPr>
          <p:spPr bwMode="auto">
            <a:xfrm>
              <a:off x="816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" name="Line 75"/>
            <p:cNvSpPr>
              <a:spLocks noChangeShapeType="1"/>
            </p:cNvSpPr>
            <p:nvPr/>
          </p:nvSpPr>
          <p:spPr bwMode="auto">
            <a:xfrm>
              <a:off x="576" y="528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" name="Line 76"/>
            <p:cNvSpPr>
              <a:spLocks noChangeShapeType="1"/>
            </p:cNvSpPr>
            <p:nvPr/>
          </p:nvSpPr>
          <p:spPr bwMode="auto">
            <a:xfrm>
              <a:off x="576" y="624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" name="Line 77"/>
            <p:cNvSpPr>
              <a:spLocks noChangeShapeType="1"/>
            </p:cNvSpPr>
            <p:nvPr/>
          </p:nvSpPr>
          <p:spPr bwMode="auto">
            <a:xfrm>
              <a:off x="576" y="576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" name="Line 78"/>
            <p:cNvSpPr>
              <a:spLocks noChangeShapeType="1"/>
            </p:cNvSpPr>
            <p:nvPr/>
          </p:nvSpPr>
          <p:spPr bwMode="auto">
            <a:xfrm>
              <a:off x="576" y="672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8" name="Group 79"/>
          <p:cNvGrpSpPr>
            <a:grpSpLocks/>
          </p:cNvGrpSpPr>
          <p:nvPr/>
        </p:nvGrpSpPr>
        <p:grpSpPr bwMode="auto">
          <a:xfrm>
            <a:off x="6830291" y="4095750"/>
            <a:ext cx="457200" cy="476250"/>
            <a:chOff x="576" y="480"/>
            <a:chExt cx="288" cy="240"/>
          </a:xfrm>
        </p:grpSpPr>
        <p:sp>
          <p:nvSpPr>
            <p:cNvPr id="49" name="Rectangle 80"/>
            <p:cNvSpPr>
              <a:spLocks noChangeArrowheads="1"/>
            </p:cNvSpPr>
            <p:nvPr/>
          </p:nvSpPr>
          <p:spPr bwMode="auto">
            <a:xfrm>
              <a:off x="576" y="480"/>
              <a:ext cx="288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" name="Line 81"/>
            <p:cNvSpPr>
              <a:spLocks noChangeShapeType="1"/>
            </p:cNvSpPr>
            <p:nvPr/>
          </p:nvSpPr>
          <p:spPr bwMode="auto">
            <a:xfrm>
              <a:off x="624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" name="Line 82"/>
            <p:cNvSpPr>
              <a:spLocks noChangeShapeType="1"/>
            </p:cNvSpPr>
            <p:nvPr/>
          </p:nvSpPr>
          <p:spPr bwMode="auto">
            <a:xfrm>
              <a:off x="720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" name="Line 83"/>
            <p:cNvSpPr>
              <a:spLocks noChangeShapeType="1"/>
            </p:cNvSpPr>
            <p:nvPr/>
          </p:nvSpPr>
          <p:spPr bwMode="auto">
            <a:xfrm>
              <a:off x="672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" name="Line 84"/>
            <p:cNvSpPr>
              <a:spLocks noChangeShapeType="1"/>
            </p:cNvSpPr>
            <p:nvPr/>
          </p:nvSpPr>
          <p:spPr bwMode="auto">
            <a:xfrm>
              <a:off x="768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" name="Line 85"/>
            <p:cNvSpPr>
              <a:spLocks noChangeShapeType="1"/>
            </p:cNvSpPr>
            <p:nvPr/>
          </p:nvSpPr>
          <p:spPr bwMode="auto">
            <a:xfrm>
              <a:off x="816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" name="Line 86"/>
            <p:cNvSpPr>
              <a:spLocks noChangeShapeType="1"/>
            </p:cNvSpPr>
            <p:nvPr/>
          </p:nvSpPr>
          <p:spPr bwMode="auto">
            <a:xfrm>
              <a:off x="576" y="528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" name="Line 87"/>
            <p:cNvSpPr>
              <a:spLocks noChangeShapeType="1"/>
            </p:cNvSpPr>
            <p:nvPr/>
          </p:nvSpPr>
          <p:spPr bwMode="auto">
            <a:xfrm>
              <a:off x="576" y="624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" name="Line 88"/>
            <p:cNvSpPr>
              <a:spLocks noChangeShapeType="1"/>
            </p:cNvSpPr>
            <p:nvPr/>
          </p:nvSpPr>
          <p:spPr bwMode="auto">
            <a:xfrm>
              <a:off x="576" y="576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" name="Line 89"/>
            <p:cNvSpPr>
              <a:spLocks noChangeShapeType="1"/>
            </p:cNvSpPr>
            <p:nvPr/>
          </p:nvSpPr>
          <p:spPr bwMode="auto">
            <a:xfrm>
              <a:off x="576" y="672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9" name="Group 90"/>
          <p:cNvGrpSpPr>
            <a:grpSpLocks/>
          </p:cNvGrpSpPr>
          <p:nvPr/>
        </p:nvGrpSpPr>
        <p:grpSpPr bwMode="auto">
          <a:xfrm>
            <a:off x="6830291" y="3524250"/>
            <a:ext cx="457200" cy="476250"/>
            <a:chOff x="576" y="480"/>
            <a:chExt cx="288" cy="240"/>
          </a:xfrm>
        </p:grpSpPr>
        <p:sp>
          <p:nvSpPr>
            <p:cNvPr id="60" name="Rectangle 91"/>
            <p:cNvSpPr>
              <a:spLocks noChangeArrowheads="1"/>
            </p:cNvSpPr>
            <p:nvPr/>
          </p:nvSpPr>
          <p:spPr bwMode="auto">
            <a:xfrm>
              <a:off x="576" y="480"/>
              <a:ext cx="288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" name="Line 92"/>
            <p:cNvSpPr>
              <a:spLocks noChangeShapeType="1"/>
            </p:cNvSpPr>
            <p:nvPr/>
          </p:nvSpPr>
          <p:spPr bwMode="auto">
            <a:xfrm>
              <a:off x="624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" name="Line 93"/>
            <p:cNvSpPr>
              <a:spLocks noChangeShapeType="1"/>
            </p:cNvSpPr>
            <p:nvPr/>
          </p:nvSpPr>
          <p:spPr bwMode="auto">
            <a:xfrm>
              <a:off x="720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" name="Line 94"/>
            <p:cNvSpPr>
              <a:spLocks noChangeShapeType="1"/>
            </p:cNvSpPr>
            <p:nvPr/>
          </p:nvSpPr>
          <p:spPr bwMode="auto">
            <a:xfrm>
              <a:off x="672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" name="Line 95"/>
            <p:cNvSpPr>
              <a:spLocks noChangeShapeType="1"/>
            </p:cNvSpPr>
            <p:nvPr/>
          </p:nvSpPr>
          <p:spPr bwMode="auto">
            <a:xfrm>
              <a:off x="768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" name="Line 96"/>
            <p:cNvSpPr>
              <a:spLocks noChangeShapeType="1"/>
            </p:cNvSpPr>
            <p:nvPr/>
          </p:nvSpPr>
          <p:spPr bwMode="auto">
            <a:xfrm>
              <a:off x="816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6" name="Line 97"/>
            <p:cNvSpPr>
              <a:spLocks noChangeShapeType="1"/>
            </p:cNvSpPr>
            <p:nvPr/>
          </p:nvSpPr>
          <p:spPr bwMode="auto">
            <a:xfrm>
              <a:off x="576" y="528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7" name="Line 98"/>
            <p:cNvSpPr>
              <a:spLocks noChangeShapeType="1"/>
            </p:cNvSpPr>
            <p:nvPr/>
          </p:nvSpPr>
          <p:spPr bwMode="auto">
            <a:xfrm>
              <a:off x="576" y="624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" name="Line 99"/>
            <p:cNvSpPr>
              <a:spLocks noChangeShapeType="1"/>
            </p:cNvSpPr>
            <p:nvPr/>
          </p:nvSpPr>
          <p:spPr bwMode="auto">
            <a:xfrm>
              <a:off x="576" y="576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" name="Line 100"/>
            <p:cNvSpPr>
              <a:spLocks noChangeShapeType="1"/>
            </p:cNvSpPr>
            <p:nvPr/>
          </p:nvSpPr>
          <p:spPr bwMode="auto">
            <a:xfrm>
              <a:off x="576" y="672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0" name="Rectangle 80"/>
          <p:cNvSpPr>
            <a:spLocks noChangeArrowheads="1"/>
          </p:cNvSpPr>
          <p:nvPr/>
        </p:nvSpPr>
        <p:spPr bwMode="auto">
          <a:xfrm>
            <a:off x="7363691" y="4095750"/>
            <a:ext cx="457200" cy="4762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" name="Line 81"/>
          <p:cNvSpPr>
            <a:spLocks noChangeShapeType="1"/>
          </p:cNvSpPr>
          <p:nvPr/>
        </p:nvSpPr>
        <p:spPr bwMode="auto">
          <a:xfrm>
            <a:off x="7439891" y="4095750"/>
            <a:ext cx="0" cy="476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" name="Line 82"/>
          <p:cNvSpPr>
            <a:spLocks noChangeShapeType="1"/>
          </p:cNvSpPr>
          <p:nvPr/>
        </p:nvSpPr>
        <p:spPr bwMode="auto">
          <a:xfrm>
            <a:off x="7592291" y="4095750"/>
            <a:ext cx="0" cy="476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" name="Line 83"/>
          <p:cNvSpPr>
            <a:spLocks noChangeShapeType="1"/>
          </p:cNvSpPr>
          <p:nvPr/>
        </p:nvSpPr>
        <p:spPr bwMode="auto">
          <a:xfrm>
            <a:off x="7516091" y="4095750"/>
            <a:ext cx="0" cy="476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" name="Line 84"/>
          <p:cNvSpPr>
            <a:spLocks noChangeShapeType="1"/>
          </p:cNvSpPr>
          <p:nvPr/>
        </p:nvSpPr>
        <p:spPr bwMode="auto">
          <a:xfrm>
            <a:off x="7668491" y="4095750"/>
            <a:ext cx="0" cy="476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" name="Line 85"/>
          <p:cNvSpPr>
            <a:spLocks noChangeShapeType="1"/>
          </p:cNvSpPr>
          <p:nvPr/>
        </p:nvSpPr>
        <p:spPr bwMode="auto">
          <a:xfrm>
            <a:off x="7744691" y="4095750"/>
            <a:ext cx="0" cy="476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6" name="Line 86"/>
          <p:cNvSpPr>
            <a:spLocks noChangeShapeType="1"/>
          </p:cNvSpPr>
          <p:nvPr/>
        </p:nvSpPr>
        <p:spPr bwMode="auto">
          <a:xfrm>
            <a:off x="7363691" y="41910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" name="Line 87"/>
          <p:cNvSpPr>
            <a:spLocks noChangeShapeType="1"/>
          </p:cNvSpPr>
          <p:nvPr/>
        </p:nvSpPr>
        <p:spPr bwMode="auto">
          <a:xfrm>
            <a:off x="7363691" y="43815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8" name="Line 88"/>
          <p:cNvSpPr>
            <a:spLocks noChangeShapeType="1"/>
          </p:cNvSpPr>
          <p:nvPr/>
        </p:nvSpPr>
        <p:spPr bwMode="auto">
          <a:xfrm>
            <a:off x="7363691" y="428625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9" name="Line 89"/>
          <p:cNvSpPr>
            <a:spLocks noChangeShapeType="1"/>
          </p:cNvSpPr>
          <p:nvPr/>
        </p:nvSpPr>
        <p:spPr bwMode="auto">
          <a:xfrm>
            <a:off x="7363691" y="447675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0" name="Rectangle 91"/>
          <p:cNvSpPr>
            <a:spLocks noChangeArrowheads="1"/>
          </p:cNvSpPr>
          <p:nvPr/>
        </p:nvSpPr>
        <p:spPr bwMode="auto">
          <a:xfrm>
            <a:off x="7363691" y="3524250"/>
            <a:ext cx="457200" cy="4762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" name="Line 92"/>
          <p:cNvSpPr>
            <a:spLocks noChangeShapeType="1"/>
          </p:cNvSpPr>
          <p:nvPr/>
        </p:nvSpPr>
        <p:spPr bwMode="auto">
          <a:xfrm>
            <a:off x="7439891" y="3524250"/>
            <a:ext cx="0" cy="476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" name="Line 93"/>
          <p:cNvSpPr>
            <a:spLocks noChangeShapeType="1"/>
          </p:cNvSpPr>
          <p:nvPr/>
        </p:nvSpPr>
        <p:spPr bwMode="auto">
          <a:xfrm>
            <a:off x="7592291" y="3524250"/>
            <a:ext cx="0" cy="476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" name="Line 94"/>
          <p:cNvSpPr>
            <a:spLocks noChangeShapeType="1"/>
          </p:cNvSpPr>
          <p:nvPr/>
        </p:nvSpPr>
        <p:spPr bwMode="auto">
          <a:xfrm>
            <a:off x="7516091" y="3524250"/>
            <a:ext cx="0" cy="476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4" name="Line 95"/>
          <p:cNvSpPr>
            <a:spLocks noChangeShapeType="1"/>
          </p:cNvSpPr>
          <p:nvPr/>
        </p:nvSpPr>
        <p:spPr bwMode="auto">
          <a:xfrm>
            <a:off x="7668491" y="3524250"/>
            <a:ext cx="0" cy="476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5" name="Line 96"/>
          <p:cNvSpPr>
            <a:spLocks noChangeShapeType="1"/>
          </p:cNvSpPr>
          <p:nvPr/>
        </p:nvSpPr>
        <p:spPr bwMode="auto">
          <a:xfrm>
            <a:off x="7744691" y="3524250"/>
            <a:ext cx="0" cy="476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6" name="Line 97"/>
          <p:cNvSpPr>
            <a:spLocks noChangeShapeType="1"/>
          </p:cNvSpPr>
          <p:nvPr/>
        </p:nvSpPr>
        <p:spPr bwMode="auto">
          <a:xfrm>
            <a:off x="7363691" y="36195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7" name="Line 98"/>
          <p:cNvSpPr>
            <a:spLocks noChangeShapeType="1"/>
          </p:cNvSpPr>
          <p:nvPr/>
        </p:nvSpPr>
        <p:spPr bwMode="auto">
          <a:xfrm>
            <a:off x="7363691" y="38100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8" name="Line 99"/>
          <p:cNvSpPr>
            <a:spLocks noChangeShapeType="1"/>
          </p:cNvSpPr>
          <p:nvPr/>
        </p:nvSpPr>
        <p:spPr bwMode="auto">
          <a:xfrm>
            <a:off x="7363691" y="371475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9" name="Line 100"/>
          <p:cNvSpPr>
            <a:spLocks noChangeShapeType="1"/>
          </p:cNvSpPr>
          <p:nvPr/>
        </p:nvSpPr>
        <p:spPr bwMode="auto">
          <a:xfrm>
            <a:off x="7363691" y="390525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90" name="Group 79"/>
          <p:cNvGrpSpPr>
            <a:grpSpLocks/>
          </p:cNvGrpSpPr>
          <p:nvPr/>
        </p:nvGrpSpPr>
        <p:grpSpPr bwMode="auto">
          <a:xfrm>
            <a:off x="5763491" y="5238750"/>
            <a:ext cx="457200" cy="476250"/>
            <a:chOff x="576" y="480"/>
            <a:chExt cx="288" cy="240"/>
          </a:xfrm>
        </p:grpSpPr>
        <p:sp>
          <p:nvSpPr>
            <p:cNvPr id="91" name="Rectangle 80"/>
            <p:cNvSpPr>
              <a:spLocks noChangeArrowheads="1"/>
            </p:cNvSpPr>
            <p:nvPr/>
          </p:nvSpPr>
          <p:spPr bwMode="auto">
            <a:xfrm>
              <a:off x="576" y="480"/>
              <a:ext cx="288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" name="Line 81"/>
            <p:cNvSpPr>
              <a:spLocks noChangeShapeType="1"/>
            </p:cNvSpPr>
            <p:nvPr/>
          </p:nvSpPr>
          <p:spPr bwMode="auto">
            <a:xfrm>
              <a:off x="624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" name="Line 82"/>
            <p:cNvSpPr>
              <a:spLocks noChangeShapeType="1"/>
            </p:cNvSpPr>
            <p:nvPr/>
          </p:nvSpPr>
          <p:spPr bwMode="auto">
            <a:xfrm>
              <a:off x="720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4" name="Line 83"/>
            <p:cNvSpPr>
              <a:spLocks noChangeShapeType="1"/>
            </p:cNvSpPr>
            <p:nvPr/>
          </p:nvSpPr>
          <p:spPr bwMode="auto">
            <a:xfrm>
              <a:off x="672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5" name="Line 84"/>
            <p:cNvSpPr>
              <a:spLocks noChangeShapeType="1"/>
            </p:cNvSpPr>
            <p:nvPr/>
          </p:nvSpPr>
          <p:spPr bwMode="auto">
            <a:xfrm>
              <a:off x="768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" name="Line 85"/>
            <p:cNvSpPr>
              <a:spLocks noChangeShapeType="1"/>
            </p:cNvSpPr>
            <p:nvPr/>
          </p:nvSpPr>
          <p:spPr bwMode="auto">
            <a:xfrm>
              <a:off x="816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7" name="Line 86"/>
            <p:cNvSpPr>
              <a:spLocks noChangeShapeType="1"/>
            </p:cNvSpPr>
            <p:nvPr/>
          </p:nvSpPr>
          <p:spPr bwMode="auto">
            <a:xfrm>
              <a:off x="576" y="528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8" name="Line 87"/>
            <p:cNvSpPr>
              <a:spLocks noChangeShapeType="1"/>
            </p:cNvSpPr>
            <p:nvPr/>
          </p:nvSpPr>
          <p:spPr bwMode="auto">
            <a:xfrm>
              <a:off x="576" y="624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9" name="Line 88"/>
            <p:cNvSpPr>
              <a:spLocks noChangeShapeType="1"/>
            </p:cNvSpPr>
            <p:nvPr/>
          </p:nvSpPr>
          <p:spPr bwMode="auto">
            <a:xfrm>
              <a:off x="576" y="576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0" name="Line 89"/>
            <p:cNvSpPr>
              <a:spLocks noChangeShapeType="1"/>
            </p:cNvSpPr>
            <p:nvPr/>
          </p:nvSpPr>
          <p:spPr bwMode="auto">
            <a:xfrm>
              <a:off x="576" y="672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01" name="Group 90"/>
          <p:cNvGrpSpPr>
            <a:grpSpLocks/>
          </p:cNvGrpSpPr>
          <p:nvPr/>
        </p:nvGrpSpPr>
        <p:grpSpPr bwMode="auto">
          <a:xfrm>
            <a:off x="5763491" y="4667250"/>
            <a:ext cx="457200" cy="476250"/>
            <a:chOff x="576" y="480"/>
            <a:chExt cx="288" cy="240"/>
          </a:xfrm>
        </p:grpSpPr>
        <p:sp>
          <p:nvSpPr>
            <p:cNvPr id="102" name="Rectangle 91"/>
            <p:cNvSpPr>
              <a:spLocks noChangeArrowheads="1"/>
            </p:cNvSpPr>
            <p:nvPr/>
          </p:nvSpPr>
          <p:spPr bwMode="auto">
            <a:xfrm>
              <a:off x="576" y="480"/>
              <a:ext cx="288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" name="Line 92"/>
            <p:cNvSpPr>
              <a:spLocks noChangeShapeType="1"/>
            </p:cNvSpPr>
            <p:nvPr/>
          </p:nvSpPr>
          <p:spPr bwMode="auto">
            <a:xfrm>
              <a:off x="624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" name="Line 93"/>
            <p:cNvSpPr>
              <a:spLocks noChangeShapeType="1"/>
            </p:cNvSpPr>
            <p:nvPr/>
          </p:nvSpPr>
          <p:spPr bwMode="auto">
            <a:xfrm>
              <a:off x="720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" name="Line 94"/>
            <p:cNvSpPr>
              <a:spLocks noChangeShapeType="1"/>
            </p:cNvSpPr>
            <p:nvPr/>
          </p:nvSpPr>
          <p:spPr bwMode="auto">
            <a:xfrm>
              <a:off x="672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6" name="Line 95"/>
            <p:cNvSpPr>
              <a:spLocks noChangeShapeType="1"/>
            </p:cNvSpPr>
            <p:nvPr/>
          </p:nvSpPr>
          <p:spPr bwMode="auto">
            <a:xfrm>
              <a:off x="768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7" name="Line 96"/>
            <p:cNvSpPr>
              <a:spLocks noChangeShapeType="1"/>
            </p:cNvSpPr>
            <p:nvPr/>
          </p:nvSpPr>
          <p:spPr bwMode="auto">
            <a:xfrm>
              <a:off x="816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8" name="Line 97"/>
            <p:cNvSpPr>
              <a:spLocks noChangeShapeType="1"/>
            </p:cNvSpPr>
            <p:nvPr/>
          </p:nvSpPr>
          <p:spPr bwMode="auto">
            <a:xfrm>
              <a:off x="576" y="528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9" name="Line 98"/>
            <p:cNvSpPr>
              <a:spLocks noChangeShapeType="1"/>
            </p:cNvSpPr>
            <p:nvPr/>
          </p:nvSpPr>
          <p:spPr bwMode="auto">
            <a:xfrm>
              <a:off x="576" y="624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0" name="Line 99"/>
            <p:cNvSpPr>
              <a:spLocks noChangeShapeType="1"/>
            </p:cNvSpPr>
            <p:nvPr/>
          </p:nvSpPr>
          <p:spPr bwMode="auto">
            <a:xfrm>
              <a:off x="576" y="576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1" name="Line 100"/>
            <p:cNvSpPr>
              <a:spLocks noChangeShapeType="1"/>
            </p:cNvSpPr>
            <p:nvPr/>
          </p:nvSpPr>
          <p:spPr bwMode="auto">
            <a:xfrm>
              <a:off x="576" y="672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12" name="Group 79"/>
          <p:cNvGrpSpPr>
            <a:grpSpLocks/>
          </p:cNvGrpSpPr>
          <p:nvPr/>
        </p:nvGrpSpPr>
        <p:grpSpPr bwMode="auto">
          <a:xfrm>
            <a:off x="6296891" y="5238750"/>
            <a:ext cx="457200" cy="476250"/>
            <a:chOff x="576" y="480"/>
            <a:chExt cx="288" cy="240"/>
          </a:xfrm>
        </p:grpSpPr>
        <p:sp>
          <p:nvSpPr>
            <p:cNvPr id="113" name="Rectangle 80"/>
            <p:cNvSpPr>
              <a:spLocks noChangeArrowheads="1"/>
            </p:cNvSpPr>
            <p:nvPr/>
          </p:nvSpPr>
          <p:spPr bwMode="auto">
            <a:xfrm>
              <a:off x="576" y="480"/>
              <a:ext cx="288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4" name="Line 81"/>
            <p:cNvSpPr>
              <a:spLocks noChangeShapeType="1"/>
            </p:cNvSpPr>
            <p:nvPr/>
          </p:nvSpPr>
          <p:spPr bwMode="auto">
            <a:xfrm>
              <a:off x="624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5" name="Line 82"/>
            <p:cNvSpPr>
              <a:spLocks noChangeShapeType="1"/>
            </p:cNvSpPr>
            <p:nvPr/>
          </p:nvSpPr>
          <p:spPr bwMode="auto">
            <a:xfrm>
              <a:off x="720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6" name="Line 83"/>
            <p:cNvSpPr>
              <a:spLocks noChangeShapeType="1"/>
            </p:cNvSpPr>
            <p:nvPr/>
          </p:nvSpPr>
          <p:spPr bwMode="auto">
            <a:xfrm>
              <a:off x="672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7" name="Line 84"/>
            <p:cNvSpPr>
              <a:spLocks noChangeShapeType="1"/>
            </p:cNvSpPr>
            <p:nvPr/>
          </p:nvSpPr>
          <p:spPr bwMode="auto">
            <a:xfrm>
              <a:off x="768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8" name="Line 85"/>
            <p:cNvSpPr>
              <a:spLocks noChangeShapeType="1"/>
            </p:cNvSpPr>
            <p:nvPr/>
          </p:nvSpPr>
          <p:spPr bwMode="auto">
            <a:xfrm>
              <a:off x="816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9" name="Line 86"/>
            <p:cNvSpPr>
              <a:spLocks noChangeShapeType="1"/>
            </p:cNvSpPr>
            <p:nvPr/>
          </p:nvSpPr>
          <p:spPr bwMode="auto">
            <a:xfrm>
              <a:off x="576" y="528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0" name="Line 87"/>
            <p:cNvSpPr>
              <a:spLocks noChangeShapeType="1"/>
            </p:cNvSpPr>
            <p:nvPr/>
          </p:nvSpPr>
          <p:spPr bwMode="auto">
            <a:xfrm>
              <a:off x="576" y="624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1" name="Line 88"/>
            <p:cNvSpPr>
              <a:spLocks noChangeShapeType="1"/>
            </p:cNvSpPr>
            <p:nvPr/>
          </p:nvSpPr>
          <p:spPr bwMode="auto">
            <a:xfrm>
              <a:off x="576" y="576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2" name="Line 89"/>
            <p:cNvSpPr>
              <a:spLocks noChangeShapeType="1"/>
            </p:cNvSpPr>
            <p:nvPr/>
          </p:nvSpPr>
          <p:spPr bwMode="auto">
            <a:xfrm>
              <a:off x="576" y="672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23" name="Group 90"/>
          <p:cNvGrpSpPr>
            <a:grpSpLocks/>
          </p:cNvGrpSpPr>
          <p:nvPr/>
        </p:nvGrpSpPr>
        <p:grpSpPr bwMode="auto">
          <a:xfrm>
            <a:off x="6296891" y="4667250"/>
            <a:ext cx="457200" cy="476250"/>
            <a:chOff x="576" y="480"/>
            <a:chExt cx="288" cy="240"/>
          </a:xfrm>
        </p:grpSpPr>
        <p:sp>
          <p:nvSpPr>
            <p:cNvPr id="124" name="Rectangle 91"/>
            <p:cNvSpPr>
              <a:spLocks noChangeArrowheads="1"/>
            </p:cNvSpPr>
            <p:nvPr/>
          </p:nvSpPr>
          <p:spPr bwMode="auto">
            <a:xfrm>
              <a:off x="576" y="480"/>
              <a:ext cx="288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5" name="Line 92"/>
            <p:cNvSpPr>
              <a:spLocks noChangeShapeType="1"/>
            </p:cNvSpPr>
            <p:nvPr/>
          </p:nvSpPr>
          <p:spPr bwMode="auto">
            <a:xfrm>
              <a:off x="624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6" name="Line 93"/>
            <p:cNvSpPr>
              <a:spLocks noChangeShapeType="1"/>
            </p:cNvSpPr>
            <p:nvPr/>
          </p:nvSpPr>
          <p:spPr bwMode="auto">
            <a:xfrm>
              <a:off x="720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7" name="Line 94"/>
            <p:cNvSpPr>
              <a:spLocks noChangeShapeType="1"/>
            </p:cNvSpPr>
            <p:nvPr/>
          </p:nvSpPr>
          <p:spPr bwMode="auto">
            <a:xfrm>
              <a:off x="672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" name="Line 95"/>
            <p:cNvSpPr>
              <a:spLocks noChangeShapeType="1"/>
            </p:cNvSpPr>
            <p:nvPr/>
          </p:nvSpPr>
          <p:spPr bwMode="auto">
            <a:xfrm>
              <a:off x="768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9" name="Line 96"/>
            <p:cNvSpPr>
              <a:spLocks noChangeShapeType="1"/>
            </p:cNvSpPr>
            <p:nvPr/>
          </p:nvSpPr>
          <p:spPr bwMode="auto">
            <a:xfrm>
              <a:off x="816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0" name="Line 97"/>
            <p:cNvSpPr>
              <a:spLocks noChangeShapeType="1"/>
            </p:cNvSpPr>
            <p:nvPr/>
          </p:nvSpPr>
          <p:spPr bwMode="auto">
            <a:xfrm>
              <a:off x="576" y="528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1" name="Line 98"/>
            <p:cNvSpPr>
              <a:spLocks noChangeShapeType="1"/>
            </p:cNvSpPr>
            <p:nvPr/>
          </p:nvSpPr>
          <p:spPr bwMode="auto">
            <a:xfrm>
              <a:off x="576" y="624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2" name="Line 99"/>
            <p:cNvSpPr>
              <a:spLocks noChangeShapeType="1"/>
            </p:cNvSpPr>
            <p:nvPr/>
          </p:nvSpPr>
          <p:spPr bwMode="auto">
            <a:xfrm>
              <a:off x="576" y="576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" name="Line 100"/>
            <p:cNvSpPr>
              <a:spLocks noChangeShapeType="1"/>
            </p:cNvSpPr>
            <p:nvPr/>
          </p:nvSpPr>
          <p:spPr bwMode="auto">
            <a:xfrm>
              <a:off x="576" y="672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34" name="Group 79"/>
          <p:cNvGrpSpPr>
            <a:grpSpLocks/>
          </p:cNvGrpSpPr>
          <p:nvPr/>
        </p:nvGrpSpPr>
        <p:grpSpPr bwMode="auto">
          <a:xfrm>
            <a:off x="6830291" y="5238750"/>
            <a:ext cx="457200" cy="476250"/>
            <a:chOff x="576" y="480"/>
            <a:chExt cx="288" cy="240"/>
          </a:xfrm>
        </p:grpSpPr>
        <p:sp>
          <p:nvSpPr>
            <p:cNvPr id="135" name="Rectangle 80"/>
            <p:cNvSpPr>
              <a:spLocks noChangeArrowheads="1"/>
            </p:cNvSpPr>
            <p:nvPr/>
          </p:nvSpPr>
          <p:spPr bwMode="auto">
            <a:xfrm>
              <a:off x="576" y="480"/>
              <a:ext cx="288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6" name="Line 81"/>
            <p:cNvSpPr>
              <a:spLocks noChangeShapeType="1"/>
            </p:cNvSpPr>
            <p:nvPr/>
          </p:nvSpPr>
          <p:spPr bwMode="auto">
            <a:xfrm>
              <a:off x="624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7" name="Line 82"/>
            <p:cNvSpPr>
              <a:spLocks noChangeShapeType="1"/>
            </p:cNvSpPr>
            <p:nvPr/>
          </p:nvSpPr>
          <p:spPr bwMode="auto">
            <a:xfrm>
              <a:off x="720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8" name="Line 83"/>
            <p:cNvSpPr>
              <a:spLocks noChangeShapeType="1"/>
            </p:cNvSpPr>
            <p:nvPr/>
          </p:nvSpPr>
          <p:spPr bwMode="auto">
            <a:xfrm>
              <a:off x="672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9" name="Line 84"/>
            <p:cNvSpPr>
              <a:spLocks noChangeShapeType="1"/>
            </p:cNvSpPr>
            <p:nvPr/>
          </p:nvSpPr>
          <p:spPr bwMode="auto">
            <a:xfrm>
              <a:off x="768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0" name="Line 85"/>
            <p:cNvSpPr>
              <a:spLocks noChangeShapeType="1"/>
            </p:cNvSpPr>
            <p:nvPr/>
          </p:nvSpPr>
          <p:spPr bwMode="auto">
            <a:xfrm>
              <a:off x="816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1" name="Line 86"/>
            <p:cNvSpPr>
              <a:spLocks noChangeShapeType="1"/>
            </p:cNvSpPr>
            <p:nvPr/>
          </p:nvSpPr>
          <p:spPr bwMode="auto">
            <a:xfrm>
              <a:off x="576" y="528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2" name="Line 87"/>
            <p:cNvSpPr>
              <a:spLocks noChangeShapeType="1"/>
            </p:cNvSpPr>
            <p:nvPr/>
          </p:nvSpPr>
          <p:spPr bwMode="auto">
            <a:xfrm>
              <a:off x="576" y="624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" name="Line 88"/>
            <p:cNvSpPr>
              <a:spLocks noChangeShapeType="1"/>
            </p:cNvSpPr>
            <p:nvPr/>
          </p:nvSpPr>
          <p:spPr bwMode="auto">
            <a:xfrm>
              <a:off x="576" y="576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" name="Line 89"/>
            <p:cNvSpPr>
              <a:spLocks noChangeShapeType="1"/>
            </p:cNvSpPr>
            <p:nvPr/>
          </p:nvSpPr>
          <p:spPr bwMode="auto">
            <a:xfrm>
              <a:off x="576" y="672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45" name="Group 90"/>
          <p:cNvGrpSpPr>
            <a:grpSpLocks/>
          </p:cNvGrpSpPr>
          <p:nvPr/>
        </p:nvGrpSpPr>
        <p:grpSpPr bwMode="auto">
          <a:xfrm>
            <a:off x="6830291" y="4667250"/>
            <a:ext cx="457200" cy="476250"/>
            <a:chOff x="576" y="480"/>
            <a:chExt cx="288" cy="240"/>
          </a:xfrm>
        </p:grpSpPr>
        <p:sp>
          <p:nvSpPr>
            <p:cNvPr id="146" name="Rectangle 91"/>
            <p:cNvSpPr>
              <a:spLocks noChangeArrowheads="1"/>
            </p:cNvSpPr>
            <p:nvPr/>
          </p:nvSpPr>
          <p:spPr bwMode="auto">
            <a:xfrm>
              <a:off x="576" y="480"/>
              <a:ext cx="288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7" name="Line 92"/>
            <p:cNvSpPr>
              <a:spLocks noChangeShapeType="1"/>
            </p:cNvSpPr>
            <p:nvPr/>
          </p:nvSpPr>
          <p:spPr bwMode="auto">
            <a:xfrm>
              <a:off x="624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8" name="Line 93"/>
            <p:cNvSpPr>
              <a:spLocks noChangeShapeType="1"/>
            </p:cNvSpPr>
            <p:nvPr/>
          </p:nvSpPr>
          <p:spPr bwMode="auto">
            <a:xfrm>
              <a:off x="720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9" name="Line 94"/>
            <p:cNvSpPr>
              <a:spLocks noChangeShapeType="1"/>
            </p:cNvSpPr>
            <p:nvPr/>
          </p:nvSpPr>
          <p:spPr bwMode="auto">
            <a:xfrm>
              <a:off x="672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0" name="Line 95"/>
            <p:cNvSpPr>
              <a:spLocks noChangeShapeType="1"/>
            </p:cNvSpPr>
            <p:nvPr/>
          </p:nvSpPr>
          <p:spPr bwMode="auto">
            <a:xfrm>
              <a:off x="768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1" name="Line 96"/>
            <p:cNvSpPr>
              <a:spLocks noChangeShapeType="1"/>
            </p:cNvSpPr>
            <p:nvPr/>
          </p:nvSpPr>
          <p:spPr bwMode="auto">
            <a:xfrm>
              <a:off x="816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2" name="Line 97"/>
            <p:cNvSpPr>
              <a:spLocks noChangeShapeType="1"/>
            </p:cNvSpPr>
            <p:nvPr/>
          </p:nvSpPr>
          <p:spPr bwMode="auto">
            <a:xfrm>
              <a:off x="576" y="528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" name="Line 98"/>
            <p:cNvSpPr>
              <a:spLocks noChangeShapeType="1"/>
            </p:cNvSpPr>
            <p:nvPr/>
          </p:nvSpPr>
          <p:spPr bwMode="auto">
            <a:xfrm>
              <a:off x="576" y="624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" name="Line 99"/>
            <p:cNvSpPr>
              <a:spLocks noChangeShapeType="1"/>
            </p:cNvSpPr>
            <p:nvPr/>
          </p:nvSpPr>
          <p:spPr bwMode="auto">
            <a:xfrm>
              <a:off x="576" y="576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" name="Line 100"/>
            <p:cNvSpPr>
              <a:spLocks noChangeShapeType="1"/>
            </p:cNvSpPr>
            <p:nvPr/>
          </p:nvSpPr>
          <p:spPr bwMode="auto">
            <a:xfrm>
              <a:off x="576" y="672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56" name="Group 79"/>
          <p:cNvGrpSpPr>
            <a:grpSpLocks/>
          </p:cNvGrpSpPr>
          <p:nvPr/>
        </p:nvGrpSpPr>
        <p:grpSpPr bwMode="auto">
          <a:xfrm>
            <a:off x="7363691" y="5238750"/>
            <a:ext cx="457200" cy="476250"/>
            <a:chOff x="576" y="480"/>
            <a:chExt cx="288" cy="240"/>
          </a:xfrm>
        </p:grpSpPr>
        <p:sp>
          <p:nvSpPr>
            <p:cNvPr id="157" name="Rectangle 80"/>
            <p:cNvSpPr>
              <a:spLocks noChangeArrowheads="1"/>
            </p:cNvSpPr>
            <p:nvPr/>
          </p:nvSpPr>
          <p:spPr bwMode="auto">
            <a:xfrm>
              <a:off x="576" y="480"/>
              <a:ext cx="288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8" name="Line 81"/>
            <p:cNvSpPr>
              <a:spLocks noChangeShapeType="1"/>
            </p:cNvSpPr>
            <p:nvPr/>
          </p:nvSpPr>
          <p:spPr bwMode="auto">
            <a:xfrm>
              <a:off x="624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9" name="Line 82"/>
            <p:cNvSpPr>
              <a:spLocks noChangeShapeType="1"/>
            </p:cNvSpPr>
            <p:nvPr/>
          </p:nvSpPr>
          <p:spPr bwMode="auto">
            <a:xfrm>
              <a:off x="720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0" name="Line 83"/>
            <p:cNvSpPr>
              <a:spLocks noChangeShapeType="1"/>
            </p:cNvSpPr>
            <p:nvPr/>
          </p:nvSpPr>
          <p:spPr bwMode="auto">
            <a:xfrm>
              <a:off x="672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1" name="Line 84"/>
            <p:cNvSpPr>
              <a:spLocks noChangeShapeType="1"/>
            </p:cNvSpPr>
            <p:nvPr/>
          </p:nvSpPr>
          <p:spPr bwMode="auto">
            <a:xfrm>
              <a:off x="768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2" name="Line 85"/>
            <p:cNvSpPr>
              <a:spLocks noChangeShapeType="1"/>
            </p:cNvSpPr>
            <p:nvPr/>
          </p:nvSpPr>
          <p:spPr bwMode="auto">
            <a:xfrm>
              <a:off x="816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3" name="Line 86"/>
            <p:cNvSpPr>
              <a:spLocks noChangeShapeType="1"/>
            </p:cNvSpPr>
            <p:nvPr/>
          </p:nvSpPr>
          <p:spPr bwMode="auto">
            <a:xfrm>
              <a:off x="576" y="528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4" name="Line 87"/>
            <p:cNvSpPr>
              <a:spLocks noChangeShapeType="1"/>
            </p:cNvSpPr>
            <p:nvPr/>
          </p:nvSpPr>
          <p:spPr bwMode="auto">
            <a:xfrm>
              <a:off x="576" y="624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5" name="Line 88"/>
            <p:cNvSpPr>
              <a:spLocks noChangeShapeType="1"/>
            </p:cNvSpPr>
            <p:nvPr/>
          </p:nvSpPr>
          <p:spPr bwMode="auto">
            <a:xfrm>
              <a:off x="576" y="576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6" name="Line 89"/>
            <p:cNvSpPr>
              <a:spLocks noChangeShapeType="1"/>
            </p:cNvSpPr>
            <p:nvPr/>
          </p:nvSpPr>
          <p:spPr bwMode="auto">
            <a:xfrm>
              <a:off x="576" y="672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67" name="Group 90"/>
          <p:cNvGrpSpPr>
            <a:grpSpLocks/>
          </p:cNvGrpSpPr>
          <p:nvPr/>
        </p:nvGrpSpPr>
        <p:grpSpPr bwMode="auto">
          <a:xfrm>
            <a:off x="7363691" y="4667250"/>
            <a:ext cx="457200" cy="476250"/>
            <a:chOff x="576" y="480"/>
            <a:chExt cx="288" cy="240"/>
          </a:xfrm>
        </p:grpSpPr>
        <p:sp>
          <p:nvSpPr>
            <p:cNvPr id="168" name="Rectangle 91"/>
            <p:cNvSpPr>
              <a:spLocks noChangeArrowheads="1"/>
            </p:cNvSpPr>
            <p:nvPr/>
          </p:nvSpPr>
          <p:spPr bwMode="auto">
            <a:xfrm>
              <a:off x="576" y="480"/>
              <a:ext cx="288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9" name="Line 92"/>
            <p:cNvSpPr>
              <a:spLocks noChangeShapeType="1"/>
            </p:cNvSpPr>
            <p:nvPr/>
          </p:nvSpPr>
          <p:spPr bwMode="auto">
            <a:xfrm>
              <a:off x="624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0" name="Line 93"/>
            <p:cNvSpPr>
              <a:spLocks noChangeShapeType="1"/>
            </p:cNvSpPr>
            <p:nvPr/>
          </p:nvSpPr>
          <p:spPr bwMode="auto">
            <a:xfrm>
              <a:off x="720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1" name="Line 94"/>
            <p:cNvSpPr>
              <a:spLocks noChangeShapeType="1"/>
            </p:cNvSpPr>
            <p:nvPr/>
          </p:nvSpPr>
          <p:spPr bwMode="auto">
            <a:xfrm>
              <a:off x="672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2" name="Line 95"/>
            <p:cNvSpPr>
              <a:spLocks noChangeShapeType="1"/>
            </p:cNvSpPr>
            <p:nvPr/>
          </p:nvSpPr>
          <p:spPr bwMode="auto">
            <a:xfrm>
              <a:off x="768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3" name="Line 96"/>
            <p:cNvSpPr>
              <a:spLocks noChangeShapeType="1"/>
            </p:cNvSpPr>
            <p:nvPr/>
          </p:nvSpPr>
          <p:spPr bwMode="auto">
            <a:xfrm>
              <a:off x="816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" name="Line 97"/>
            <p:cNvSpPr>
              <a:spLocks noChangeShapeType="1"/>
            </p:cNvSpPr>
            <p:nvPr/>
          </p:nvSpPr>
          <p:spPr bwMode="auto">
            <a:xfrm>
              <a:off x="576" y="528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5" name="Line 98"/>
            <p:cNvSpPr>
              <a:spLocks noChangeShapeType="1"/>
            </p:cNvSpPr>
            <p:nvPr/>
          </p:nvSpPr>
          <p:spPr bwMode="auto">
            <a:xfrm>
              <a:off x="576" y="624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6" name="Line 99"/>
            <p:cNvSpPr>
              <a:spLocks noChangeShapeType="1"/>
            </p:cNvSpPr>
            <p:nvPr/>
          </p:nvSpPr>
          <p:spPr bwMode="auto">
            <a:xfrm>
              <a:off x="576" y="576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7" name="Line 100"/>
            <p:cNvSpPr>
              <a:spLocks noChangeShapeType="1"/>
            </p:cNvSpPr>
            <p:nvPr/>
          </p:nvSpPr>
          <p:spPr bwMode="auto">
            <a:xfrm>
              <a:off x="576" y="672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78" name="Group 35"/>
          <p:cNvGrpSpPr>
            <a:grpSpLocks/>
          </p:cNvGrpSpPr>
          <p:nvPr/>
        </p:nvGrpSpPr>
        <p:grpSpPr bwMode="auto">
          <a:xfrm>
            <a:off x="1081750" y="3524250"/>
            <a:ext cx="457200" cy="476250"/>
            <a:chOff x="576" y="480"/>
            <a:chExt cx="288" cy="240"/>
          </a:xfrm>
        </p:grpSpPr>
        <p:sp>
          <p:nvSpPr>
            <p:cNvPr id="179" name="Rectangle 36"/>
            <p:cNvSpPr>
              <a:spLocks noChangeArrowheads="1"/>
            </p:cNvSpPr>
            <p:nvPr/>
          </p:nvSpPr>
          <p:spPr bwMode="auto">
            <a:xfrm>
              <a:off x="576" y="480"/>
              <a:ext cx="288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0" name="Line 37"/>
            <p:cNvSpPr>
              <a:spLocks noChangeShapeType="1"/>
            </p:cNvSpPr>
            <p:nvPr/>
          </p:nvSpPr>
          <p:spPr bwMode="auto">
            <a:xfrm>
              <a:off x="624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1" name="Line 38"/>
            <p:cNvSpPr>
              <a:spLocks noChangeShapeType="1"/>
            </p:cNvSpPr>
            <p:nvPr/>
          </p:nvSpPr>
          <p:spPr bwMode="auto">
            <a:xfrm>
              <a:off x="720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2" name="Line 39"/>
            <p:cNvSpPr>
              <a:spLocks noChangeShapeType="1"/>
            </p:cNvSpPr>
            <p:nvPr/>
          </p:nvSpPr>
          <p:spPr bwMode="auto">
            <a:xfrm>
              <a:off x="672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3" name="Line 40"/>
            <p:cNvSpPr>
              <a:spLocks noChangeShapeType="1"/>
            </p:cNvSpPr>
            <p:nvPr/>
          </p:nvSpPr>
          <p:spPr bwMode="auto">
            <a:xfrm>
              <a:off x="768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" name="Line 41"/>
            <p:cNvSpPr>
              <a:spLocks noChangeShapeType="1"/>
            </p:cNvSpPr>
            <p:nvPr/>
          </p:nvSpPr>
          <p:spPr bwMode="auto">
            <a:xfrm>
              <a:off x="816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5" name="Line 42"/>
            <p:cNvSpPr>
              <a:spLocks noChangeShapeType="1"/>
            </p:cNvSpPr>
            <p:nvPr/>
          </p:nvSpPr>
          <p:spPr bwMode="auto">
            <a:xfrm>
              <a:off x="576" y="528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6" name="Line 43"/>
            <p:cNvSpPr>
              <a:spLocks noChangeShapeType="1"/>
            </p:cNvSpPr>
            <p:nvPr/>
          </p:nvSpPr>
          <p:spPr bwMode="auto">
            <a:xfrm>
              <a:off x="576" y="624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7" name="Line 44"/>
            <p:cNvSpPr>
              <a:spLocks noChangeShapeType="1"/>
            </p:cNvSpPr>
            <p:nvPr/>
          </p:nvSpPr>
          <p:spPr bwMode="auto">
            <a:xfrm>
              <a:off x="576" y="576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8" name="Line 45"/>
            <p:cNvSpPr>
              <a:spLocks noChangeShapeType="1"/>
            </p:cNvSpPr>
            <p:nvPr/>
          </p:nvSpPr>
          <p:spPr bwMode="auto">
            <a:xfrm>
              <a:off x="576" y="672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89" name="Group 46"/>
          <p:cNvGrpSpPr>
            <a:grpSpLocks/>
          </p:cNvGrpSpPr>
          <p:nvPr/>
        </p:nvGrpSpPr>
        <p:grpSpPr bwMode="auto">
          <a:xfrm>
            <a:off x="1538950" y="3524250"/>
            <a:ext cx="457200" cy="476250"/>
            <a:chOff x="576" y="480"/>
            <a:chExt cx="288" cy="240"/>
          </a:xfrm>
        </p:grpSpPr>
        <p:sp>
          <p:nvSpPr>
            <p:cNvPr id="190" name="Rectangle 47"/>
            <p:cNvSpPr>
              <a:spLocks noChangeArrowheads="1"/>
            </p:cNvSpPr>
            <p:nvPr/>
          </p:nvSpPr>
          <p:spPr bwMode="auto">
            <a:xfrm>
              <a:off x="576" y="480"/>
              <a:ext cx="288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1" name="Line 48"/>
            <p:cNvSpPr>
              <a:spLocks noChangeShapeType="1"/>
            </p:cNvSpPr>
            <p:nvPr/>
          </p:nvSpPr>
          <p:spPr bwMode="auto">
            <a:xfrm>
              <a:off x="624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2" name="Line 49"/>
            <p:cNvSpPr>
              <a:spLocks noChangeShapeType="1"/>
            </p:cNvSpPr>
            <p:nvPr/>
          </p:nvSpPr>
          <p:spPr bwMode="auto">
            <a:xfrm>
              <a:off x="720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3" name="Line 50"/>
            <p:cNvSpPr>
              <a:spLocks noChangeShapeType="1"/>
            </p:cNvSpPr>
            <p:nvPr/>
          </p:nvSpPr>
          <p:spPr bwMode="auto">
            <a:xfrm>
              <a:off x="672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" name="Line 51"/>
            <p:cNvSpPr>
              <a:spLocks noChangeShapeType="1"/>
            </p:cNvSpPr>
            <p:nvPr/>
          </p:nvSpPr>
          <p:spPr bwMode="auto">
            <a:xfrm>
              <a:off x="768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5" name="Line 52"/>
            <p:cNvSpPr>
              <a:spLocks noChangeShapeType="1"/>
            </p:cNvSpPr>
            <p:nvPr/>
          </p:nvSpPr>
          <p:spPr bwMode="auto">
            <a:xfrm>
              <a:off x="816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6" name="Line 53"/>
            <p:cNvSpPr>
              <a:spLocks noChangeShapeType="1"/>
            </p:cNvSpPr>
            <p:nvPr/>
          </p:nvSpPr>
          <p:spPr bwMode="auto">
            <a:xfrm>
              <a:off x="576" y="528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7" name="Line 54"/>
            <p:cNvSpPr>
              <a:spLocks noChangeShapeType="1"/>
            </p:cNvSpPr>
            <p:nvPr/>
          </p:nvSpPr>
          <p:spPr bwMode="auto">
            <a:xfrm>
              <a:off x="576" y="624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8" name="Line 55"/>
            <p:cNvSpPr>
              <a:spLocks noChangeShapeType="1"/>
            </p:cNvSpPr>
            <p:nvPr/>
          </p:nvSpPr>
          <p:spPr bwMode="auto">
            <a:xfrm>
              <a:off x="576" y="576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9" name="Line 56"/>
            <p:cNvSpPr>
              <a:spLocks noChangeShapeType="1"/>
            </p:cNvSpPr>
            <p:nvPr/>
          </p:nvSpPr>
          <p:spPr bwMode="auto">
            <a:xfrm>
              <a:off x="576" y="672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00" name="Group 57"/>
          <p:cNvGrpSpPr>
            <a:grpSpLocks/>
          </p:cNvGrpSpPr>
          <p:nvPr/>
        </p:nvGrpSpPr>
        <p:grpSpPr bwMode="auto">
          <a:xfrm>
            <a:off x="1081750" y="3981450"/>
            <a:ext cx="457200" cy="476250"/>
            <a:chOff x="576" y="480"/>
            <a:chExt cx="288" cy="240"/>
          </a:xfrm>
        </p:grpSpPr>
        <p:sp>
          <p:nvSpPr>
            <p:cNvPr id="201" name="Rectangle 58"/>
            <p:cNvSpPr>
              <a:spLocks noChangeArrowheads="1"/>
            </p:cNvSpPr>
            <p:nvPr/>
          </p:nvSpPr>
          <p:spPr bwMode="auto">
            <a:xfrm>
              <a:off x="576" y="480"/>
              <a:ext cx="288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2" name="Line 59"/>
            <p:cNvSpPr>
              <a:spLocks noChangeShapeType="1"/>
            </p:cNvSpPr>
            <p:nvPr/>
          </p:nvSpPr>
          <p:spPr bwMode="auto">
            <a:xfrm>
              <a:off x="624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3" name="Line 60"/>
            <p:cNvSpPr>
              <a:spLocks noChangeShapeType="1"/>
            </p:cNvSpPr>
            <p:nvPr/>
          </p:nvSpPr>
          <p:spPr bwMode="auto">
            <a:xfrm>
              <a:off x="720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" name="Line 61"/>
            <p:cNvSpPr>
              <a:spLocks noChangeShapeType="1"/>
            </p:cNvSpPr>
            <p:nvPr/>
          </p:nvSpPr>
          <p:spPr bwMode="auto">
            <a:xfrm>
              <a:off x="672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" name="Line 62"/>
            <p:cNvSpPr>
              <a:spLocks noChangeShapeType="1"/>
            </p:cNvSpPr>
            <p:nvPr/>
          </p:nvSpPr>
          <p:spPr bwMode="auto">
            <a:xfrm>
              <a:off x="768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6" name="Line 63"/>
            <p:cNvSpPr>
              <a:spLocks noChangeShapeType="1"/>
            </p:cNvSpPr>
            <p:nvPr/>
          </p:nvSpPr>
          <p:spPr bwMode="auto">
            <a:xfrm>
              <a:off x="816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7" name="Line 64"/>
            <p:cNvSpPr>
              <a:spLocks noChangeShapeType="1"/>
            </p:cNvSpPr>
            <p:nvPr/>
          </p:nvSpPr>
          <p:spPr bwMode="auto">
            <a:xfrm>
              <a:off x="576" y="528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8" name="Line 65"/>
            <p:cNvSpPr>
              <a:spLocks noChangeShapeType="1"/>
            </p:cNvSpPr>
            <p:nvPr/>
          </p:nvSpPr>
          <p:spPr bwMode="auto">
            <a:xfrm>
              <a:off x="576" y="624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" name="Line 66"/>
            <p:cNvSpPr>
              <a:spLocks noChangeShapeType="1"/>
            </p:cNvSpPr>
            <p:nvPr/>
          </p:nvSpPr>
          <p:spPr bwMode="auto">
            <a:xfrm>
              <a:off x="576" y="576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0" name="Line 67"/>
            <p:cNvSpPr>
              <a:spLocks noChangeShapeType="1"/>
            </p:cNvSpPr>
            <p:nvPr/>
          </p:nvSpPr>
          <p:spPr bwMode="auto">
            <a:xfrm>
              <a:off x="576" y="672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11" name="Group 68"/>
          <p:cNvGrpSpPr>
            <a:grpSpLocks/>
          </p:cNvGrpSpPr>
          <p:nvPr/>
        </p:nvGrpSpPr>
        <p:grpSpPr bwMode="auto">
          <a:xfrm>
            <a:off x="1538950" y="3981450"/>
            <a:ext cx="457200" cy="476250"/>
            <a:chOff x="576" y="480"/>
            <a:chExt cx="288" cy="240"/>
          </a:xfrm>
        </p:grpSpPr>
        <p:sp>
          <p:nvSpPr>
            <p:cNvPr id="212" name="Rectangle 69"/>
            <p:cNvSpPr>
              <a:spLocks noChangeArrowheads="1"/>
            </p:cNvSpPr>
            <p:nvPr/>
          </p:nvSpPr>
          <p:spPr bwMode="auto">
            <a:xfrm>
              <a:off x="576" y="480"/>
              <a:ext cx="288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3" name="Line 70"/>
            <p:cNvSpPr>
              <a:spLocks noChangeShapeType="1"/>
            </p:cNvSpPr>
            <p:nvPr/>
          </p:nvSpPr>
          <p:spPr bwMode="auto">
            <a:xfrm>
              <a:off x="624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4" name="Line 71"/>
            <p:cNvSpPr>
              <a:spLocks noChangeShapeType="1"/>
            </p:cNvSpPr>
            <p:nvPr/>
          </p:nvSpPr>
          <p:spPr bwMode="auto">
            <a:xfrm>
              <a:off x="720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" name="Line 72"/>
            <p:cNvSpPr>
              <a:spLocks noChangeShapeType="1"/>
            </p:cNvSpPr>
            <p:nvPr/>
          </p:nvSpPr>
          <p:spPr bwMode="auto">
            <a:xfrm>
              <a:off x="672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6" name="Line 73"/>
            <p:cNvSpPr>
              <a:spLocks noChangeShapeType="1"/>
            </p:cNvSpPr>
            <p:nvPr/>
          </p:nvSpPr>
          <p:spPr bwMode="auto">
            <a:xfrm>
              <a:off x="768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" name="Line 74"/>
            <p:cNvSpPr>
              <a:spLocks noChangeShapeType="1"/>
            </p:cNvSpPr>
            <p:nvPr/>
          </p:nvSpPr>
          <p:spPr bwMode="auto">
            <a:xfrm>
              <a:off x="816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8" name="Line 75"/>
            <p:cNvSpPr>
              <a:spLocks noChangeShapeType="1"/>
            </p:cNvSpPr>
            <p:nvPr/>
          </p:nvSpPr>
          <p:spPr bwMode="auto">
            <a:xfrm>
              <a:off x="576" y="528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9" name="Line 76"/>
            <p:cNvSpPr>
              <a:spLocks noChangeShapeType="1"/>
            </p:cNvSpPr>
            <p:nvPr/>
          </p:nvSpPr>
          <p:spPr bwMode="auto">
            <a:xfrm>
              <a:off x="576" y="624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0" name="Line 77"/>
            <p:cNvSpPr>
              <a:spLocks noChangeShapeType="1"/>
            </p:cNvSpPr>
            <p:nvPr/>
          </p:nvSpPr>
          <p:spPr bwMode="auto">
            <a:xfrm>
              <a:off x="576" y="576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1" name="Line 78"/>
            <p:cNvSpPr>
              <a:spLocks noChangeShapeType="1"/>
            </p:cNvSpPr>
            <p:nvPr/>
          </p:nvSpPr>
          <p:spPr bwMode="auto">
            <a:xfrm>
              <a:off x="576" y="672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22" name="Group 79"/>
          <p:cNvGrpSpPr>
            <a:grpSpLocks/>
          </p:cNvGrpSpPr>
          <p:nvPr/>
        </p:nvGrpSpPr>
        <p:grpSpPr bwMode="auto">
          <a:xfrm>
            <a:off x="1996150" y="3981450"/>
            <a:ext cx="457200" cy="476250"/>
            <a:chOff x="576" y="480"/>
            <a:chExt cx="288" cy="240"/>
          </a:xfrm>
        </p:grpSpPr>
        <p:sp>
          <p:nvSpPr>
            <p:cNvPr id="223" name="Rectangle 80"/>
            <p:cNvSpPr>
              <a:spLocks noChangeArrowheads="1"/>
            </p:cNvSpPr>
            <p:nvPr/>
          </p:nvSpPr>
          <p:spPr bwMode="auto">
            <a:xfrm>
              <a:off x="576" y="480"/>
              <a:ext cx="288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4" name="Line 81"/>
            <p:cNvSpPr>
              <a:spLocks noChangeShapeType="1"/>
            </p:cNvSpPr>
            <p:nvPr/>
          </p:nvSpPr>
          <p:spPr bwMode="auto">
            <a:xfrm>
              <a:off x="624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" name="Line 82"/>
            <p:cNvSpPr>
              <a:spLocks noChangeShapeType="1"/>
            </p:cNvSpPr>
            <p:nvPr/>
          </p:nvSpPr>
          <p:spPr bwMode="auto">
            <a:xfrm>
              <a:off x="720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" name="Line 83"/>
            <p:cNvSpPr>
              <a:spLocks noChangeShapeType="1"/>
            </p:cNvSpPr>
            <p:nvPr/>
          </p:nvSpPr>
          <p:spPr bwMode="auto">
            <a:xfrm>
              <a:off x="672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7" name="Line 84"/>
            <p:cNvSpPr>
              <a:spLocks noChangeShapeType="1"/>
            </p:cNvSpPr>
            <p:nvPr/>
          </p:nvSpPr>
          <p:spPr bwMode="auto">
            <a:xfrm>
              <a:off x="768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8" name="Line 85"/>
            <p:cNvSpPr>
              <a:spLocks noChangeShapeType="1"/>
            </p:cNvSpPr>
            <p:nvPr/>
          </p:nvSpPr>
          <p:spPr bwMode="auto">
            <a:xfrm>
              <a:off x="816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" name="Line 86"/>
            <p:cNvSpPr>
              <a:spLocks noChangeShapeType="1"/>
            </p:cNvSpPr>
            <p:nvPr/>
          </p:nvSpPr>
          <p:spPr bwMode="auto">
            <a:xfrm>
              <a:off x="576" y="528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0" name="Line 87"/>
            <p:cNvSpPr>
              <a:spLocks noChangeShapeType="1"/>
            </p:cNvSpPr>
            <p:nvPr/>
          </p:nvSpPr>
          <p:spPr bwMode="auto">
            <a:xfrm>
              <a:off x="576" y="624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1" name="Line 88"/>
            <p:cNvSpPr>
              <a:spLocks noChangeShapeType="1"/>
            </p:cNvSpPr>
            <p:nvPr/>
          </p:nvSpPr>
          <p:spPr bwMode="auto">
            <a:xfrm>
              <a:off x="576" y="576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2" name="Line 89"/>
            <p:cNvSpPr>
              <a:spLocks noChangeShapeType="1"/>
            </p:cNvSpPr>
            <p:nvPr/>
          </p:nvSpPr>
          <p:spPr bwMode="auto">
            <a:xfrm>
              <a:off x="576" y="672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33" name="Group 90"/>
          <p:cNvGrpSpPr>
            <a:grpSpLocks/>
          </p:cNvGrpSpPr>
          <p:nvPr/>
        </p:nvGrpSpPr>
        <p:grpSpPr bwMode="auto">
          <a:xfrm>
            <a:off x="1996150" y="3524250"/>
            <a:ext cx="457200" cy="476250"/>
            <a:chOff x="576" y="480"/>
            <a:chExt cx="288" cy="240"/>
          </a:xfrm>
        </p:grpSpPr>
        <p:sp>
          <p:nvSpPr>
            <p:cNvPr id="234" name="Rectangle 91"/>
            <p:cNvSpPr>
              <a:spLocks noChangeArrowheads="1"/>
            </p:cNvSpPr>
            <p:nvPr/>
          </p:nvSpPr>
          <p:spPr bwMode="auto">
            <a:xfrm>
              <a:off x="576" y="480"/>
              <a:ext cx="288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" name="Line 92"/>
            <p:cNvSpPr>
              <a:spLocks noChangeShapeType="1"/>
            </p:cNvSpPr>
            <p:nvPr/>
          </p:nvSpPr>
          <p:spPr bwMode="auto">
            <a:xfrm>
              <a:off x="624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" name="Line 93"/>
            <p:cNvSpPr>
              <a:spLocks noChangeShapeType="1"/>
            </p:cNvSpPr>
            <p:nvPr/>
          </p:nvSpPr>
          <p:spPr bwMode="auto">
            <a:xfrm>
              <a:off x="720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7" name="Line 94"/>
            <p:cNvSpPr>
              <a:spLocks noChangeShapeType="1"/>
            </p:cNvSpPr>
            <p:nvPr/>
          </p:nvSpPr>
          <p:spPr bwMode="auto">
            <a:xfrm>
              <a:off x="672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8" name="Line 95"/>
            <p:cNvSpPr>
              <a:spLocks noChangeShapeType="1"/>
            </p:cNvSpPr>
            <p:nvPr/>
          </p:nvSpPr>
          <p:spPr bwMode="auto">
            <a:xfrm>
              <a:off x="768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9" name="Line 96"/>
            <p:cNvSpPr>
              <a:spLocks noChangeShapeType="1"/>
            </p:cNvSpPr>
            <p:nvPr/>
          </p:nvSpPr>
          <p:spPr bwMode="auto">
            <a:xfrm>
              <a:off x="816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0" name="Line 97"/>
            <p:cNvSpPr>
              <a:spLocks noChangeShapeType="1"/>
            </p:cNvSpPr>
            <p:nvPr/>
          </p:nvSpPr>
          <p:spPr bwMode="auto">
            <a:xfrm>
              <a:off x="576" y="528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1" name="Line 98"/>
            <p:cNvSpPr>
              <a:spLocks noChangeShapeType="1"/>
            </p:cNvSpPr>
            <p:nvPr/>
          </p:nvSpPr>
          <p:spPr bwMode="auto">
            <a:xfrm>
              <a:off x="576" y="624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2" name="Line 99"/>
            <p:cNvSpPr>
              <a:spLocks noChangeShapeType="1"/>
            </p:cNvSpPr>
            <p:nvPr/>
          </p:nvSpPr>
          <p:spPr bwMode="auto">
            <a:xfrm>
              <a:off x="576" y="576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3" name="Line 100"/>
            <p:cNvSpPr>
              <a:spLocks noChangeShapeType="1"/>
            </p:cNvSpPr>
            <p:nvPr/>
          </p:nvSpPr>
          <p:spPr bwMode="auto">
            <a:xfrm>
              <a:off x="576" y="672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44" name="Group 79"/>
          <p:cNvGrpSpPr>
            <a:grpSpLocks/>
          </p:cNvGrpSpPr>
          <p:nvPr/>
        </p:nvGrpSpPr>
        <p:grpSpPr bwMode="auto">
          <a:xfrm>
            <a:off x="1081750" y="4895850"/>
            <a:ext cx="457200" cy="476250"/>
            <a:chOff x="576" y="480"/>
            <a:chExt cx="288" cy="240"/>
          </a:xfrm>
        </p:grpSpPr>
        <p:sp>
          <p:nvSpPr>
            <p:cNvPr id="245" name="Rectangle 80"/>
            <p:cNvSpPr>
              <a:spLocks noChangeArrowheads="1"/>
            </p:cNvSpPr>
            <p:nvPr/>
          </p:nvSpPr>
          <p:spPr bwMode="auto">
            <a:xfrm>
              <a:off x="576" y="480"/>
              <a:ext cx="288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" name="Line 81"/>
            <p:cNvSpPr>
              <a:spLocks noChangeShapeType="1"/>
            </p:cNvSpPr>
            <p:nvPr/>
          </p:nvSpPr>
          <p:spPr bwMode="auto">
            <a:xfrm>
              <a:off x="624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7" name="Line 82"/>
            <p:cNvSpPr>
              <a:spLocks noChangeShapeType="1"/>
            </p:cNvSpPr>
            <p:nvPr/>
          </p:nvSpPr>
          <p:spPr bwMode="auto">
            <a:xfrm>
              <a:off x="720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8" name="Line 83"/>
            <p:cNvSpPr>
              <a:spLocks noChangeShapeType="1"/>
            </p:cNvSpPr>
            <p:nvPr/>
          </p:nvSpPr>
          <p:spPr bwMode="auto">
            <a:xfrm>
              <a:off x="672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9" name="Line 84"/>
            <p:cNvSpPr>
              <a:spLocks noChangeShapeType="1"/>
            </p:cNvSpPr>
            <p:nvPr/>
          </p:nvSpPr>
          <p:spPr bwMode="auto">
            <a:xfrm>
              <a:off x="768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0" name="Line 85"/>
            <p:cNvSpPr>
              <a:spLocks noChangeShapeType="1"/>
            </p:cNvSpPr>
            <p:nvPr/>
          </p:nvSpPr>
          <p:spPr bwMode="auto">
            <a:xfrm>
              <a:off x="816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1" name="Line 86"/>
            <p:cNvSpPr>
              <a:spLocks noChangeShapeType="1"/>
            </p:cNvSpPr>
            <p:nvPr/>
          </p:nvSpPr>
          <p:spPr bwMode="auto">
            <a:xfrm>
              <a:off x="576" y="528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2" name="Line 87"/>
            <p:cNvSpPr>
              <a:spLocks noChangeShapeType="1"/>
            </p:cNvSpPr>
            <p:nvPr/>
          </p:nvSpPr>
          <p:spPr bwMode="auto">
            <a:xfrm>
              <a:off x="576" y="624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3" name="Line 88"/>
            <p:cNvSpPr>
              <a:spLocks noChangeShapeType="1"/>
            </p:cNvSpPr>
            <p:nvPr/>
          </p:nvSpPr>
          <p:spPr bwMode="auto">
            <a:xfrm>
              <a:off x="576" y="576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4" name="Line 89"/>
            <p:cNvSpPr>
              <a:spLocks noChangeShapeType="1"/>
            </p:cNvSpPr>
            <p:nvPr/>
          </p:nvSpPr>
          <p:spPr bwMode="auto">
            <a:xfrm>
              <a:off x="576" y="672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55" name="Group 90"/>
          <p:cNvGrpSpPr>
            <a:grpSpLocks/>
          </p:cNvGrpSpPr>
          <p:nvPr/>
        </p:nvGrpSpPr>
        <p:grpSpPr bwMode="auto">
          <a:xfrm>
            <a:off x="1081750" y="4438650"/>
            <a:ext cx="457200" cy="476250"/>
            <a:chOff x="576" y="480"/>
            <a:chExt cx="288" cy="240"/>
          </a:xfrm>
        </p:grpSpPr>
        <p:sp>
          <p:nvSpPr>
            <p:cNvPr id="256" name="Rectangle 91"/>
            <p:cNvSpPr>
              <a:spLocks noChangeArrowheads="1"/>
            </p:cNvSpPr>
            <p:nvPr/>
          </p:nvSpPr>
          <p:spPr bwMode="auto">
            <a:xfrm>
              <a:off x="576" y="480"/>
              <a:ext cx="288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7" name="Line 92"/>
            <p:cNvSpPr>
              <a:spLocks noChangeShapeType="1"/>
            </p:cNvSpPr>
            <p:nvPr/>
          </p:nvSpPr>
          <p:spPr bwMode="auto">
            <a:xfrm>
              <a:off x="624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8" name="Line 93"/>
            <p:cNvSpPr>
              <a:spLocks noChangeShapeType="1"/>
            </p:cNvSpPr>
            <p:nvPr/>
          </p:nvSpPr>
          <p:spPr bwMode="auto">
            <a:xfrm>
              <a:off x="720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9" name="Line 94"/>
            <p:cNvSpPr>
              <a:spLocks noChangeShapeType="1"/>
            </p:cNvSpPr>
            <p:nvPr/>
          </p:nvSpPr>
          <p:spPr bwMode="auto">
            <a:xfrm>
              <a:off x="672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0" name="Line 95"/>
            <p:cNvSpPr>
              <a:spLocks noChangeShapeType="1"/>
            </p:cNvSpPr>
            <p:nvPr/>
          </p:nvSpPr>
          <p:spPr bwMode="auto">
            <a:xfrm>
              <a:off x="768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1" name="Line 96"/>
            <p:cNvSpPr>
              <a:spLocks noChangeShapeType="1"/>
            </p:cNvSpPr>
            <p:nvPr/>
          </p:nvSpPr>
          <p:spPr bwMode="auto">
            <a:xfrm>
              <a:off x="816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2" name="Line 97"/>
            <p:cNvSpPr>
              <a:spLocks noChangeShapeType="1"/>
            </p:cNvSpPr>
            <p:nvPr/>
          </p:nvSpPr>
          <p:spPr bwMode="auto">
            <a:xfrm>
              <a:off x="576" y="528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3" name="Line 98"/>
            <p:cNvSpPr>
              <a:spLocks noChangeShapeType="1"/>
            </p:cNvSpPr>
            <p:nvPr/>
          </p:nvSpPr>
          <p:spPr bwMode="auto">
            <a:xfrm>
              <a:off x="576" y="624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4" name="Line 99"/>
            <p:cNvSpPr>
              <a:spLocks noChangeShapeType="1"/>
            </p:cNvSpPr>
            <p:nvPr/>
          </p:nvSpPr>
          <p:spPr bwMode="auto">
            <a:xfrm>
              <a:off x="576" y="576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5" name="Line 100"/>
            <p:cNvSpPr>
              <a:spLocks noChangeShapeType="1"/>
            </p:cNvSpPr>
            <p:nvPr/>
          </p:nvSpPr>
          <p:spPr bwMode="auto">
            <a:xfrm>
              <a:off x="576" y="672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66" name="Group 79"/>
          <p:cNvGrpSpPr>
            <a:grpSpLocks/>
          </p:cNvGrpSpPr>
          <p:nvPr/>
        </p:nvGrpSpPr>
        <p:grpSpPr bwMode="auto">
          <a:xfrm>
            <a:off x="1538950" y="4895850"/>
            <a:ext cx="457200" cy="476250"/>
            <a:chOff x="576" y="480"/>
            <a:chExt cx="288" cy="240"/>
          </a:xfrm>
        </p:grpSpPr>
        <p:sp>
          <p:nvSpPr>
            <p:cNvPr id="267" name="Rectangle 80"/>
            <p:cNvSpPr>
              <a:spLocks noChangeArrowheads="1"/>
            </p:cNvSpPr>
            <p:nvPr/>
          </p:nvSpPr>
          <p:spPr bwMode="auto">
            <a:xfrm>
              <a:off x="576" y="480"/>
              <a:ext cx="288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8" name="Line 81"/>
            <p:cNvSpPr>
              <a:spLocks noChangeShapeType="1"/>
            </p:cNvSpPr>
            <p:nvPr/>
          </p:nvSpPr>
          <p:spPr bwMode="auto">
            <a:xfrm>
              <a:off x="624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9" name="Line 82"/>
            <p:cNvSpPr>
              <a:spLocks noChangeShapeType="1"/>
            </p:cNvSpPr>
            <p:nvPr/>
          </p:nvSpPr>
          <p:spPr bwMode="auto">
            <a:xfrm>
              <a:off x="720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0" name="Line 83"/>
            <p:cNvSpPr>
              <a:spLocks noChangeShapeType="1"/>
            </p:cNvSpPr>
            <p:nvPr/>
          </p:nvSpPr>
          <p:spPr bwMode="auto">
            <a:xfrm>
              <a:off x="672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1" name="Line 84"/>
            <p:cNvSpPr>
              <a:spLocks noChangeShapeType="1"/>
            </p:cNvSpPr>
            <p:nvPr/>
          </p:nvSpPr>
          <p:spPr bwMode="auto">
            <a:xfrm>
              <a:off x="768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2" name="Line 85"/>
            <p:cNvSpPr>
              <a:spLocks noChangeShapeType="1"/>
            </p:cNvSpPr>
            <p:nvPr/>
          </p:nvSpPr>
          <p:spPr bwMode="auto">
            <a:xfrm>
              <a:off x="816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3" name="Line 86"/>
            <p:cNvSpPr>
              <a:spLocks noChangeShapeType="1"/>
            </p:cNvSpPr>
            <p:nvPr/>
          </p:nvSpPr>
          <p:spPr bwMode="auto">
            <a:xfrm>
              <a:off x="576" y="528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4" name="Line 87"/>
            <p:cNvSpPr>
              <a:spLocks noChangeShapeType="1"/>
            </p:cNvSpPr>
            <p:nvPr/>
          </p:nvSpPr>
          <p:spPr bwMode="auto">
            <a:xfrm>
              <a:off x="576" y="624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5" name="Line 88"/>
            <p:cNvSpPr>
              <a:spLocks noChangeShapeType="1"/>
            </p:cNvSpPr>
            <p:nvPr/>
          </p:nvSpPr>
          <p:spPr bwMode="auto">
            <a:xfrm>
              <a:off x="576" y="576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" name="Line 89"/>
            <p:cNvSpPr>
              <a:spLocks noChangeShapeType="1"/>
            </p:cNvSpPr>
            <p:nvPr/>
          </p:nvSpPr>
          <p:spPr bwMode="auto">
            <a:xfrm>
              <a:off x="576" y="672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77" name="Group 90"/>
          <p:cNvGrpSpPr>
            <a:grpSpLocks/>
          </p:cNvGrpSpPr>
          <p:nvPr/>
        </p:nvGrpSpPr>
        <p:grpSpPr bwMode="auto">
          <a:xfrm>
            <a:off x="1538950" y="4438650"/>
            <a:ext cx="457200" cy="476250"/>
            <a:chOff x="576" y="480"/>
            <a:chExt cx="288" cy="240"/>
          </a:xfrm>
        </p:grpSpPr>
        <p:sp>
          <p:nvSpPr>
            <p:cNvPr id="278" name="Rectangle 91"/>
            <p:cNvSpPr>
              <a:spLocks noChangeArrowheads="1"/>
            </p:cNvSpPr>
            <p:nvPr/>
          </p:nvSpPr>
          <p:spPr bwMode="auto">
            <a:xfrm>
              <a:off x="576" y="480"/>
              <a:ext cx="288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9" name="Line 92"/>
            <p:cNvSpPr>
              <a:spLocks noChangeShapeType="1"/>
            </p:cNvSpPr>
            <p:nvPr/>
          </p:nvSpPr>
          <p:spPr bwMode="auto">
            <a:xfrm>
              <a:off x="624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0" name="Line 93"/>
            <p:cNvSpPr>
              <a:spLocks noChangeShapeType="1"/>
            </p:cNvSpPr>
            <p:nvPr/>
          </p:nvSpPr>
          <p:spPr bwMode="auto">
            <a:xfrm>
              <a:off x="720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1" name="Line 94"/>
            <p:cNvSpPr>
              <a:spLocks noChangeShapeType="1"/>
            </p:cNvSpPr>
            <p:nvPr/>
          </p:nvSpPr>
          <p:spPr bwMode="auto">
            <a:xfrm>
              <a:off x="672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2" name="Line 95"/>
            <p:cNvSpPr>
              <a:spLocks noChangeShapeType="1"/>
            </p:cNvSpPr>
            <p:nvPr/>
          </p:nvSpPr>
          <p:spPr bwMode="auto">
            <a:xfrm>
              <a:off x="768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3" name="Line 96"/>
            <p:cNvSpPr>
              <a:spLocks noChangeShapeType="1"/>
            </p:cNvSpPr>
            <p:nvPr/>
          </p:nvSpPr>
          <p:spPr bwMode="auto">
            <a:xfrm>
              <a:off x="816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4" name="Line 97"/>
            <p:cNvSpPr>
              <a:spLocks noChangeShapeType="1"/>
            </p:cNvSpPr>
            <p:nvPr/>
          </p:nvSpPr>
          <p:spPr bwMode="auto">
            <a:xfrm>
              <a:off x="576" y="528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5" name="Line 98"/>
            <p:cNvSpPr>
              <a:spLocks noChangeShapeType="1"/>
            </p:cNvSpPr>
            <p:nvPr/>
          </p:nvSpPr>
          <p:spPr bwMode="auto">
            <a:xfrm>
              <a:off x="576" y="624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" name="Line 99"/>
            <p:cNvSpPr>
              <a:spLocks noChangeShapeType="1"/>
            </p:cNvSpPr>
            <p:nvPr/>
          </p:nvSpPr>
          <p:spPr bwMode="auto">
            <a:xfrm>
              <a:off x="576" y="576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" name="Line 100"/>
            <p:cNvSpPr>
              <a:spLocks noChangeShapeType="1"/>
            </p:cNvSpPr>
            <p:nvPr/>
          </p:nvSpPr>
          <p:spPr bwMode="auto">
            <a:xfrm>
              <a:off x="576" y="672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88" name="Group 79"/>
          <p:cNvGrpSpPr>
            <a:grpSpLocks/>
          </p:cNvGrpSpPr>
          <p:nvPr/>
        </p:nvGrpSpPr>
        <p:grpSpPr bwMode="auto">
          <a:xfrm>
            <a:off x="1996150" y="4895850"/>
            <a:ext cx="457200" cy="476250"/>
            <a:chOff x="576" y="480"/>
            <a:chExt cx="288" cy="240"/>
          </a:xfrm>
        </p:grpSpPr>
        <p:sp>
          <p:nvSpPr>
            <p:cNvPr id="289" name="Rectangle 80"/>
            <p:cNvSpPr>
              <a:spLocks noChangeArrowheads="1"/>
            </p:cNvSpPr>
            <p:nvPr/>
          </p:nvSpPr>
          <p:spPr bwMode="auto">
            <a:xfrm>
              <a:off x="576" y="480"/>
              <a:ext cx="288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0" name="Line 81"/>
            <p:cNvSpPr>
              <a:spLocks noChangeShapeType="1"/>
            </p:cNvSpPr>
            <p:nvPr/>
          </p:nvSpPr>
          <p:spPr bwMode="auto">
            <a:xfrm>
              <a:off x="624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1" name="Line 82"/>
            <p:cNvSpPr>
              <a:spLocks noChangeShapeType="1"/>
            </p:cNvSpPr>
            <p:nvPr/>
          </p:nvSpPr>
          <p:spPr bwMode="auto">
            <a:xfrm>
              <a:off x="720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2" name="Line 83"/>
            <p:cNvSpPr>
              <a:spLocks noChangeShapeType="1"/>
            </p:cNvSpPr>
            <p:nvPr/>
          </p:nvSpPr>
          <p:spPr bwMode="auto">
            <a:xfrm>
              <a:off x="672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3" name="Line 84"/>
            <p:cNvSpPr>
              <a:spLocks noChangeShapeType="1"/>
            </p:cNvSpPr>
            <p:nvPr/>
          </p:nvSpPr>
          <p:spPr bwMode="auto">
            <a:xfrm>
              <a:off x="768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4" name="Line 85"/>
            <p:cNvSpPr>
              <a:spLocks noChangeShapeType="1"/>
            </p:cNvSpPr>
            <p:nvPr/>
          </p:nvSpPr>
          <p:spPr bwMode="auto">
            <a:xfrm>
              <a:off x="816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5" name="Line 86"/>
            <p:cNvSpPr>
              <a:spLocks noChangeShapeType="1"/>
            </p:cNvSpPr>
            <p:nvPr/>
          </p:nvSpPr>
          <p:spPr bwMode="auto">
            <a:xfrm>
              <a:off x="576" y="528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6" name="Line 87"/>
            <p:cNvSpPr>
              <a:spLocks noChangeShapeType="1"/>
            </p:cNvSpPr>
            <p:nvPr/>
          </p:nvSpPr>
          <p:spPr bwMode="auto">
            <a:xfrm>
              <a:off x="576" y="624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" name="Line 88"/>
            <p:cNvSpPr>
              <a:spLocks noChangeShapeType="1"/>
            </p:cNvSpPr>
            <p:nvPr/>
          </p:nvSpPr>
          <p:spPr bwMode="auto">
            <a:xfrm>
              <a:off x="576" y="576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8" name="Line 89"/>
            <p:cNvSpPr>
              <a:spLocks noChangeShapeType="1"/>
            </p:cNvSpPr>
            <p:nvPr/>
          </p:nvSpPr>
          <p:spPr bwMode="auto">
            <a:xfrm>
              <a:off x="576" y="672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99" name="Group 90"/>
          <p:cNvGrpSpPr>
            <a:grpSpLocks/>
          </p:cNvGrpSpPr>
          <p:nvPr/>
        </p:nvGrpSpPr>
        <p:grpSpPr bwMode="auto">
          <a:xfrm>
            <a:off x="1996150" y="4438650"/>
            <a:ext cx="457200" cy="476250"/>
            <a:chOff x="576" y="480"/>
            <a:chExt cx="288" cy="240"/>
          </a:xfrm>
        </p:grpSpPr>
        <p:sp>
          <p:nvSpPr>
            <p:cNvPr id="300" name="Rectangle 91"/>
            <p:cNvSpPr>
              <a:spLocks noChangeArrowheads="1"/>
            </p:cNvSpPr>
            <p:nvPr/>
          </p:nvSpPr>
          <p:spPr bwMode="auto">
            <a:xfrm>
              <a:off x="576" y="480"/>
              <a:ext cx="288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1" name="Line 92"/>
            <p:cNvSpPr>
              <a:spLocks noChangeShapeType="1"/>
            </p:cNvSpPr>
            <p:nvPr/>
          </p:nvSpPr>
          <p:spPr bwMode="auto">
            <a:xfrm>
              <a:off x="624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2" name="Line 93"/>
            <p:cNvSpPr>
              <a:spLocks noChangeShapeType="1"/>
            </p:cNvSpPr>
            <p:nvPr/>
          </p:nvSpPr>
          <p:spPr bwMode="auto">
            <a:xfrm>
              <a:off x="720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3" name="Line 94"/>
            <p:cNvSpPr>
              <a:spLocks noChangeShapeType="1"/>
            </p:cNvSpPr>
            <p:nvPr/>
          </p:nvSpPr>
          <p:spPr bwMode="auto">
            <a:xfrm>
              <a:off x="672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4" name="Line 95"/>
            <p:cNvSpPr>
              <a:spLocks noChangeShapeType="1"/>
            </p:cNvSpPr>
            <p:nvPr/>
          </p:nvSpPr>
          <p:spPr bwMode="auto">
            <a:xfrm>
              <a:off x="768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5" name="Line 96"/>
            <p:cNvSpPr>
              <a:spLocks noChangeShapeType="1"/>
            </p:cNvSpPr>
            <p:nvPr/>
          </p:nvSpPr>
          <p:spPr bwMode="auto">
            <a:xfrm>
              <a:off x="816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6" name="Line 97"/>
            <p:cNvSpPr>
              <a:spLocks noChangeShapeType="1"/>
            </p:cNvSpPr>
            <p:nvPr/>
          </p:nvSpPr>
          <p:spPr bwMode="auto">
            <a:xfrm>
              <a:off x="576" y="528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" name="Line 98"/>
            <p:cNvSpPr>
              <a:spLocks noChangeShapeType="1"/>
            </p:cNvSpPr>
            <p:nvPr/>
          </p:nvSpPr>
          <p:spPr bwMode="auto">
            <a:xfrm>
              <a:off x="576" y="624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8" name="Line 99"/>
            <p:cNvSpPr>
              <a:spLocks noChangeShapeType="1"/>
            </p:cNvSpPr>
            <p:nvPr/>
          </p:nvSpPr>
          <p:spPr bwMode="auto">
            <a:xfrm>
              <a:off x="576" y="576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9" name="Line 100"/>
            <p:cNvSpPr>
              <a:spLocks noChangeShapeType="1"/>
            </p:cNvSpPr>
            <p:nvPr/>
          </p:nvSpPr>
          <p:spPr bwMode="auto">
            <a:xfrm>
              <a:off x="576" y="672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10" name="Group 79"/>
          <p:cNvGrpSpPr>
            <a:grpSpLocks/>
          </p:cNvGrpSpPr>
          <p:nvPr/>
        </p:nvGrpSpPr>
        <p:grpSpPr bwMode="auto">
          <a:xfrm>
            <a:off x="2453350" y="3981450"/>
            <a:ext cx="457200" cy="476250"/>
            <a:chOff x="576" y="480"/>
            <a:chExt cx="288" cy="240"/>
          </a:xfrm>
        </p:grpSpPr>
        <p:sp>
          <p:nvSpPr>
            <p:cNvPr id="311" name="Rectangle 80"/>
            <p:cNvSpPr>
              <a:spLocks noChangeArrowheads="1"/>
            </p:cNvSpPr>
            <p:nvPr/>
          </p:nvSpPr>
          <p:spPr bwMode="auto">
            <a:xfrm>
              <a:off x="576" y="480"/>
              <a:ext cx="288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2" name="Line 81"/>
            <p:cNvSpPr>
              <a:spLocks noChangeShapeType="1"/>
            </p:cNvSpPr>
            <p:nvPr/>
          </p:nvSpPr>
          <p:spPr bwMode="auto">
            <a:xfrm>
              <a:off x="624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3" name="Line 82"/>
            <p:cNvSpPr>
              <a:spLocks noChangeShapeType="1"/>
            </p:cNvSpPr>
            <p:nvPr/>
          </p:nvSpPr>
          <p:spPr bwMode="auto">
            <a:xfrm>
              <a:off x="720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4" name="Line 83"/>
            <p:cNvSpPr>
              <a:spLocks noChangeShapeType="1"/>
            </p:cNvSpPr>
            <p:nvPr/>
          </p:nvSpPr>
          <p:spPr bwMode="auto">
            <a:xfrm>
              <a:off x="672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5" name="Line 84"/>
            <p:cNvSpPr>
              <a:spLocks noChangeShapeType="1"/>
            </p:cNvSpPr>
            <p:nvPr/>
          </p:nvSpPr>
          <p:spPr bwMode="auto">
            <a:xfrm>
              <a:off x="768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6" name="Line 85"/>
            <p:cNvSpPr>
              <a:spLocks noChangeShapeType="1"/>
            </p:cNvSpPr>
            <p:nvPr/>
          </p:nvSpPr>
          <p:spPr bwMode="auto">
            <a:xfrm>
              <a:off x="816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" name="Line 86"/>
            <p:cNvSpPr>
              <a:spLocks noChangeShapeType="1"/>
            </p:cNvSpPr>
            <p:nvPr/>
          </p:nvSpPr>
          <p:spPr bwMode="auto">
            <a:xfrm>
              <a:off x="576" y="528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8" name="Line 87"/>
            <p:cNvSpPr>
              <a:spLocks noChangeShapeType="1"/>
            </p:cNvSpPr>
            <p:nvPr/>
          </p:nvSpPr>
          <p:spPr bwMode="auto">
            <a:xfrm>
              <a:off x="576" y="624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9" name="Line 88"/>
            <p:cNvSpPr>
              <a:spLocks noChangeShapeType="1"/>
            </p:cNvSpPr>
            <p:nvPr/>
          </p:nvSpPr>
          <p:spPr bwMode="auto">
            <a:xfrm>
              <a:off x="576" y="576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0" name="Line 89"/>
            <p:cNvSpPr>
              <a:spLocks noChangeShapeType="1"/>
            </p:cNvSpPr>
            <p:nvPr/>
          </p:nvSpPr>
          <p:spPr bwMode="auto">
            <a:xfrm>
              <a:off x="576" y="672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21" name="Group 90"/>
          <p:cNvGrpSpPr>
            <a:grpSpLocks/>
          </p:cNvGrpSpPr>
          <p:nvPr/>
        </p:nvGrpSpPr>
        <p:grpSpPr bwMode="auto">
          <a:xfrm>
            <a:off x="2453350" y="3524250"/>
            <a:ext cx="457200" cy="476250"/>
            <a:chOff x="576" y="480"/>
            <a:chExt cx="288" cy="240"/>
          </a:xfrm>
        </p:grpSpPr>
        <p:sp>
          <p:nvSpPr>
            <p:cNvPr id="322" name="Rectangle 91"/>
            <p:cNvSpPr>
              <a:spLocks noChangeArrowheads="1"/>
            </p:cNvSpPr>
            <p:nvPr/>
          </p:nvSpPr>
          <p:spPr bwMode="auto">
            <a:xfrm>
              <a:off x="576" y="480"/>
              <a:ext cx="288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3" name="Line 92"/>
            <p:cNvSpPr>
              <a:spLocks noChangeShapeType="1"/>
            </p:cNvSpPr>
            <p:nvPr/>
          </p:nvSpPr>
          <p:spPr bwMode="auto">
            <a:xfrm>
              <a:off x="624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4" name="Line 93"/>
            <p:cNvSpPr>
              <a:spLocks noChangeShapeType="1"/>
            </p:cNvSpPr>
            <p:nvPr/>
          </p:nvSpPr>
          <p:spPr bwMode="auto">
            <a:xfrm>
              <a:off x="720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5" name="Line 94"/>
            <p:cNvSpPr>
              <a:spLocks noChangeShapeType="1"/>
            </p:cNvSpPr>
            <p:nvPr/>
          </p:nvSpPr>
          <p:spPr bwMode="auto">
            <a:xfrm>
              <a:off x="672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6" name="Line 95"/>
            <p:cNvSpPr>
              <a:spLocks noChangeShapeType="1"/>
            </p:cNvSpPr>
            <p:nvPr/>
          </p:nvSpPr>
          <p:spPr bwMode="auto">
            <a:xfrm>
              <a:off x="768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7" name="Line 96"/>
            <p:cNvSpPr>
              <a:spLocks noChangeShapeType="1"/>
            </p:cNvSpPr>
            <p:nvPr/>
          </p:nvSpPr>
          <p:spPr bwMode="auto">
            <a:xfrm>
              <a:off x="816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" name="Line 97"/>
            <p:cNvSpPr>
              <a:spLocks noChangeShapeType="1"/>
            </p:cNvSpPr>
            <p:nvPr/>
          </p:nvSpPr>
          <p:spPr bwMode="auto">
            <a:xfrm>
              <a:off x="576" y="528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9" name="Line 98"/>
            <p:cNvSpPr>
              <a:spLocks noChangeShapeType="1"/>
            </p:cNvSpPr>
            <p:nvPr/>
          </p:nvSpPr>
          <p:spPr bwMode="auto">
            <a:xfrm>
              <a:off x="576" y="624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0" name="Line 99"/>
            <p:cNvSpPr>
              <a:spLocks noChangeShapeType="1"/>
            </p:cNvSpPr>
            <p:nvPr/>
          </p:nvSpPr>
          <p:spPr bwMode="auto">
            <a:xfrm>
              <a:off x="576" y="576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1" name="Line 100"/>
            <p:cNvSpPr>
              <a:spLocks noChangeShapeType="1"/>
            </p:cNvSpPr>
            <p:nvPr/>
          </p:nvSpPr>
          <p:spPr bwMode="auto">
            <a:xfrm>
              <a:off x="576" y="672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32" name="Group 79"/>
          <p:cNvGrpSpPr>
            <a:grpSpLocks/>
          </p:cNvGrpSpPr>
          <p:nvPr/>
        </p:nvGrpSpPr>
        <p:grpSpPr bwMode="auto">
          <a:xfrm>
            <a:off x="2453350" y="4895850"/>
            <a:ext cx="457200" cy="476250"/>
            <a:chOff x="576" y="480"/>
            <a:chExt cx="288" cy="240"/>
          </a:xfrm>
        </p:grpSpPr>
        <p:sp>
          <p:nvSpPr>
            <p:cNvPr id="333" name="Rectangle 80"/>
            <p:cNvSpPr>
              <a:spLocks noChangeArrowheads="1"/>
            </p:cNvSpPr>
            <p:nvPr/>
          </p:nvSpPr>
          <p:spPr bwMode="auto">
            <a:xfrm>
              <a:off x="576" y="480"/>
              <a:ext cx="288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4" name="Line 81"/>
            <p:cNvSpPr>
              <a:spLocks noChangeShapeType="1"/>
            </p:cNvSpPr>
            <p:nvPr/>
          </p:nvSpPr>
          <p:spPr bwMode="auto">
            <a:xfrm>
              <a:off x="624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5" name="Line 82"/>
            <p:cNvSpPr>
              <a:spLocks noChangeShapeType="1"/>
            </p:cNvSpPr>
            <p:nvPr/>
          </p:nvSpPr>
          <p:spPr bwMode="auto">
            <a:xfrm>
              <a:off x="720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6" name="Line 83"/>
            <p:cNvSpPr>
              <a:spLocks noChangeShapeType="1"/>
            </p:cNvSpPr>
            <p:nvPr/>
          </p:nvSpPr>
          <p:spPr bwMode="auto">
            <a:xfrm>
              <a:off x="672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7" name="Line 84"/>
            <p:cNvSpPr>
              <a:spLocks noChangeShapeType="1"/>
            </p:cNvSpPr>
            <p:nvPr/>
          </p:nvSpPr>
          <p:spPr bwMode="auto">
            <a:xfrm>
              <a:off x="768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" name="Line 85"/>
            <p:cNvSpPr>
              <a:spLocks noChangeShapeType="1"/>
            </p:cNvSpPr>
            <p:nvPr/>
          </p:nvSpPr>
          <p:spPr bwMode="auto">
            <a:xfrm>
              <a:off x="816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9" name="Line 86"/>
            <p:cNvSpPr>
              <a:spLocks noChangeShapeType="1"/>
            </p:cNvSpPr>
            <p:nvPr/>
          </p:nvSpPr>
          <p:spPr bwMode="auto">
            <a:xfrm>
              <a:off x="576" y="528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0" name="Line 87"/>
            <p:cNvSpPr>
              <a:spLocks noChangeShapeType="1"/>
            </p:cNvSpPr>
            <p:nvPr/>
          </p:nvSpPr>
          <p:spPr bwMode="auto">
            <a:xfrm>
              <a:off x="576" y="624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1" name="Line 88"/>
            <p:cNvSpPr>
              <a:spLocks noChangeShapeType="1"/>
            </p:cNvSpPr>
            <p:nvPr/>
          </p:nvSpPr>
          <p:spPr bwMode="auto">
            <a:xfrm>
              <a:off x="576" y="576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2" name="Line 89"/>
            <p:cNvSpPr>
              <a:spLocks noChangeShapeType="1"/>
            </p:cNvSpPr>
            <p:nvPr/>
          </p:nvSpPr>
          <p:spPr bwMode="auto">
            <a:xfrm>
              <a:off x="576" y="672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43" name="Group 90"/>
          <p:cNvGrpSpPr>
            <a:grpSpLocks/>
          </p:cNvGrpSpPr>
          <p:nvPr/>
        </p:nvGrpSpPr>
        <p:grpSpPr bwMode="auto">
          <a:xfrm>
            <a:off x="2453350" y="4438650"/>
            <a:ext cx="457200" cy="476250"/>
            <a:chOff x="576" y="480"/>
            <a:chExt cx="288" cy="240"/>
          </a:xfrm>
        </p:grpSpPr>
        <p:sp>
          <p:nvSpPr>
            <p:cNvPr id="344" name="Rectangle 91"/>
            <p:cNvSpPr>
              <a:spLocks noChangeArrowheads="1"/>
            </p:cNvSpPr>
            <p:nvPr/>
          </p:nvSpPr>
          <p:spPr bwMode="auto">
            <a:xfrm>
              <a:off x="576" y="480"/>
              <a:ext cx="288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5" name="Line 92"/>
            <p:cNvSpPr>
              <a:spLocks noChangeShapeType="1"/>
            </p:cNvSpPr>
            <p:nvPr/>
          </p:nvSpPr>
          <p:spPr bwMode="auto">
            <a:xfrm>
              <a:off x="624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6" name="Line 93"/>
            <p:cNvSpPr>
              <a:spLocks noChangeShapeType="1"/>
            </p:cNvSpPr>
            <p:nvPr/>
          </p:nvSpPr>
          <p:spPr bwMode="auto">
            <a:xfrm>
              <a:off x="720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7" name="Line 94"/>
            <p:cNvSpPr>
              <a:spLocks noChangeShapeType="1"/>
            </p:cNvSpPr>
            <p:nvPr/>
          </p:nvSpPr>
          <p:spPr bwMode="auto">
            <a:xfrm>
              <a:off x="672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8" name="Line 95"/>
            <p:cNvSpPr>
              <a:spLocks noChangeShapeType="1"/>
            </p:cNvSpPr>
            <p:nvPr/>
          </p:nvSpPr>
          <p:spPr bwMode="auto">
            <a:xfrm>
              <a:off x="768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9" name="Line 96"/>
            <p:cNvSpPr>
              <a:spLocks noChangeShapeType="1"/>
            </p:cNvSpPr>
            <p:nvPr/>
          </p:nvSpPr>
          <p:spPr bwMode="auto">
            <a:xfrm>
              <a:off x="816" y="48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0" name="Line 97"/>
            <p:cNvSpPr>
              <a:spLocks noChangeShapeType="1"/>
            </p:cNvSpPr>
            <p:nvPr/>
          </p:nvSpPr>
          <p:spPr bwMode="auto">
            <a:xfrm>
              <a:off x="576" y="528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1" name="Line 98"/>
            <p:cNvSpPr>
              <a:spLocks noChangeShapeType="1"/>
            </p:cNvSpPr>
            <p:nvPr/>
          </p:nvSpPr>
          <p:spPr bwMode="auto">
            <a:xfrm>
              <a:off x="576" y="624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2" name="Line 99"/>
            <p:cNvSpPr>
              <a:spLocks noChangeShapeType="1"/>
            </p:cNvSpPr>
            <p:nvPr/>
          </p:nvSpPr>
          <p:spPr bwMode="auto">
            <a:xfrm>
              <a:off x="576" y="576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3" name="Line 100"/>
            <p:cNvSpPr>
              <a:spLocks noChangeShapeType="1"/>
            </p:cNvSpPr>
            <p:nvPr/>
          </p:nvSpPr>
          <p:spPr bwMode="auto">
            <a:xfrm>
              <a:off x="576" y="672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54" name="TextBox 353"/>
          <p:cNvSpPr txBox="1"/>
          <p:nvPr/>
        </p:nvSpPr>
        <p:spPr>
          <a:xfrm>
            <a:off x="1042401" y="2890247"/>
            <a:ext cx="17417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Contiguous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55" name="TextBox 354"/>
          <p:cNvSpPr txBox="1"/>
          <p:nvPr/>
        </p:nvSpPr>
        <p:spPr>
          <a:xfrm>
            <a:off x="5939725" y="2890247"/>
            <a:ext cx="14166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Chunked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56" name="Straight Arrow Connector 355"/>
          <p:cNvCxnSpPr/>
          <p:nvPr/>
        </p:nvCxnSpPr>
        <p:spPr bwMode="auto">
          <a:xfrm rot="16200000" flipH="1">
            <a:off x="1996150" y="2800350"/>
            <a:ext cx="1588" cy="1828800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57" name="Straight Arrow Connector 356"/>
          <p:cNvCxnSpPr/>
          <p:nvPr/>
        </p:nvCxnSpPr>
        <p:spPr bwMode="auto">
          <a:xfrm rot="16200000" flipH="1">
            <a:off x="1995356" y="2990056"/>
            <a:ext cx="1588" cy="1828800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58" name="Straight Arrow Connector 357"/>
          <p:cNvCxnSpPr/>
          <p:nvPr/>
        </p:nvCxnSpPr>
        <p:spPr bwMode="auto">
          <a:xfrm rot="16200000" flipH="1">
            <a:off x="6030191" y="3352800"/>
            <a:ext cx="1588" cy="533400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59" name="Straight Arrow Connector 358"/>
          <p:cNvCxnSpPr/>
          <p:nvPr/>
        </p:nvCxnSpPr>
        <p:spPr bwMode="auto">
          <a:xfrm rot="16200000" flipH="1">
            <a:off x="6029397" y="3542506"/>
            <a:ext cx="1588" cy="533400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60" name="Date Placeholder 35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61" name="Footer Placeholder 36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50709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smtClean="0">
                <a:solidFill>
                  <a:schemeClr val="tx1"/>
                </a:solidFill>
              </a:rPr>
              <a:t>MPI-IO vs. HDF5</a:t>
            </a:r>
          </a:p>
        </p:txBody>
      </p:sp>
      <p:sp>
        <p:nvSpPr>
          <p:cNvPr id="143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990600"/>
            <a:ext cx="7848600" cy="54864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200" dirty="0" smtClean="0"/>
              <a:t>All data stored are </a:t>
            </a:r>
            <a:r>
              <a:rPr lang="en-US" sz="3200" i="1" dirty="0" smtClean="0"/>
              <a:t>machine dependent </a:t>
            </a:r>
            <a:r>
              <a:rPr lang="en-US" sz="3200" dirty="0" smtClean="0"/>
              <a:t>except the “external32” representation</a:t>
            </a:r>
          </a:p>
          <a:p>
            <a:pPr eaLnBrk="1" hangingPunct="1"/>
            <a:r>
              <a:rPr lang="en-US" sz="3200" dirty="0" smtClean="0"/>
              <a:t>External32 is defined in Big </a:t>
            </a:r>
            <a:r>
              <a:rPr lang="en-US" sz="3200" dirty="0" err="1" smtClean="0"/>
              <a:t>Endianness</a:t>
            </a:r>
            <a:endParaRPr lang="en-US" sz="3200" dirty="0" smtClean="0"/>
          </a:p>
          <a:p>
            <a:pPr lvl="1" eaLnBrk="1" hangingPunct="1"/>
            <a:r>
              <a:rPr lang="en-US" dirty="0" smtClean="0"/>
              <a:t>Little-endian machines have to do the data conversion in both read or write operations</a:t>
            </a:r>
          </a:p>
          <a:p>
            <a:pPr lvl="1" eaLnBrk="1" hangingPunct="1"/>
            <a:r>
              <a:rPr lang="en-US" dirty="0" smtClean="0"/>
              <a:t>64-bit sized data types may lose information</a:t>
            </a:r>
          </a:p>
          <a:p>
            <a:pPr eaLnBrk="1" hangingPunct="1">
              <a:lnSpc>
                <a:spcPct val="90000"/>
              </a:lnSpc>
            </a:pP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001883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Chunked storage 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1173162"/>
          </a:xfrm>
        </p:spPr>
        <p:txBody>
          <a:bodyPr>
            <a:normAutofit fontScale="77500" lnSpcReduction="20000"/>
          </a:bodyPr>
          <a:lstStyle/>
          <a:p>
            <a:pPr>
              <a:spcBef>
                <a:spcPct val="0"/>
              </a:spcBef>
            </a:pPr>
            <a:r>
              <a:rPr lang="en-US" dirty="0"/>
              <a:t>Dataset data is divided into equally sized blocks (chunks).</a:t>
            </a:r>
          </a:p>
          <a:p>
            <a:pPr>
              <a:spcBef>
                <a:spcPct val="0"/>
              </a:spcBef>
            </a:pPr>
            <a:r>
              <a:rPr lang="en-US" dirty="0"/>
              <a:t>Each chunk is stored separately as a </a:t>
            </a:r>
            <a:r>
              <a:rPr lang="en-US" sz="3600" dirty="0"/>
              <a:t>contiguous</a:t>
            </a:r>
            <a:r>
              <a:rPr lang="en-US" dirty="0"/>
              <a:t> block in HDF5 file.</a:t>
            </a:r>
          </a:p>
          <a:p>
            <a:endParaRPr lang="en-US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381000" y="2362200"/>
            <a:ext cx="8382000" cy="2438400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b"/>
          <a:lstStyle/>
          <a:p>
            <a:pPr marL="228600" indent="-228600" algn="r" eaLnBrk="0" hangingPunct="0">
              <a:tabLst>
                <a:tab pos="3206750" algn="ctr"/>
              </a:tabLst>
            </a:pPr>
            <a:r>
              <a:rPr lang="en-US" sz="2000">
                <a:solidFill>
                  <a:srgbClr val="000000"/>
                </a:solidFill>
                <a:latin typeface="Arial" charset="0"/>
              </a:rPr>
              <a:t>Application memory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457200" y="2514600"/>
            <a:ext cx="3886200" cy="2133600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pPr algn="r">
              <a:lnSpc>
                <a:spcPct val="70000"/>
              </a:lnSpc>
            </a:pPr>
            <a:r>
              <a:rPr lang="en-US" sz="2000">
                <a:latin typeface="Arial" charset="0"/>
              </a:rPr>
              <a:t>Metadata cache</a:t>
            </a: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533400" y="2743200"/>
            <a:ext cx="1676400" cy="4572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000">
                <a:effectLst>
                  <a:outerShdw blurRad="38100" dist="38100" dir="2700000" algn="tl">
                    <a:srgbClr val="FFFFFF"/>
                  </a:outerShdw>
                </a:effectLst>
              </a:rPr>
              <a:t>Dataset header</a:t>
            </a: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533400" y="3200400"/>
            <a:ext cx="1676400" cy="2286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600" b="1"/>
              <a:t>………….</a:t>
            </a:r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533400" y="3429000"/>
            <a:ext cx="1676400" cy="2286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600">
                <a:latin typeface="Arial" charset="0"/>
              </a:rPr>
              <a:t>Datatype</a:t>
            </a:r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533400" y="3657600"/>
            <a:ext cx="1676400" cy="2286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600">
                <a:latin typeface="Arial" charset="0"/>
              </a:rPr>
              <a:t>Dataspace</a:t>
            </a:r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533400" y="3886200"/>
            <a:ext cx="1676400" cy="2286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600" b="1"/>
              <a:t>………….</a:t>
            </a:r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533400" y="4114800"/>
            <a:ext cx="1676400" cy="2286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600">
                <a:latin typeface="Arial" charset="0"/>
              </a:rPr>
              <a:t>Attributes</a:t>
            </a:r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533400" y="4343400"/>
            <a:ext cx="1676400" cy="2286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600" b="1"/>
              <a:t>…</a:t>
            </a:r>
          </a:p>
        </p:txBody>
      </p:sp>
      <p:sp>
        <p:nvSpPr>
          <p:cNvPr id="13" name="Rectangle 13"/>
          <p:cNvSpPr>
            <a:spLocks noChangeArrowheads="1"/>
          </p:cNvSpPr>
          <p:nvPr/>
        </p:nvSpPr>
        <p:spPr bwMode="auto">
          <a:xfrm>
            <a:off x="381000" y="5505450"/>
            <a:ext cx="8458200" cy="6858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457200" y="5581650"/>
            <a:ext cx="1676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000">
                <a:latin typeface="Arial" charset="0"/>
              </a:rPr>
              <a:t>File</a:t>
            </a:r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533400" y="2743200"/>
            <a:ext cx="1676400" cy="1828800"/>
          </a:xfrm>
          <a:prstGeom prst="rect">
            <a:avLst/>
          </a:prstGeom>
          <a:noFill/>
          <a:ln w="28575">
            <a:solidFill>
              <a:srgbClr val="0000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" name="Text Box 19"/>
          <p:cNvSpPr txBox="1">
            <a:spLocks noChangeArrowheads="1"/>
          </p:cNvSpPr>
          <p:nvPr/>
        </p:nvSpPr>
        <p:spPr bwMode="auto">
          <a:xfrm>
            <a:off x="5638800" y="2441575"/>
            <a:ext cx="2590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000">
                <a:solidFill>
                  <a:srgbClr val="000000"/>
                </a:solidFill>
                <a:latin typeface="Arial" charset="0"/>
              </a:rPr>
              <a:t>Dataset data</a:t>
            </a:r>
          </a:p>
        </p:txBody>
      </p:sp>
      <p:sp>
        <p:nvSpPr>
          <p:cNvPr id="17" name="Rectangle 28" descr="Large grid"/>
          <p:cNvSpPr>
            <a:spLocks noChangeArrowheads="1"/>
          </p:cNvSpPr>
          <p:nvPr/>
        </p:nvSpPr>
        <p:spPr bwMode="auto">
          <a:xfrm>
            <a:off x="4267200" y="5657850"/>
            <a:ext cx="609600" cy="420688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A</a:t>
            </a:r>
          </a:p>
        </p:txBody>
      </p:sp>
      <p:sp>
        <p:nvSpPr>
          <p:cNvPr id="18" name="Rectangle 29" descr="Large grid"/>
          <p:cNvSpPr>
            <a:spLocks noChangeArrowheads="1"/>
          </p:cNvSpPr>
          <p:nvPr/>
        </p:nvSpPr>
        <p:spPr bwMode="auto">
          <a:xfrm>
            <a:off x="6781800" y="5657850"/>
            <a:ext cx="609600" cy="420688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D</a:t>
            </a:r>
          </a:p>
        </p:txBody>
      </p:sp>
      <p:sp>
        <p:nvSpPr>
          <p:cNvPr id="19" name="Rectangle 30" descr="Large grid"/>
          <p:cNvSpPr>
            <a:spLocks noChangeArrowheads="1"/>
          </p:cNvSpPr>
          <p:nvPr/>
        </p:nvSpPr>
        <p:spPr bwMode="auto">
          <a:xfrm>
            <a:off x="5334000" y="5657850"/>
            <a:ext cx="609600" cy="420688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C</a:t>
            </a:r>
          </a:p>
        </p:txBody>
      </p:sp>
      <p:sp>
        <p:nvSpPr>
          <p:cNvPr id="20" name="Rectangle 31" descr="Large grid"/>
          <p:cNvSpPr>
            <a:spLocks noChangeArrowheads="1"/>
          </p:cNvSpPr>
          <p:nvPr/>
        </p:nvSpPr>
        <p:spPr bwMode="auto">
          <a:xfrm>
            <a:off x="7772400" y="5657850"/>
            <a:ext cx="609600" cy="420688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B</a:t>
            </a:r>
          </a:p>
        </p:txBody>
      </p:sp>
      <p:sp>
        <p:nvSpPr>
          <p:cNvPr id="21" name="Rectangle 18" descr="Large grid"/>
          <p:cNvSpPr>
            <a:spLocks noChangeArrowheads="1"/>
          </p:cNvSpPr>
          <p:nvPr/>
        </p:nvSpPr>
        <p:spPr bwMode="auto">
          <a:xfrm>
            <a:off x="5334000" y="2990850"/>
            <a:ext cx="3048000" cy="838200"/>
          </a:xfrm>
          <a:prstGeom prst="rect">
            <a:avLst/>
          </a:prstGeom>
          <a:pattFill prst="lgGrid">
            <a:fgClr>
              <a:schemeClr val="folHlink"/>
            </a:fgClr>
            <a:bgClr>
              <a:srgbClr val="FFFFFF"/>
            </a:bgClr>
          </a:patt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" name="AutoShape 33"/>
          <p:cNvSpPr>
            <a:spLocks noChangeArrowheads="1"/>
          </p:cNvSpPr>
          <p:nvPr/>
        </p:nvSpPr>
        <p:spPr bwMode="auto">
          <a:xfrm>
            <a:off x="2895600" y="3071813"/>
            <a:ext cx="1062038" cy="757237"/>
          </a:xfrm>
          <a:prstGeom prst="flowChartMultidocumen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3" name="Group 50"/>
          <p:cNvGrpSpPr>
            <a:grpSpLocks/>
          </p:cNvGrpSpPr>
          <p:nvPr/>
        </p:nvGrpSpPr>
        <p:grpSpPr bwMode="auto">
          <a:xfrm>
            <a:off x="1905000" y="5491163"/>
            <a:ext cx="5867400" cy="700087"/>
            <a:chOff x="1752600" y="5624513"/>
            <a:chExt cx="5867400" cy="700087"/>
          </a:xfrm>
        </p:grpSpPr>
        <p:sp>
          <p:nvSpPr>
            <p:cNvPr id="24" name="Rectangle 14"/>
            <p:cNvSpPr>
              <a:spLocks noChangeArrowheads="1"/>
            </p:cNvSpPr>
            <p:nvPr/>
          </p:nvSpPr>
          <p:spPr bwMode="auto">
            <a:xfrm>
              <a:off x="1752600" y="5638800"/>
              <a:ext cx="838200" cy="68580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800" dirty="0">
                  <a:latin typeface="Arial" charset="0"/>
                </a:rPr>
                <a:t>header</a:t>
              </a:r>
            </a:p>
          </p:txBody>
        </p:sp>
        <p:sp>
          <p:nvSpPr>
            <p:cNvPr id="25" name="Rectangle 34"/>
            <p:cNvSpPr>
              <a:spLocks noChangeArrowheads="1"/>
            </p:cNvSpPr>
            <p:nvPr/>
          </p:nvSpPr>
          <p:spPr bwMode="auto">
            <a:xfrm>
              <a:off x="3048000" y="5638800"/>
              <a:ext cx="685800" cy="685800"/>
            </a:xfrm>
            <a:prstGeom prst="rect">
              <a:avLst/>
            </a:prstGeom>
            <a:solidFill>
              <a:srgbClr val="66FF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80000"/>
                </a:lnSpc>
              </a:pPr>
              <a:r>
                <a:rPr lang="en-US" sz="1800" dirty="0">
                  <a:latin typeface="Arial" charset="0"/>
                </a:rPr>
                <a:t>Chunk</a:t>
              </a:r>
              <a:br>
                <a:rPr lang="en-US" sz="1800" dirty="0">
                  <a:latin typeface="Arial" charset="0"/>
                </a:rPr>
              </a:br>
              <a:r>
                <a:rPr lang="en-US" sz="1800" dirty="0">
                  <a:latin typeface="Arial" charset="0"/>
                </a:rPr>
                <a:t>index</a:t>
              </a:r>
            </a:p>
          </p:txBody>
        </p:sp>
        <p:cxnSp>
          <p:nvCxnSpPr>
            <p:cNvPr id="26" name="AutoShape 35"/>
            <p:cNvCxnSpPr>
              <a:cxnSpLocks noChangeShapeType="1"/>
              <a:stCxn id="25" idx="0"/>
              <a:endCxn id="17" idx="1"/>
            </p:cNvCxnSpPr>
            <p:nvPr/>
          </p:nvCxnSpPr>
          <p:spPr bwMode="auto">
            <a:xfrm rot="16200000" flipH="1">
              <a:off x="3609578" y="5420122"/>
              <a:ext cx="286544" cy="723900"/>
            </a:xfrm>
            <a:prstGeom prst="bentConnector4">
              <a:avLst>
                <a:gd name="adj1" fmla="val -79778"/>
                <a:gd name="adj2" fmla="val 73684"/>
              </a:avLst>
            </a:prstGeom>
            <a:noFill/>
            <a:ln w="28575">
              <a:solidFill>
                <a:srgbClr val="336600"/>
              </a:solidFill>
              <a:miter lim="800000"/>
              <a:headEnd/>
              <a:tailEnd type="triangle" w="med" len="med"/>
            </a:ln>
          </p:spPr>
        </p:cxnSp>
        <p:cxnSp>
          <p:nvCxnSpPr>
            <p:cNvPr id="27" name="AutoShape 36"/>
            <p:cNvCxnSpPr>
              <a:cxnSpLocks noChangeShapeType="1"/>
              <a:stCxn id="25" idx="0"/>
              <a:endCxn id="19" idx="1"/>
            </p:cNvCxnSpPr>
            <p:nvPr/>
          </p:nvCxnSpPr>
          <p:spPr bwMode="auto">
            <a:xfrm rot="16200000" flipH="1">
              <a:off x="4142978" y="4886722"/>
              <a:ext cx="286544" cy="1790700"/>
            </a:xfrm>
            <a:prstGeom prst="bentConnector4">
              <a:avLst>
                <a:gd name="adj1" fmla="val -79778"/>
                <a:gd name="adj2" fmla="val 87849"/>
              </a:avLst>
            </a:prstGeom>
            <a:noFill/>
            <a:ln w="28575">
              <a:solidFill>
                <a:srgbClr val="336600"/>
              </a:solidFill>
              <a:miter lim="800000"/>
              <a:headEnd/>
              <a:tailEnd type="triangle" w="med" len="med"/>
            </a:ln>
          </p:spPr>
        </p:cxnSp>
        <p:cxnSp>
          <p:nvCxnSpPr>
            <p:cNvPr id="28" name="AutoShape 37"/>
            <p:cNvCxnSpPr>
              <a:cxnSpLocks noChangeShapeType="1"/>
              <a:stCxn id="25" idx="0"/>
              <a:endCxn id="18" idx="1"/>
            </p:cNvCxnSpPr>
            <p:nvPr/>
          </p:nvCxnSpPr>
          <p:spPr bwMode="auto">
            <a:xfrm rot="16200000" flipH="1">
              <a:off x="4866878" y="4162822"/>
              <a:ext cx="286544" cy="3238500"/>
            </a:xfrm>
            <a:prstGeom prst="bentConnector4">
              <a:avLst>
                <a:gd name="adj1" fmla="val -79778"/>
                <a:gd name="adj2" fmla="val 86307"/>
              </a:avLst>
            </a:prstGeom>
            <a:noFill/>
            <a:ln w="28575">
              <a:solidFill>
                <a:srgbClr val="336600"/>
              </a:solidFill>
              <a:miter lim="800000"/>
              <a:headEnd/>
              <a:tailEnd type="triangle" w="med" len="med"/>
            </a:ln>
          </p:spPr>
        </p:cxnSp>
        <p:cxnSp>
          <p:nvCxnSpPr>
            <p:cNvPr id="29" name="AutoShape 38"/>
            <p:cNvCxnSpPr>
              <a:cxnSpLocks noChangeShapeType="1"/>
              <a:stCxn id="25" idx="0"/>
              <a:endCxn id="20" idx="1"/>
            </p:cNvCxnSpPr>
            <p:nvPr/>
          </p:nvCxnSpPr>
          <p:spPr bwMode="auto">
            <a:xfrm rot="16200000" flipH="1">
              <a:off x="5362178" y="3667522"/>
              <a:ext cx="286544" cy="4229100"/>
            </a:xfrm>
            <a:prstGeom prst="bentConnector4">
              <a:avLst>
                <a:gd name="adj1" fmla="val -79778"/>
                <a:gd name="adj2" fmla="val 95271"/>
              </a:avLst>
            </a:prstGeom>
            <a:noFill/>
            <a:ln w="28575">
              <a:solidFill>
                <a:srgbClr val="336600"/>
              </a:solidFill>
              <a:miter lim="800000"/>
              <a:headEnd/>
              <a:tailEnd type="triangle" w="med" len="med"/>
            </a:ln>
          </p:spPr>
        </p:cxnSp>
        <p:cxnSp>
          <p:nvCxnSpPr>
            <p:cNvPr id="30" name="AutoShape 39"/>
            <p:cNvCxnSpPr>
              <a:cxnSpLocks noChangeShapeType="1"/>
              <a:endCxn id="25" idx="1"/>
            </p:cNvCxnSpPr>
            <p:nvPr/>
          </p:nvCxnSpPr>
          <p:spPr bwMode="auto">
            <a:xfrm rot="5400000" flipV="1">
              <a:off x="2431256" y="5364957"/>
              <a:ext cx="357187" cy="876300"/>
            </a:xfrm>
            <a:prstGeom prst="bentConnector4">
              <a:avLst>
                <a:gd name="adj1" fmla="val -60000"/>
                <a:gd name="adj2" fmla="val 73912"/>
              </a:avLst>
            </a:prstGeom>
            <a:noFill/>
            <a:ln w="28575">
              <a:solidFill>
                <a:srgbClr val="336600"/>
              </a:solidFill>
              <a:miter lim="800000"/>
              <a:headEnd/>
              <a:tailEnd type="triangle" w="med" len="med"/>
            </a:ln>
          </p:spPr>
        </p:cxnSp>
      </p:grpSp>
      <p:sp>
        <p:nvSpPr>
          <p:cNvPr id="31" name="Rectangle 40"/>
          <p:cNvSpPr>
            <a:spLocks noChangeArrowheads="1"/>
          </p:cNvSpPr>
          <p:nvPr/>
        </p:nvSpPr>
        <p:spPr bwMode="auto">
          <a:xfrm>
            <a:off x="3200400" y="3905250"/>
            <a:ext cx="685800" cy="685800"/>
          </a:xfrm>
          <a:prstGeom prst="rect">
            <a:avLst/>
          </a:pr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en-US" sz="1800">
                <a:latin typeface="Arial" charset="0"/>
              </a:rPr>
              <a:t>Chunk</a:t>
            </a:r>
            <a:br>
              <a:rPr lang="en-US" sz="1800">
                <a:latin typeface="Arial" charset="0"/>
              </a:rPr>
            </a:br>
            <a:r>
              <a:rPr lang="en-US" sz="1800">
                <a:latin typeface="Arial" charset="0"/>
              </a:rPr>
              <a:t>index</a:t>
            </a:r>
          </a:p>
        </p:txBody>
      </p:sp>
      <p:sp>
        <p:nvSpPr>
          <p:cNvPr id="32" name="Line 20"/>
          <p:cNvSpPr>
            <a:spLocks noChangeShapeType="1"/>
          </p:cNvSpPr>
          <p:nvPr/>
        </p:nvSpPr>
        <p:spPr bwMode="auto">
          <a:xfrm>
            <a:off x="5943600" y="2990850"/>
            <a:ext cx="0" cy="838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" name="Line 21"/>
          <p:cNvSpPr>
            <a:spLocks noChangeShapeType="1"/>
          </p:cNvSpPr>
          <p:nvPr/>
        </p:nvSpPr>
        <p:spPr bwMode="auto">
          <a:xfrm>
            <a:off x="6553200" y="2990850"/>
            <a:ext cx="0" cy="838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" name="Line 22"/>
          <p:cNvSpPr>
            <a:spLocks noChangeShapeType="1"/>
          </p:cNvSpPr>
          <p:nvPr/>
        </p:nvSpPr>
        <p:spPr bwMode="auto">
          <a:xfrm>
            <a:off x="7162800" y="2990850"/>
            <a:ext cx="0" cy="838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" name="Line 23"/>
          <p:cNvSpPr>
            <a:spLocks noChangeShapeType="1"/>
          </p:cNvSpPr>
          <p:nvPr/>
        </p:nvSpPr>
        <p:spPr bwMode="auto">
          <a:xfrm>
            <a:off x="7772400" y="2990850"/>
            <a:ext cx="0" cy="838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" name="Line 24"/>
          <p:cNvSpPr>
            <a:spLocks noChangeShapeType="1"/>
          </p:cNvSpPr>
          <p:nvPr/>
        </p:nvSpPr>
        <p:spPr bwMode="auto">
          <a:xfrm>
            <a:off x="5334000" y="3390900"/>
            <a:ext cx="3048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" name="TextBox 36"/>
          <p:cNvSpPr txBox="1">
            <a:spLocks noChangeArrowheads="1"/>
          </p:cNvSpPr>
          <p:nvPr/>
        </p:nvSpPr>
        <p:spPr bwMode="auto">
          <a:xfrm>
            <a:off x="5410200" y="2914650"/>
            <a:ext cx="381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Arial" charset="0"/>
              </a:rPr>
              <a:t>A</a:t>
            </a:r>
          </a:p>
        </p:txBody>
      </p: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6019800" y="2922588"/>
            <a:ext cx="3810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Arial" charset="0"/>
              </a:rPr>
              <a:t>B</a:t>
            </a:r>
          </a:p>
        </p:txBody>
      </p: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6629400" y="2914650"/>
            <a:ext cx="381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Arial" charset="0"/>
              </a:rPr>
              <a:t>C</a:t>
            </a:r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7239000" y="2914650"/>
            <a:ext cx="381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Arial" charset="0"/>
              </a:rPr>
              <a:t>D</a:t>
            </a:r>
          </a:p>
        </p:txBody>
      </p:sp>
      <p:sp>
        <p:nvSpPr>
          <p:cNvPr id="41" name="Date Placeholder 4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2" name="Footer Placeholder 4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6229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 a </a:t>
            </a:r>
            <a:r>
              <a:rPr lang="en-US" dirty="0" smtClean="0"/>
              <a:t>parallel </a:t>
            </a:r>
            <a:r>
              <a:rPr lang="en-US" dirty="0"/>
              <a:t>f</a:t>
            </a:r>
            <a:r>
              <a:rPr lang="en-US" dirty="0" smtClean="0"/>
              <a:t>ile </a:t>
            </a:r>
            <a:r>
              <a:rPr lang="en-US" dirty="0"/>
              <a:t>s</a:t>
            </a:r>
            <a:r>
              <a:rPr lang="en-US" dirty="0" smtClean="0"/>
              <a:t>ystem</a:t>
            </a:r>
            <a:endParaRPr lang="en-US" dirty="0"/>
          </a:p>
        </p:txBody>
      </p:sp>
      <p:sp>
        <p:nvSpPr>
          <p:cNvPr id="4" name="Rectangle 13"/>
          <p:cNvSpPr>
            <a:spLocks noChangeArrowheads="1"/>
          </p:cNvSpPr>
          <p:nvPr/>
        </p:nvSpPr>
        <p:spPr bwMode="auto">
          <a:xfrm>
            <a:off x="271007" y="2019300"/>
            <a:ext cx="8458200" cy="6858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Text Box 15"/>
          <p:cNvSpPr txBox="1">
            <a:spLocks noChangeArrowheads="1"/>
          </p:cNvSpPr>
          <p:nvPr/>
        </p:nvSpPr>
        <p:spPr bwMode="auto">
          <a:xfrm>
            <a:off x="347207" y="2095500"/>
            <a:ext cx="1676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000">
                <a:latin typeface="Arial" charset="0"/>
              </a:rPr>
              <a:t>File</a:t>
            </a:r>
          </a:p>
        </p:txBody>
      </p:sp>
      <p:sp>
        <p:nvSpPr>
          <p:cNvPr id="6" name="Rectangle 28" descr="Large grid"/>
          <p:cNvSpPr>
            <a:spLocks noChangeArrowheads="1"/>
          </p:cNvSpPr>
          <p:nvPr/>
        </p:nvSpPr>
        <p:spPr bwMode="auto">
          <a:xfrm>
            <a:off x="4157207" y="2171700"/>
            <a:ext cx="609600" cy="420688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A</a:t>
            </a:r>
          </a:p>
        </p:txBody>
      </p:sp>
      <p:sp>
        <p:nvSpPr>
          <p:cNvPr id="7" name="Rectangle 29" descr="Large grid"/>
          <p:cNvSpPr>
            <a:spLocks noChangeArrowheads="1"/>
          </p:cNvSpPr>
          <p:nvPr/>
        </p:nvSpPr>
        <p:spPr bwMode="auto">
          <a:xfrm>
            <a:off x="6671807" y="2171700"/>
            <a:ext cx="609600" cy="420688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D</a:t>
            </a:r>
          </a:p>
        </p:txBody>
      </p:sp>
      <p:sp>
        <p:nvSpPr>
          <p:cNvPr id="8" name="Rectangle 30" descr="Large grid"/>
          <p:cNvSpPr>
            <a:spLocks noChangeArrowheads="1"/>
          </p:cNvSpPr>
          <p:nvPr/>
        </p:nvSpPr>
        <p:spPr bwMode="auto">
          <a:xfrm>
            <a:off x="5224007" y="2171700"/>
            <a:ext cx="609600" cy="420688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C</a:t>
            </a:r>
          </a:p>
        </p:txBody>
      </p:sp>
      <p:sp>
        <p:nvSpPr>
          <p:cNvPr id="9" name="Rectangle 31" descr="Large grid"/>
          <p:cNvSpPr>
            <a:spLocks noChangeArrowheads="1"/>
          </p:cNvSpPr>
          <p:nvPr/>
        </p:nvSpPr>
        <p:spPr bwMode="auto">
          <a:xfrm>
            <a:off x="7662407" y="2171700"/>
            <a:ext cx="609600" cy="420688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B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86936" y="3809998"/>
            <a:ext cx="1885831" cy="7620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  <a:latin typeface="Arial"/>
                <a:cs typeface="Arial"/>
              </a:rPr>
              <a:t>OST 1</a:t>
            </a:r>
            <a:endParaRPr lang="en-US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592020" y="3809998"/>
            <a:ext cx="1885831" cy="7620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  <a:latin typeface="Arial"/>
                <a:cs typeface="Arial"/>
              </a:rPr>
              <a:t>OST 2</a:t>
            </a:r>
            <a:endParaRPr lang="en-US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4734967" y="3799292"/>
            <a:ext cx="1885831" cy="7620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  <a:latin typeface="Arial"/>
                <a:cs typeface="Arial"/>
              </a:rPr>
              <a:t>OST 3</a:t>
            </a:r>
            <a:endParaRPr lang="en-US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6868566" y="3799292"/>
            <a:ext cx="1885831" cy="7620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  <a:latin typeface="Arial"/>
                <a:cs typeface="Arial"/>
              </a:rPr>
              <a:t>OST 4</a:t>
            </a:r>
            <a:endParaRPr lang="en-US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22" name="Down Arrow 21"/>
          <p:cNvSpPr/>
          <p:nvPr/>
        </p:nvSpPr>
        <p:spPr>
          <a:xfrm>
            <a:off x="1325137" y="2819399"/>
            <a:ext cx="438031" cy="838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Down Arrow 22"/>
          <p:cNvSpPr/>
          <p:nvPr/>
        </p:nvSpPr>
        <p:spPr>
          <a:xfrm>
            <a:off x="3315919" y="2819399"/>
            <a:ext cx="438031" cy="838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Down Arrow 23"/>
          <p:cNvSpPr/>
          <p:nvPr/>
        </p:nvSpPr>
        <p:spPr>
          <a:xfrm>
            <a:off x="5354074" y="2819399"/>
            <a:ext cx="438031" cy="838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Down Arrow 24"/>
          <p:cNvSpPr/>
          <p:nvPr/>
        </p:nvSpPr>
        <p:spPr>
          <a:xfrm>
            <a:off x="7478168" y="2819399"/>
            <a:ext cx="438031" cy="838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14"/>
          <p:cNvSpPr>
            <a:spLocks noChangeArrowheads="1"/>
          </p:cNvSpPr>
          <p:nvPr/>
        </p:nvSpPr>
        <p:spPr bwMode="auto">
          <a:xfrm>
            <a:off x="1794162" y="2019300"/>
            <a:ext cx="838200" cy="685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800" dirty="0">
                <a:latin typeface="Arial" charset="0"/>
              </a:rPr>
              <a:t>header</a:t>
            </a:r>
          </a:p>
        </p:txBody>
      </p:sp>
      <p:sp>
        <p:nvSpPr>
          <p:cNvPr id="39" name="Rectangle 34"/>
          <p:cNvSpPr>
            <a:spLocks noChangeArrowheads="1"/>
          </p:cNvSpPr>
          <p:nvPr/>
        </p:nvSpPr>
        <p:spPr bwMode="auto">
          <a:xfrm>
            <a:off x="3089562" y="2019300"/>
            <a:ext cx="685800" cy="685800"/>
          </a:xfrm>
          <a:prstGeom prst="rect">
            <a:avLst/>
          </a:pr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en-US" sz="1800" dirty="0">
                <a:latin typeface="Arial" charset="0"/>
              </a:rPr>
              <a:t>Chunk</a:t>
            </a:r>
            <a:br>
              <a:rPr lang="en-US" sz="1800" dirty="0">
                <a:latin typeface="Arial" charset="0"/>
              </a:rPr>
            </a:br>
            <a:r>
              <a:rPr lang="en-US" sz="1800" dirty="0">
                <a:latin typeface="Arial" charset="0"/>
              </a:rPr>
              <a:t>index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16321" y="4953000"/>
            <a:ext cx="752463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The file is striped over multiple OSTs depending on the stripe size and stripe count that the file was created with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56683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Which is better for performance?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838199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It depends!!</a:t>
            </a:r>
          </a:p>
          <a:p>
            <a:r>
              <a:rPr lang="en-US" dirty="0" smtClean="0"/>
              <a:t>Consider these selections:</a:t>
            </a:r>
            <a:endParaRPr lang="en-US" dirty="0"/>
          </a:p>
        </p:txBody>
      </p:sp>
      <p:grpSp>
        <p:nvGrpSpPr>
          <p:cNvPr id="201" name="Group 200"/>
          <p:cNvGrpSpPr/>
          <p:nvPr/>
        </p:nvGrpSpPr>
        <p:grpSpPr>
          <a:xfrm>
            <a:off x="675219" y="2134540"/>
            <a:ext cx="3210982" cy="2043348"/>
            <a:chOff x="665948" y="2590800"/>
            <a:chExt cx="4573589" cy="3048794"/>
          </a:xfrm>
        </p:grpSpPr>
        <p:sp>
          <p:nvSpPr>
            <p:cNvPr id="85" name="Rectangle 84"/>
            <p:cNvSpPr/>
            <p:nvPr/>
          </p:nvSpPr>
          <p:spPr bwMode="auto">
            <a:xfrm>
              <a:off x="667537" y="2590800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86" name="Rectangle 85"/>
            <p:cNvSpPr/>
            <p:nvPr/>
          </p:nvSpPr>
          <p:spPr bwMode="auto">
            <a:xfrm>
              <a:off x="1124737" y="2590800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87" name="Rectangle 86"/>
            <p:cNvSpPr/>
            <p:nvPr/>
          </p:nvSpPr>
          <p:spPr bwMode="auto">
            <a:xfrm>
              <a:off x="1581937" y="2590800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88" name="Rectangle 87"/>
            <p:cNvSpPr/>
            <p:nvPr/>
          </p:nvSpPr>
          <p:spPr bwMode="auto">
            <a:xfrm>
              <a:off x="2039137" y="2590800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89" name="Rectangle 88"/>
            <p:cNvSpPr/>
            <p:nvPr/>
          </p:nvSpPr>
          <p:spPr bwMode="auto">
            <a:xfrm>
              <a:off x="2496337" y="2590800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90" name="Rectangle 89"/>
            <p:cNvSpPr/>
            <p:nvPr/>
          </p:nvSpPr>
          <p:spPr bwMode="auto">
            <a:xfrm>
              <a:off x="2953537" y="2590800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91" name="Rectangle 90"/>
            <p:cNvSpPr/>
            <p:nvPr/>
          </p:nvSpPr>
          <p:spPr bwMode="auto">
            <a:xfrm>
              <a:off x="3410737" y="2590800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92" name="Rectangle 91"/>
            <p:cNvSpPr/>
            <p:nvPr/>
          </p:nvSpPr>
          <p:spPr bwMode="auto">
            <a:xfrm>
              <a:off x="3867937" y="2590800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93" name="Rectangle 92"/>
            <p:cNvSpPr/>
            <p:nvPr/>
          </p:nvSpPr>
          <p:spPr bwMode="auto">
            <a:xfrm>
              <a:off x="4325137" y="2590800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94" name="Rectangle 93"/>
            <p:cNvSpPr/>
            <p:nvPr/>
          </p:nvSpPr>
          <p:spPr bwMode="auto">
            <a:xfrm>
              <a:off x="4782337" y="2590800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95" name="Rectangle 94"/>
            <p:cNvSpPr/>
            <p:nvPr/>
          </p:nvSpPr>
          <p:spPr bwMode="auto">
            <a:xfrm>
              <a:off x="667537" y="2971800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96" name="Rectangle 95"/>
            <p:cNvSpPr/>
            <p:nvPr/>
          </p:nvSpPr>
          <p:spPr bwMode="auto">
            <a:xfrm>
              <a:off x="1124737" y="2971800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97" name="Rectangle 96"/>
            <p:cNvSpPr/>
            <p:nvPr/>
          </p:nvSpPr>
          <p:spPr bwMode="auto">
            <a:xfrm>
              <a:off x="1581937" y="2971800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98" name="Rectangle 97"/>
            <p:cNvSpPr/>
            <p:nvPr/>
          </p:nvSpPr>
          <p:spPr bwMode="auto">
            <a:xfrm>
              <a:off x="2039137" y="2971800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99" name="Rectangle 98"/>
            <p:cNvSpPr/>
            <p:nvPr/>
          </p:nvSpPr>
          <p:spPr bwMode="auto">
            <a:xfrm>
              <a:off x="2496337" y="2971800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00" name="Rectangle 99"/>
            <p:cNvSpPr/>
            <p:nvPr/>
          </p:nvSpPr>
          <p:spPr bwMode="auto">
            <a:xfrm>
              <a:off x="2953537" y="2971800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01" name="Rectangle 100"/>
            <p:cNvSpPr/>
            <p:nvPr/>
          </p:nvSpPr>
          <p:spPr bwMode="auto">
            <a:xfrm>
              <a:off x="3410737" y="2971800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02" name="Rectangle 101"/>
            <p:cNvSpPr/>
            <p:nvPr/>
          </p:nvSpPr>
          <p:spPr bwMode="auto">
            <a:xfrm>
              <a:off x="3867937" y="2971800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03" name="Rectangle 102"/>
            <p:cNvSpPr/>
            <p:nvPr/>
          </p:nvSpPr>
          <p:spPr bwMode="auto">
            <a:xfrm>
              <a:off x="4325137" y="2971800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04" name="Rectangle 103"/>
            <p:cNvSpPr/>
            <p:nvPr/>
          </p:nvSpPr>
          <p:spPr bwMode="auto">
            <a:xfrm>
              <a:off x="4782337" y="2971800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05" name="Rectangle 104"/>
            <p:cNvSpPr/>
            <p:nvPr/>
          </p:nvSpPr>
          <p:spPr bwMode="auto">
            <a:xfrm>
              <a:off x="667537" y="3352800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06" name="Rectangle 105"/>
            <p:cNvSpPr/>
            <p:nvPr/>
          </p:nvSpPr>
          <p:spPr bwMode="auto">
            <a:xfrm>
              <a:off x="1124737" y="3352800"/>
              <a:ext cx="457200" cy="3810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07" name="Rectangle 106"/>
            <p:cNvSpPr/>
            <p:nvPr/>
          </p:nvSpPr>
          <p:spPr bwMode="auto">
            <a:xfrm>
              <a:off x="1581937" y="3352800"/>
              <a:ext cx="457200" cy="3810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08" name="Rectangle 107"/>
            <p:cNvSpPr/>
            <p:nvPr/>
          </p:nvSpPr>
          <p:spPr bwMode="auto">
            <a:xfrm>
              <a:off x="2039137" y="3352800"/>
              <a:ext cx="457200" cy="3810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09" name="Rectangle 108"/>
            <p:cNvSpPr/>
            <p:nvPr/>
          </p:nvSpPr>
          <p:spPr bwMode="auto">
            <a:xfrm>
              <a:off x="2496337" y="3352800"/>
              <a:ext cx="457200" cy="3810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10" name="Rectangle 109"/>
            <p:cNvSpPr/>
            <p:nvPr/>
          </p:nvSpPr>
          <p:spPr bwMode="auto">
            <a:xfrm>
              <a:off x="2953537" y="3352800"/>
              <a:ext cx="457200" cy="3810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11" name="Rectangle 110"/>
            <p:cNvSpPr/>
            <p:nvPr/>
          </p:nvSpPr>
          <p:spPr bwMode="auto">
            <a:xfrm>
              <a:off x="3410737" y="3352800"/>
              <a:ext cx="457200" cy="3810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12" name="Rectangle 111"/>
            <p:cNvSpPr/>
            <p:nvPr/>
          </p:nvSpPr>
          <p:spPr bwMode="auto">
            <a:xfrm>
              <a:off x="3867937" y="3352800"/>
              <a:ext cx="457200" cy="3810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13" name="Rectangle 112"/>
            <p:cNvSpPr/>
            <p:nvPr/>
          </p:nvSpPr>
          <p:spPr bwMode="auto">
            <a:xfrm>
              <a:off x="4325137" y="3352800"/>
              <a:ext cx="457200" cy="3810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14" name="Rectangle 113"/>
            <p:cNvSpPr/>
            <p:nvPr/>
          </p:nvSpPr>
          <p:spPr bwMode="auto">
            <a:xfrm>
              <a:off x="4782337" y="3352800"/>
              <a:ext cx="457200" cy="3810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15" name="Rectangle 114"/>
            <p:cNvSpPr/>
            <p:nvPr/>
          </p:nvSpPr>
          <p:spPr bwMode="auto">
            <a:xfrm>
              <a:off x="667537" y="3733800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16" name="Rectangle 115"/>
            <p:cNvSpPr/>
            <p:nvPr/>
          </p:nvSpPr>
          <p:spPr bwMode="auto">
            <a:xfrm>
              <a:off x="1124737" y="3733800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17" name="Rectangle 116"/>
            <p:cNvSpPr/>
            <p:nvPr/>
          </p:nvSpPr>
          <p:spPr bwMode="auto">
            <a:xfrm>
              <a:off x="1581937" y="3733800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18" name="Rectangle 117"/>
            <p:cNvSpPr/>
            <p:nvPr/>
          </p:nvSpPr>
          <p:spPr bwMode="auto">
            <a:xfrm>
              <a:off x="2039137" y="3733800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19" name="Rectangle 118"/>
            <p:cNvSpPr/>
            <p:nvPr/>
          </p:nvSpPr>
          <p:spPr bwMode="auto">
            <a:xfrm>
              <a:off x="2496337" y="3733800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20" name="Rectangle 119"/>
            <p:cNvSpPr/>
            <p:nvPr/>
          </p:nvSpPr>
          <p:spPr bwMode="auto">
            <a:xfrm>
              <a:off x="2953537" y="3733800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21" name="Rectangle 120"/>
            <p:cNvSpPr/>
            <p:nvPr/>
          </p:nvSpPr>
          <p:spPr bwMode="auto">
            <a:xfrm>
              <a:off x="3410737" y="3733800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22" name="Rectangle 121"/>
            <p:cNvSpPr/>
            <p:nvPr/>
          </p:nvSpPr>
          <p:spPr bwMode="auto">
            <a:xfrm>
              <a:off x="3867937" y="3733800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23" name="Rectangle 122"/>
            <p:cNvSpPr/>
            <p:nvPr/>
          </p:nvSpPr>
          <p:spPr bwMode="auto">
            <a:xfrm>
              <a:off x="4325137" y="3733800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24" name="Rectangle 123"/>
            <p:cNvSpPr/>
            <p:nvPr/>
          </p:nvSpPr>
          <p:spPr bwMode="auto">
            <a:xfrm>
              <a:off x="4782337" y="3733800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25" name="Rectangle 124"/>
            <p:cNvSpPr/>
            <p:nvPr/>
          </p:nvSpPr>
          <p:spPr bwMode="auto">
            <a:xfrm>
              <a:off x="667537" y="4114800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26" name="Rectangle 125"/>
            <p:cNvSpPr/>
            <p:nvPr/>
          </p:nvSpPr>
          <p:spPr bwMode="auto">
            <a:xfrm>
              <a:off x="1124737" y="4114800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27" name="Rectangle 126"/>
            <p:cNvSpPr/>
            <p:nvPr/>
          </p:nvSpPr>
          <p:spPr bwMode="auto">
            <a:xfrm>
              <a:off x="1581937" y="4114800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28" name="Rectangle 127"/>
            <p:cNvSpPr/>
            <p:nvPr/>
          </p:nvSpPr>
          <p:spPr bwMode="auto">
            <a:xfrm>
              <a:off x="2039137" y="4114800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29" name="Rectangle 128"/>
            <p:cNvSpPr/>
            <p:nvPr/>
          </p:nvSpPr>
          <p:spPr bwMode="auto">
            <a:xfrm>
              <a:off x="2496337" y="4114800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30" name="Rectangle 129"/>
            <p:cNvSpPr/>
            <p:nvPr/>
          </p:nvSpPr>
          <p:spPr bwMode="auto">
            <a:xfrm>
              <a:off x="2953537" y="4114800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31" name="Rectangle 130"/>
            <p:cNvSpPr/>
            <p:nvPr/>
          </p:nvSpPr>
          <p:spPr bwMode="auto">
            <a:xfrm>
              <a:off x="3410737" y="4114800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32" name="Rectangle 131"/>
            <p:cNvSpPr/>
            <p:nvPr/>
          </p:nvSpPr>
          <p:spPr bwMode="auto">
            <a:xfrm>
              <a:off x="3867937" y="4114800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33" name="Rectangle 132"/>
            <p:cNvSpPr/>
            <p:nvPr/>
          </p:nvSpPr>
          <p:spPr bwMode="auto">
            <a:xfrm>
              <a:off x="4325137" y="4114800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34" name="Rectangle 133"/>
            <p:cNvSpPr/>
            <p:nvPr/>
          </p:nvSpPr>
          <p:spPr bwMode="auto">
            <a:xfrm>
              <a:off x="4782337" y="4114800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35" name="Rectangle 134"/>
            <p:cNvSpPr/>
            <p:nvPr/>
          </p:nvSpPr>
          <p:spPr bwMode="auto">
            <a:xfrm>
              <a:off x="667537" y="4495800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36" name="Rectangle 135"/>
            <p:cNvSpPr/>
            <p:nvPr/>
          </p:nvSpPr>
          <p:spPr bwMode="auto">
            <a:xfrm>
              <a:off x="1124737" y="4495800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37" name="Rectangle 136"/>
            <p:cNvSpPr/>
            <p:nvPr/>
          </p:nvSpPr>
          <p:spPr bwMode="auto">
            <a:xfrm>
              <a:off x="1581937" y="4495800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38" name="Rectangle 137"/>
            <p:cNvSpPr/>
            <p:nvPr/>
          </p:nvSpPr>
          <p:spPr bwMode="auto">
            <a:xfrm>
              <a:off x="2039137" y="4495800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39" name="Rectangle 138"/>
            <p:cNvSpPr/>
            <p:nvPr/>
          </p:nvSpPr>
          <p:spPr bwMode="auto">
            <a:xfrm>
              <a:off x="2496337" y="4495800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40" name="Rectangle 139"/>
            <p:cNvSpPr/>
            <p:nvPr/>
          </p:nvSpPr>
          <p:spPr bwMode="auto">
            <a:xfrm>
              <a:off x="2953537" y="4495800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41" name="Rectangle 140"/>
            <p:cNvSpPr/>
            <p:nvPr/>
          </p:nvSpPr>
          <p:spPr bwMode="auto">
            <a:xfrm>
              <a:off x="3410737" y="4495800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42" name="Rectangle 141"/>
            <p:cNvSpPr/>
            <p:nvPr/>
          </p:nvSpPr>
          <p:spPr bwMode="auto">
            <a:xfrm>
              <a:off x="3867937" y="4495800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43" name="Rectangle 142"/>
            <p:cNvSpPr/>
            <p:nvPr/>
          </p:nvSpPr>
          <p:spPr bwMode="auto">
            <a:xfrm>
              <a:off x="4325137" y="4495800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44" name="Rectangle 143"/>
            <p:cNvSpPr/>
            <p:nvPr/>
          </p:nvSpPr>
          <p:spPr bwMode="auto">
            <a:xfrm>
              <a:off x="4782337" y="4495800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45" name="Rectangle 144"/>
            <p:cNvSpPr/>
            <p:nvPr/>
          </p:nvSpPr>
          <p:spPr bwMode="auto">
            <a:xfrm>
              <a:off x="667537" y="4876800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46" name="Rectangle 145"/>
            <p:cNvSpPr/>
            <p:nvPr/>
          </p:nvSpPr>
          <p:spPr bwMode="auto">
            <a:xfrm>
              <a:off x="1124737" y="4876800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47" name="Rectangle 146"/>
            <p:cNvSpPr/>
            <p:nvPr/>
          </p:nvSpPr>
          <p:spPr bwMode="auto">
            <a:xfrm>
              <a:off x="1581937" y="4876800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48" name="Rectangle 147"/>
            <p:cNvSpPr/>
            <p:nvPr/>
          </p:nvSpPr>
          <p:spPr bwMode="auto">
            <a:xfrm>
              <a:off x="2039137" y="4876800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49" name="Rectangle 148"/>
            <p:cNvSpPr/>
            <p:nvPr/>
          </p:nvSpPr>
          <p:spPr bwMode="auto">
            <a:xfrm>
              <a:off x="2496337" y="4876800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50" name="Rectangle 149"/>
            <p:cNvSpPr/>
            <p:nvPr/>
          </p:nvSpPr>
          <p:spPr bwMode="auto">
            <a:xfrm>
              <a:off x="2953537" y="4876800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51" name="Rectangle 150"/>
            <p:cNvSpPr/>
            <p:nvPr/>
          </p:nvSpPr>
          <p:spPr bwMode="auto">
            <a:xfrm>
              <a:off x="3410737" y="4876800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52" name="Rectangle 151"/>
            <p:cNvSpPr/>
            <p:nvPr/>
          </p:nvSpPr>
          <p:spPr bwMode="auto">
            <a:xfrm>
              <a:off x="3867937" y="4876800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53" name="Rectangle 152"/>
            <p:cNvSpPr/>
            <p:nvPr/>
          </p:nvSpPr>
          <p:spPr bwMode="auto">
            <a:xfrm>
              <a:off x="4325137" y="4876800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54" name="Rectangle 153"/>
            <p:cNvSpPr/>
            <p:nvPr/>
          </p:nvSpPr>
          <p:spPr bwMode="auto">
            <a:xfrm>
              <a:off x="4782337" y="4876800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55" name="Rectangle 154"/>
            <p:cNvSpPr/>
            <p:nvPr/>
          </p:nvSpPr>
          <p:spPr bwMode="auto">
            <a:xfrm>
              <a:off x="667537" y="5257800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56" name="Rectangle 155"/>
            <p:cNvSpPr/>
            <p:nvPr/>
          </p:nvSpPr>
          <p:spPr bwMode="auto">
            <a:xfrm>
              <a:off x="1124737" y="5257800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57" name="Rectangle 156"/>
            <p:cNvSpPr/>
            <p:nvPr/>
          </p:nvSpPr>
          <p:spPr bwMode="auto">
            <a:xfrm>
              <a:off x="1581937" y="5257800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58" name="Rectangle 157"/>
            <p:cNvSpPr/>
            <p:nvPr/>
          </p:nvSpPr>
          <p:spPr bwMode="auto">
            <a:xfrm>
              <a:off x="2039137" y="5257800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59" name="Rectangle 158"/>
            <p:cNvSpPr/>
            <p:nvPr/>
          </p:nvSpPr>
          <p:spPr bwMode="auto">
            <a:xfrm>
              <a:off x="2496337" y="5257800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60" name="Rectangle 159"/>
            <p:cNvSpPr/>
            <p:nvPr/>
          </p:nvSpPr>
          <p:spPr bwMode="auto">
            <a:xfrm>
              <a:off x="2953537" y="5257800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61" name="Rectangle 160"/>
            <p:cNvSpPr/>
            <p:nvPr/>
          </p:nvSpPr>
          <p:spPr bwMode="auto">
            <a:xfrm>
              <a:off x="3410737" y="5257800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62" name="Rectangle 161"/>
            <p:cNvSpPr/>
            <p:nvPr/>
          </p:nvSpPr>
          <p:spPr bwMode="auto">
            <a:xfrm>
              <a:off x="3867937" y="5257800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63" name="Rectangle 162"/>
            <p:cNvSpPr/>
            <p:nvPr/>
          </p:nvSpPr>
          <p:spPr bwMode="auto">
            <a:xfrm>
              <a:off x="4325137" y="5257800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64" name="Rectangle 163"/>
            <p:cNvSpPr/>
            <p:nvPr/>
          </p:nvSpPr>
          <p:spPr bwMode="auto">
            <a:xfrm>
              <a:off x="4782337" y="5257800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cxnSp>
          <p:nvCxnSpPr>
            <p:cNvPr id="165" name="Straight Connector 164"/>
            <p:cNvCxnSpPr/>
            <p:nvPr/>
          </p:nvCxnSpPr>
          <p:spPr bwMode="auto">
            <a:xfrm>
              <a:off x="667537" y="4114800"/>
              <a:ext cx="4572000" cy="1588"/>
            </a:xfrm>
            <a:prstGeom prst="line">
              <a:avLst/>
            </a:prstGeom>
            <a:solidFill>
              <a:schemeClr val="accent1"/>
            </a:solidFill>
            <a:ln w="444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66" name="Straight Connector 165"/>
            <p:cNvCxnSpPr/>
            <p:nvPr/>
          </p:nvCxnSpPr>
          <p:spPr bwMode="auto">
            <a:xfrm rot="5400000">
              <a:off x="-857258" y="4114800"/>
              <a:ext cx="3048000" cy="1588"/>
            </a:xfrm>
            <a:prstGeom prst="line">
              <a:avLst/>
            </a:prstGeom>
            <a:solidFill>
              <a:schemeClr val="accent1"/>
            </a:solidFill>
            <a:ln w="444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67" name="Straight Connector 166"/>
            <p:cNvCxnSpPr/>
            <p:nvPr/>
          </p:nvCxnSpPr>
          <p:spPr bwMode="auto">
            <a:xfrm rot="5400000">
              <a:off x="3714743" y="4114006"/>
              <a:ext cx="3048000" cy="1588"/>
            </a:xfrm>
            <a:prstGeom prst="line">
              <a:avLst/>
            </a:prstGeom>
            <a:solidFill>
              <a:schemeClr val="accent1"/>
            </a:solidFill>
            <a:ln w="444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68" name="Straight Connector 167"/>
            <p:cNvCxnSpPr/>
            <p:nvPr/>
          </p:nvCxnSpPr>
          <p:spPr bwMode="auto">
            <a:xfrm rot="5400000">
              <a:off x="2800343" y="4114006"/>
              <a:ext cx="3048000" cy="1588"/>
            </a:xfrm>
            <a:prstGeom prst="line">
              <a:avLst/>
            </a:prstGeom>
            <a:solidFill>
              <a:schemeClr val="accent1"/>
            </a:solidFill>
            <a:ln w="444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69" name="Straight Connector 168"/>
            <p:cNvCxnSpPr/>
            <p:nvPr/>
          </p:nvCxnSpPr>
          <p:spPr bwMode="auto">
            <a:xfrm rot="5400000">
              <a:off x="1885943" y="4114006"/>
              <a:ext cx="3048000" cy="1588"/>
            </a:xfrm>
            <a:prstGeom prst="line">
              <a:avLst/>
            </a:prstGeom>
            <a:solidFill>
              <a:schemeClr val="accent1"/>
            </a:solidFill>
            <a:ln w="444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70" name="Straight Connector 169"/>
            <p:cNvCxnSpPr/>
            <p:nvPr/>
          </p:nvCxnSpPr>
          <p:spPr bwMode="auto">
            <a:xfrm rot="5400000">
              <a:off x="971543" y="4114006"/>
              <a:ext cx="3048000" cy="1588"/>
            </a:xfrm>
            <a:prstGeom prst="line">
              <a:avLst/>
            </a:prstGeom>
            <a:solidFill>
              <a:schemeClr val="accent1"/>
            </a:solidFill>
            <a:ln w="444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71" name="Straight Connector 170"/>
            <p:cNvCxnSpPr/>
            <p:nvPr/>
          </p:nvCxnSpPr>
          <p:spPr bwMode="auto">
            <a:xfrm rot="5400000">
              <a:off x="57143" y="4114006"/>
              <a:ext cx="3048000" cy="1588"/>
            </a:xfrm>
            <a:prstGeom prst="line">
              <a:avLst/>
            </a:prstGeom>
            <a:solidFill>
              <a:schemeClr val="accent1"/>
            </a:solidFill>
            <a:ln w="444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72" name="Straight Connector 171"/>
            <p:cNvCxnSpPr/>
            <p:nvPr/>
          </p:nvCxnSpPr>
          <p:spPr bwMode="auto">
            <a:xfrm>
              <a:off x="667537" y="2590800"/>
              <a:ext cx="4572000" cy="1588"/>
            </a:xfrm>
            <a:prstGeom prst="line">
              <a:avLst/>
            </a:prstGeom>
            <a:solidFill>
              <a:schemeClr val="accent1"/>
            </a:solidFill>
            <a:ln w="444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73" name="Straight Connector 172"/>
            <p:cNvCxnSpPr/>
            <p:nvPr/>
          </p:nvCxnSpPr>
          <p:spPr bwMode="auto">
            <a:xfrm>
              <a:off x="667537" y="5637212"/>
              <a:ext cx="4572000" cy="1588"/>
            </a:xfrm>
            <a:prstGeom prst="line">
              <a:avLst/>
            </a:prstGeom>
            <a:solidFill>
              <a:schemeClr val="accent1"/>
            </a:solidFill>
            <a:ln w="444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74" name="Rectangle 173"/>
            <p:cNvSpPr/>
            <p:nvPr/>
          </p:nvSpPr>
          <p:spPr bwMode="auto">
            <a:xfrm>
              <a:off x="1123149" y="4495800"/>
              <a:ext cx="457200" cy="3810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75" name="Rectangle 174"/>
            <p:cNvSpPr/>
            <p:nvPr/>
          </p:nvSpPr>
          <p:spPr bwMode="auto">
            <a:xfrm>
              <a:off x="1580349" y="4495800"/>
              <a:ext cx="457200" cy="3810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76" name="Rectangle 175"/>
            <p:cNvSpPr/>
            <p:nvPr/>
          </p:nvSpPr>
          <p:spPr bwMode="auto">
            <a:xfrm>
              <a:off x="2037549" y="4495800"/>
              <a:ext cx="457200" cy="3810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77" name="Rectangle 176"/>
            <p:cNvSpPr/>
            <p:nvPr/>
          </p:nvSpPr>
          <p:spPr bwMode="auto">
            <a:xfrm>
              <a:off x="2494749" y="4495800"/>
              <a:ext cx="457200" cy="3810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78" name="Rectangle 177"/>
            <p:cNvSpPr/>
            <p:nvPr/>
          </p:nvSpPr>
          <p:spPr bwMode="auto">
            <a:xfrm>
              <a:off x="2951949" y="4495800"/>
              <a:ext cx="457200" cy="3810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79" name="Rectangle 178"/>
            <p:cNvSpPr/>
            <p:nvPr/>
          </p:nvSpPr>
          <p:spPr bwMode="auto">
            <a:xfrm>
              <a:off x="3409149" y="4495800"/>
              <a:ext cx="457200" cy="3810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80" name="Rectangle 179"/>
            <p:cNvSpPr/>
            <p:nvPr/>
          </p:nvSpPr>
          <p:spPr bwMode="auto">
            <a:xfrm>
              <a:off x="3866349" y="4495800"/>
              <a:ext cx="457200" cy="3810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81" name="Rectangle 180"/>
            <p:cNvSpPr/>
            <p:nvPr/>
          </p:nvSpPr>
          <p:spPr bwMode="auto">
            <a:xfrm>
              <a:off x="4323549" y="4495800"/>
              <a:ext cx="457200" cy="3810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82" name="Rectangle 181"/>
            <p:cNvSpPr/>
            <p:nvPr/>
          </p:nvSpPr>
          <p:spPr bwMode="auto">
            <a:xfrm>
              <a:off x="4780749" y="4495800"/>
              <a:ext cx="457200" cy="3810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  <p:sp>
        <p:nvSpPr>
          <p:cNvPr id="202" name="Content Placeholder 2"/>
          <p:cNvSpPr txBox="1">
            <a:spLocks/>
          </p:cNvSpPr>
          <p:nvPr/>
        </p:nvSpPr>
        <p:spPr>
          <a:xfrm>
            <a:off x="233681" y="4572000"/>
            <a:ext cx="4529177" cy="106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>
                <a:latin typeface="Arial"/>
                <a:cs typeface="Arial"/>
              </a:rPr>
              <a:t>If contiguous: 2 seeks</a:t>
            </a:r>
          </a:p>
          <a:p>
            <a:r>
              <a:rPr lang="en-US" sz="2400" dirty="0" smtClean="0">
                <a:latin typeface="Arial"/>
                <a:cs typeface="Arial"/>
              </a:rPr>
              <a:t>If chunked: 10 seeks</a:t>
            </a:r>
            <a:endParaRPr lang="en-US" sz="2400" dirty="0">
              <a:latin typeface="Arial"/>
              <a:cs typeface="Arial"/>
            </a:endParaRPr>
          </a:p>
        </p:txBody>
      </p:sp>
      <p:grpSp>
        <p:nvGrpSpPr>
          <p:cNvPr id="310" name="Group 309"/>
          <p:cNvGrpSpPr/>
          <p:nvPr/>
        </p:nvGrpSpPr>
        <p:grpSpPr>
          <a:xfrm>
            <a:off x="4800600" y="2133600"/>
            <a:ext cx="3505199" cy="2041097"/>
            <a:chOff x="4896716" y="2357162"/>
            <a:chExt cx="4573589" cy="3048794"/>
          </a:xfrm>
        </p:grpSpPr>
        <p:sp>
          <p:nvSpPr>
            <p:cNvPr id="203" name="Rectangle 202"/>
            <p:cNvSpPr/>
            <p:nvPr/>
          </p:nvSpPr>
          <p:spPr bwMode="auto">
            <a:xfrm>
              <a:off x="4898305" y="2357162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04" name="Rectangle 203"/>
            <p:cNvSpPr/>
            <p:nvPr/>
          </p:nvSpPr>
          <p:spPr bwMode="auto">
            <a:xfrm>
              <a:off x="5355505" y="2357162"/>
              <a:ext cx="457200" cy="3810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05" name="Rectangle 204"/>
            <p:cNvSpPr/>
            <p:nvPr/>
          </p:nvSpPr>
          <p:spPr bwMode="auto">
            <a:xfrm>
              <a:off x="5812705" y="2357162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06" name="Rectangle 205"/>
            <p:cNvSpPr/>
            <p:nvPr/>
          </p:nvSpPr>
          <p:spPr bwMode="auto">
            <a:xfrm>
              <a:off x="6269905" y="2357162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07" name="Rectangle 206"/>
            <p:cNvSpPr/>
            <p:nvPr/>
          </p:nvSpPr>
          <p:spPr bwMode="auto">
            <a:xfrm>
              <a:off x="6727105" y="2357162"/>
              <a:ext cx="457200" cy="3810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08" name="Rectangle 207"/>
            <p:cNvSpPr/>
            <p:nvPr/>
          </p:nvSpPr>
          <p:spPr bwMode="auto">
            <a:xfrm>
              <a:off x="7184305" y="2357162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09" name="Rectangle 208"/>
            <p:cNvSpPr/>
            <p:nvPr/>
          </p:nvSpPr>
          <p:spPr bwMode="auto">
            <a:xfrm>
              <a:off x="7641505" y="2357162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10" name="Rectangle 209"/>
            <p:cNvSpPr/>
            <p:nvPr/>
          </p:nvSpPr>
          <p:spPr bwMode="auto">
            <a:xfrm>
              <a:off x="8098705" y="2357162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11" name="Rectangle 210"/>
            <p:cNvSpPr/>
            <p:nvPr/>
          </p:nvSpPr>
          <p:spPr bwMode="auto">
            <a:xfrm>
              <a:off x="8555905" y="2357162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12" name="Rectangle 211"/>
            <p:cNvSpPr/>
            <p:nvPr/>
          </p:nvSpPr>
          <p:spPr bwMode="auto">
            <a:xfrm>
              <a:off x="9013105" y="2357162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13" name="Rectangle 212"/>
            <p:cNvSpPr/>
            <p:nvPr/>
          </p:nvSpPr>
          <p:spPr bwMode="auto">
            <a:xfrm>
              <a:off x="4898305" y="2738162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14" name="Rectangle 213"/>
            <p:cNvSpPr/>
            <p:nvPr/>
          </p:nvSpPr>
          <p:spPr bwMode="auto">
            <a:xfrm>
              <a:off x="5355505" y="2738162"/>
              <a:ext cx="457200" cy="3810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15" name="Rectangle 214"/>
            <p:cNvSpPr/>
            <p:nvPr/>
          </p:nvSpPr>
          <p:spPr bwMode="auto">
            <a:xfrm>
              <a:off x="5812705" y="2738162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16" name="Rectangle 215"/>
            <p:cNvSpPr/>
            <p:nvPr/>
          </p:nvSpPr>
          <p:spPr bwMode="auto">
            <a:xfrm>
              <a:off x="6269905" y="2738162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17" name="Rectangle 216"/>
            <p:cNvSpPr/>
            <p:nvPr/>
          </p:nvSpPr>
          <p:spPr bwMode="auto">
            <a:xfrm>
              <a:off x="6727105" y="2738162"/>
              <a:ext cx="457200" cy="3810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18" name="Rectangle 217"/>
            <p:cNvSpPr/>
            <p:nvPr/>
          </p:nvSpPr>
          <p:spPr bwMode="auto">
            <a:xfrm>
              <a:off x="7184305" y="2738162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19" name="Rectangle 218"/>
            <p:cNvSpPr/>
            <p:nvPr/>
          </p:nvSpPr>
          <p:spPr bwMode="auto">
            <a:xfrm>
              <a:off x="7641505" y="2738162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20" name="Rectangle 219"/>
            <p:cNvSpPr/>
            <p:nvPr/>
          </p:nvSpPr>
          <p:spPr bwMode="auto">
            <a:xfrm>
              <a:off x="8098705" y="2738162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21" name="Rectangle 220"/>
            <p:cNvSpPr/>
            <p:nvPr/>
          </p:nvSpPr>
          <p:spPr bwMode="auto">
            <a:xfrm>
              <a:off x="8555905" y="2738162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22" name="Rectangle 221"/>
            <p:cNvSpPr/>
            <p:nvPr/>
          </p:nvSpPr>
          <p:spPr bwMode="auto">
            <a:xfrm>
              <a:off x="9013105" y="2738162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23" name="Rectangle 222"/>
            <p:cNvSpPr/>
            <p:nvPr/>
          </p:nvSpPr>
          <p:spPr bwMode="auto">
            <a:xfrm>
              <a:off x="4898305" y="3119162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24" name="Rectangle 223"/>
            <p:cNvSpPr/>
            <p:nvPr/>
          </p:nvSpPr>
          <p:spPr bwMode="auto">
            <a:xfrm>
              <a:off x="5355505" y="3119162"/>
              <a:ext cx="457200" cy="3810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25" name="Rectangle 224"/>
            <p:cNvSpPr/>
            <p:nvPr/>
          </p:nvSpPr>
          <p:spPr bwMode="auto">
            <a:xfrm>
              <a:off x="5812705" y="3119162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26" name="Rectangle 225"/>
            <p:cNvSpPr/>
            <p:nvPr/>
          </p:nvSpPr>
          <p:spPr bwMode="auto">
            <a:xfrm>
              <a:off x="6269905" y="3119162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27" name="Rectangle 226"/>
            <p:cNvSpPr/>
            <p:nvPr/>
          </p:nvSpPr>
          <p:spPr bwMode="auto">
            <a:xfrm>
              <a:off x="6727105" y="3119162"/>
              <a:ext cx="457200" cy="3810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28" name="Rectangle 227"/>
            <p:cNvSpPr/>
            <p:nvPr/>
          </p:nvSpPr>
          <p:spPr bwMode="auto">
            <a:xfrm>
              <a:off x="7184305" y="3119162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29" name="Rectangle 228"/>
            <p:cNvSpPr/>
            <p:nvPr/>
          </p:nvSpPr>
          <p:spPr bwMode="auto">
            <a:xfrm>
              <a:off x="7641505" y="3119162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30" name="Rectangle 229"/>
            <p:cNvSpPr/>
            <p:nvPr/>
          </p:nvSpPr>
          <p:spPr bwMode="auto">
            <a:xfrm>
              <a:off x="8098705" y="3119162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31" name="Rectangle 230"/>
            <p:cNvSpPr/>
            <p:nvPr/>
          </p:nvSpPr>
          <p:spPr bwMode="auto">
            <a:xfrm>
              <a:off x="8555905" y="3119162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32" name="Rectangle 231"/>
            <p:cNvSpPr/>
            <p:nvPr/>
          </p:nvSpPr>
          <p:spPr bwMode="auto">
            <a:xfrm>
              <a:off x="9013105" y="3119162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33" name="Rectangle 232"/>
            <p:cNvSpPr/>
            <p:nvPr/>
          </p:nvSpPr>
          <p:spPr bwMode="auto">
            <a:xfrm>
              <a:off x="4898305" y="3500162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34" name="Rectangle 233"/>
            <p:cNvSpPr/>
            <p:nvPr/>
          </p:nvSpPr>
          <p:spPr bwMode="auto">
            <a:xfrm>
              <a:off x="5355505" y="3500162"/>
              <a:ext cx="457200" cy="3810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35" name="Rectangle 234"/>
            <p:cNvSpPr/>
            <p:nvPr/>
          </p:nvSpPr>
          <p:spPr bwMode="auto">
            <a:xfrm>
              <a:off x="5812705" y="3500162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36" name="Rectangle 235"/>
            <p:cNvSpPr/>
            <p:nvPr/>
          </p:nvSpPr>
          <p:spPr bwMode="auto">
            <a:xfrm>
              <a:off x="6269905" y="3500162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37" name="Rectangle 236"/>
            <p:cNvSpPr/>
            <p:nvPr/>
          </p:nvSpPr>
          <p:spPr bwMode="auto">
            <a:xfrm>
              <a:off x="6727105" y="3500162"/>
              <a:ext cx="457200" cy="3810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38" name="Rectangle 237"/>
            <p:cNvSpPr/>
            <p:nvPr/>
          </p:nvSpPr>
          <p:spPr bwMode="auto">
            <a:xfrm>
              <a:off x="7184305" y="3500162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39" name="Rectangle 238"/>
            <p:cNvSpPr/>
            <p:nvPr/>
          </p:nvSpPr>
          <p:spPr bwMode="auto">
            <a:xfrm>
              <a:off x="7641505" y="3500162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40" name="Rectangle 239"/>
            <p:cNvSpPr/>
            <p:nvPr/>
          </p:nvSpPr>
          <p:spPr bwMode="auto">
            <a:xfrm>
              <a:off x="8098705" y="3500162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41" name="Rectangle 240"/>
            <p:cNvSpPr/>
            <p:nvPr/>
          </p:nvSpPr>
          <p:spPr bwMode="auto">
            <a:xfrm>
              <a:off x="8555905" y="3500162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42" name="Rectangle 241"/>
            <p:cNvSpPr/>
            <p:nvPr/>
          </p:nvSpPr>
          <p:spPr bwMode="auto">
            <a:xfrm>
              <a:off x="9013105" y="3500162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43" name="Rectangle 242"/>
            <p:cNvSpPr/>
            <p:nvPr/>
          </p:nvSpPr>
          <p:spPr bwMode="auto">
            <a:xfrm>
              <a:off x="4898305" y="3881162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44" name="Rectangle 243"/>
            <p:cNvSpPr/>
            <p:nvPr/>
          </p:nvSpPr>
          <p:spPr bwMode="auto">
            <a:xfrm>
              <a:off x="5355505" y="3881162"/>
              <a:ext cx="457200" cy="3810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45" name="Rectangle 244"/>
            <p:cNvSpPr/>
            <p:nvPr/>
          </p:nvSpPr>
          <p:spPr bwMode="auto">
            <a:xfrm>
              <a:off x="5812705" y="3881162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46" name="Rectangle 245"/>
            <p:cNvSpPr/>
            <p:nvPr/>
          </p:nvSpPr>
          <p:spPr bwMode="auto">
            <a:xfrm>
              <a:off x="6269905" y="3881162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47" name="Rectangle 246"/>
            <p:cNvSpPr/>
            <p:nvPr/>
          </p:nvSpPr>
          <p:spPr bwMode="auto">
            <a:xfrm>
              <a:off x="6727105" y="3881162"/>
              <a:ext cx="457200" cy="3810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48" name="Rectangle 247"/>
            <p:cNvSpPr/>
            <p:nvPr/>
          </p:nvSpPr>
          <p:spPr bwMode="auto">
            <a:xfrm>
              <a:off x="7184305" y="3881162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49" name="Rectangle 248"/>
            <p:cNvSpPr/>
            <p:nvPr/>
          </p:nvSpPr>
          <p:spPr bwMode="auto">
            <a:xfrm>
              <a:off x="7641505" y="3881162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50" name="Rectangle 249"/>
            <p:cNvSpPr/>
            <p:nvPr/>
          </p:nvSpPr>
          <p:spPr bwMode="auto">
            <a:xfrm>
              <a:off x="8098705" y="3881162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51" name="Rectangle 250"/>
            <p:cNvSpPr/>
            <p:nvPr/>
          </p:nvSpPr>
          <p:spPr bwMode="auto">
            <a:xfrm>
              <a:off x="8555905" y="3881162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52" name="Rectangle 251"/>
            <p:cNvSpPr/>
            <p:nvPr/>
          </p:nvSpPr>
          <p:spPr bwMode="auto">
            <a:xfrm>
              <a:off x="9013105" y="3881162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53" name="Rectangle 252"/>
            <p:cNvSpPr/>
            <p:nvPr/>
          </p:nvSpPr>
          <p:spPr bwMode="auto">
            <a:xfrm>
              <a:off x="4898305" y="4262162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54" name="Rectangle 253"/>
            <p:cNvSpPr/>
            <p:nvPr/>
          </p:nvSpPr>
          <p:spPr bwMode="auto">
            <a:xfrm>
              <a:off x="5355505" y="4262162"/>
              <a:ext cx="457200" cy="3810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55" name="Rectangle 254"/>
            <p:cNvSpPr/>
            <p:nvPr/>
          </p:nvSpPr>
          <p:spPr bwMode="auto">
            <a:xfrm>
              <a:off x="5812705" y="4262162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56" name="Rectangle 255"/>
            <p:cNvSpPr/>
            <p:nvPr/>
          </p:nvSpPr>
          <p:spPr bwMode="auto">
            <a:xfrm>
              <a:off x="6269905" y="4262162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57" name="Rectangle 256"/>
            <p:cNvSpPr/>
            <p:nvPr/>
          </p:nvSpPr>
          <p:spPr bwMode="auto">
            <a:xfrm>
              <a:off x="6727105" y="4262162"/>
              <a:ext cx="457200" cy="3810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58" name="Rectangle 257"/>
            <p:cNvSpPr/>
            <p:nvPr/>
          </p:nvSpPr>
          <p:spPr bwMode="auto">
            <a:xfrm>
              <a:off x="7184305" y="4262162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59" name="Rectangle 258"/>
            <p:cNvSpPr/>
            <p:nvPr/>
          </p:nvSpPr>
          <p:spPr bwMode="auto">
            <a:xfrm>
              <a:off x="7641505" y="4262162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60" name="Rectangle 259"/>
            <p:cNvSpPr/>
            <p:nvPr/>
          </p:nvSpPr>
          <p:spPr bwMode="auto">
            <a:xfrm>
              <a:off x="8098705" y="4262162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61" name="Rectangle 260"/>
            <p:cNvSpPr/>
            <p:nvPr/>
          </p:nvSpPr>
          <p:spPr bwMode="auto">
            <a:xfrm>
              <a:off x="8555905" y="4262162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62" name="Rectangle 261"/>
            <p:cNvSpPr/>
            <p:nvPr/>
          </p:nvSpPr>
          <p:spPr bwMode="auto">
            <a:xfrm>
              <a:off x="9013105" y="4262162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63" name="Rectangle 262"/>
            <p:cNvSpPr/>
            <p:nvPr/>
          </p:nvSpPr>
          <p:spPr bwMode="auto">
            <a:xfrm>
              <a:off x="4898305" y="4643162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64" name="Rectangle 263"/>
            <p:cNvSpPr/>
            <p:nvPr/>
          </p:nvSpPr>
          <p:spPr bwMode="auto">
            <a:xfrm>
              <a:off x="5355505" y="4643162"/>
              <a:ext cx="457200" cy="3810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65" name="Rectangle 264"/>
            <p:cNvSpPr/>
            <p:nvPr/>
          </p:nvSpPr>
          <p:spPr bwMode="auto">
            <a:xfrm>
              <a:off x="5812705" y="4643162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66" name="Rectangle 265"/>
            <p:cNvSpPr/>
            <p:nvPr/>
          </p:nvSpPr>
          <p:spPr bwMode="auto">
            <a:xfrm>
              <a:off x="6269905" y="4643162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67" name="Rectangle 266"/>
            <p:cNvSpPr/>
            <p:nvPr/>
          </p:nvSpPr>
          <p:spPr bwMode="auto">
            <a:xfrm>
              <a:off x="6727105" y="4643162"/>
              <a:ext cx="457200" cy="3810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68" name="Rectangle 267"/>
            <p:cNvSpPr/>
            <p:nvPr/>
          </p:nvSpPr>
          <p:spPr bwMode="auto">
            <a:xfrm>
              <a:off x="7184305" y="4643162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69" name="Rectangle 268"/>
            <p:cNvSpPr/>
            <p:nvPr/>
          </p:nvSpPr>
          <p:spPr bwMode="auto">
            <a:xfrm>
              <a:off x="7641505" y="4643162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70" name="Rectangle 269"/>
            <p:cNvSpPr/>
            <p:nvPr/>
          </p:nvSpPr>
          <p:spPr bwMode="auto">
            <a:xfrm>
              <a:off x="8098705" y="4643162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71" name="Rectangle 270"/>
            <p:cNvSpPr/>
            <p:nvPr/>
          </p:nvSpPr>
          <p:spPr bwMode="auto">
            <a:xfrm>
              <a:off x="8555905" y="4643162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72" name="Rectangle 271"/>
            <p:cNvSpPr/>
            <p:nvPr/>
          </p:nvSpPr>
          <p:spPr bwMode="auto">
            <a:xfrm>
              <a:off x="9013105" y="4643162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73" name="Rectangle 272"/>
            <p:cNvSpPr/>
            <p:nvPr/>
          </p:nvSpPr>
          <p:spPr bwMode="auto">
            <a:xfrm>
              <a:off x="4898305" y="5024162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74" name="Rectangle 273"/>
            <p:cNvSpPr/>
            <p:nvPr/>
          </p:nvSpPr>
          <p:spPr bwMode="auto">
            <a:xfrm>
              <a:off x="5355505" y="5024162"/>
              <a:ext cx="457200" cy="3810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75" name="Rectangle 274"/>
            <p:cNvSpPr/>
            <p:nvPr/>
          </p:nvSpPr>
          <p:spPr bwMode="auto">
            <a:xfrm>
              <a:off x="5812705" y="5024162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76" name="Rectangle 275"/>
            <p:cNvSpPr/>
            <p:nvPr/>
          </p:nvSpPr>
          <p:spPr bwMode="auto">
            <a:xfrm>
              <a:off x="6269905" y="5024162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77" name="Rectangle 276"/>
            <p:cNvSpPr/>
            <p:nvPr/>
          </p:nvSpPr>
          <p:spPr bwMode="auto">
            <a:xfrm>
              <a:off x="6727105" y="5024162"/>
              <a:ext cx="457200" cy="3810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78" name="Rectangle 277"/>
            <p:cNvSpPr/>
            <p:nvPr/>
          </p:nvSpPr>
          <p:spPr bwMode="auto">
            <a:xfrm>
              <a:off x="7184305" y="5024162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79" name="Rectangle 278"/>
            <p:cNvSpPr/>
            <p:nvPr/>
          </p:nvSpPr>
          <p:spPr bwMode="auto">
            <a:xfrm>
              <a:off x="7641505" y="5024162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80" name="Rectangle 279"/>
            <p:cNvSpPr/>
            <p:nvPr/>
          </p:nvSpPr>
          <p:spPr bwMode="auto">
            <a:xfrm>
              <a:off x="8098705" y="5024162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81" name="Rectangle 280"/>
            <p:cNvSpPr/>
            <p:nvPr/>
          </p:nvSpPr>
          <p:spPr bwMode="auto">
            <a:xfrm>
              <a:off x="8555905" y="5024162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82" name="Rectangle 281"/>
            <p:cNvSpPr/>
            <p:nvPr/>
          </p:nvSpPr>
          <p:spPr bwMode="auto">
            <a:xfrm>
              <a:off x="9013105" y="5024162"/>
              <a:ext cx="457200" cy="381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cxnSp>
          <p:nvCxnSpPr>
            <p:cNvPr id="283" name="Straight Connector 282"/>
            <p:cNvCxnSpPr/>
            <p:nvPr/>
          </p:nvCxnSpPr>
          <p:spPr bwMode="auto">
            <a:xfrm>
              <a:off x="4898305" y="3881162"/>
              <a:ext cx="4572000" cy="1588"/>
            </a:xfrm>
            <a:prstGeom prst="line">
              <a:avLst/>
            </a:prstGeom>
            <a:solidFill>
              <a:schemeClr val="accent1"/>
            </a:solidFill>
            <a:ln w="444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84" name="Straight Connector 283"/>
            <p:cNvCxnSpPr/>
            <p:nvPr/>
          </p:nvCxnSpPr>
          <p:spPr bwMode="auto">
            <a:xfrm rot="5400000">
              <a:off x="3373510" y="3881162"/>
              <a:ext cx="3048000" cy="1588"/>
            </a:xfrm>
            <a:prstGeom prst="line">
              <a:avLst/>
            </a:prstGeom>
            <a:solidFill>
              <a:schemeClr val="accent1"/>
            </a:solidFill>
            <a:ln w="444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85" name="Straight Connector 284"/>
            <p:cNvCxnSpPr/>
            <p:nvPr/>
          </p:nvCxnSpPr>
          <p:spPr bwMode="auto">
            <a:xfrm rot="5400000">
              <a:off x="7945511" y="3880368"/>
              <a:ext cx="3048000" cy="1588"/>
            </a:xfrm>
            <a:prstGeom prst="line">
              <a:avLst/>
            </a:prstGeom>
            <a:solidFill>
              <a:schemeClr val="accent1"/>
            </a:solidFill>
            <a:ln w="444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86" name="Straight Connector 285"/>
            <p:cNvCxnSpPr/>
            <p:nvPr/>
          </p:nvCxnSpPr>
          <p:spPr bwMode="auto">
            <a:xfrm rot="5400000">
              <a:off x="7031111" y="3880368"/>
              <a:ext cx="3048000" cy="1588"/>
            </a:xfrm>
            <a:prstGeom prst="line">
              <a:avLst/>
            </a:prstGeom>
            <a:solidFill>
              <a:schemeClr val="accent1"/>
            </a:solidFill>
            <a:ln w="444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87" name="Straight Connector 286"/>
            <p:cNvCxnSpPr/>
            <p:nvPr/>
          </p:nvCxnSpPr>
          <p:spPr bwMode="auto">
            <a:xfrm rot="5400000">
              <a:off x="6116711" y="3880368"/>
              <a:ext cx="3048000" cy="1588"/>
            </a:xfrm>
            <a:prstGeom prst="line">
              <a:avLst/>
            </a:prstGeom>
            <a:solidFill>
              <a:schemeClr val="accent1"/>
            </a:solidFill>
            <a:ln w="444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88" name="Straight Connector 287"/>
            <p:cNvCxnSpPr/>
            <p:nvPr/>
          </p:nvCxnSpPr>
          <p:spPr bwMode="auto">
            <a:xfrm rot="5400000">
              <a:off x="5202311" y="3880368"/>
              <a:ext cx="3048000" cy="1588"/>
            </a:xfrm>
            <a:prstGeom prst="line">
              <a:avLst/>
            </a:prstGeom>
            <a:solidFill>
              <a:schemeClr val="accent1"/>
            </a:solidFill>
            <a:ln w="444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89" name="Straight Connector 288"/>
            <p:cNvCxnSpPr/>
            <p:nvPr/>
          </p:nvCxnSpPr>
          <p:spPr bwMode="auto">
            <a:xfrm rot="5400000">
              <a:off x="4287911" y="3880368"/>
              <a:ext cx="3048000" cy="1588"/>
            </a:xfrm>
            <a:prstGeom prst="line">
              <a:avLst/>
            </a:prstGeom>
            <a:solidFill>
              <a:schemeClr val="accent1"/>
            </a:solidFill>
            <a:ln w="444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90" name="Straight Connector 289"/>
            <p:cNvCxnSpPr/>
            <p:nvPr/>
          </p:nvCxnSpPr>
          <p:spPr bwMode="auto">
            <a:xfrm>
              <a:off x="4898305" y="2357162"/>
              <a:ext cx="4572000" cy="1588"/>
            </a:xfrm>
            <a:prstGeom prst="line">
              <a:avLst/>
            </a:prstGeom>
            <a:solidFill>
              <a:schemeClr val="accent1"/>
            </a:solidFill>
            <a:ln w="444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91" name="Straight Connector 290"/>
            <p:cNvCxnSpPr/>
            <p:nvPr/>
          </p:nvCxnSpPr>
          <p:spPr bwMode="auto">
            <a:xfrm>
              <a:off x="4898305" y="5403574"/>
              <a:ext cx="4572000" cy="1588"/>
            </a:xfrm>
            <a:prstGeom prst="line">
              <a:avLst/>
            </a:prstGeom>
            <a:solidFill>
              <a:schemeClr val="accent1"/>
            </a:solidFill>
            <a:ln w="444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309" name="Content Placeholder 2"/>
          <p:cNvSpPr txBox="1">
            <a:spLocks/>
          </p:cNvSpPr>
          <p:nvPr/>
        </p:nvSpPr>
        <p:spPr>
          <a:xfrm>
            <a:off x="4724400" y="4572000"/>
            <a:ext cx="4343400" cy="106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>
                <a:latin typeface="Arial"/>
                <a:cs typeface="Arial"/>
              </a:rPr>
              <a:t>If contiguous: 16 seeks</a:t>
            </a:r>
          </a:p>
          <a:p>
            <a:r>
              <a:rPr lang="en-US" sz="2400" dirty="0" smtClean="0">
                <a:latin typeface="Arial"/>
                <a:cs typeface="Arial"/>
              </a:rPr>
              <a:t>If chunked: 4 seeks</a:t>
            </a:r>
            <a:endParaRPr lang="en-US" sz="2400" dirty="0">
              <a:latin typeface="Arial"/>
              <a:cs typeface="Arial"/>
            </a:endParaRPr>
          </a:p>
        </p:txBody>
      </p:sp>
      <p:sp>
        <p:nvSpPr>
          <p:cNvPr id="311" name="TextBox 310"/>
          <p:cNvSpPr txBox="1"/>
          <p:nvPr/>
        </p:nvSpPr>
        <p:spPr>
          <a:xfrm>
            <a:off x="532792" y="5715000"/>
            <a:ext cx="77717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Add to that striping over a Parallel File System, which makes this problem very hard to solve!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49209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dirty="0" smtClean="0"/>
              <a:t>Chunking and </a:t>
            </a:r>
            <a:r>
              <a:rPr lang="en-US" dirty="0" err="1" smtClean="0"/>
              <a:t>hyperslab</a:t>
            </a:r>
            <a:r>
              <a:rPr lang="en-US" dirty="0" smtClean="0"/>
              <a:t> selection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990600"/>
            <a:ext cx="8458200" cy="5562600"/>
          </a:xfrm>
        </p:spPr>
        <p:txBody>
          <a:bodyPr>
            <a:normAutofit lnSpcReduction="10000"/>
          </a:bodyPr>
          <a:lstStyle/>
          <a:p>
            <a:pPr>
              <a:defRPr/>
            </a:pPr>
            <a:endParaRPr lang="en-US" dirty="0" smtClean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 smtClean="0"/>
              <a:t>When writing or reading, try to use hyperslab selections that coincide with chunk boundaries.</a:t>
            </a:r>
          </a:p>
          <a:p>
            <a:pPr>
              <a:defRPr/>
            </a:pPr>
            <a:r>
              <a:rPr lang="en-US" dirty="0" smtClean="0"/>
              <a:t>If not possible, HDF5 provides some options</a:t>
            </a:r>
          </a:p>
          <a:p>
            <a:pPr>
              <a:defRPr/>
            </a:pPr>
            <a:endParaRPr lang="en-US" dirty="0"/>
          </a:p>
          <a:p>
            <a:pPr marL="0" indent="0">
              <a:buNone/>
              <a:defRPr/>
            </a:pPr>
            <a:r>
              <a:rPr lang="en-US" dirty="0" smtClean="0"/>
              <a:t>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95400" y="1293317"/>
            <a:ext cx="1492250" cy="75141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299638" y="2059531"/>
            <a:ext cx="1492250" cy="75141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299638" y="2821507"/>
            <a:ext cx="1492250" cy="75141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806504" y="1295400"/>
            <a:ext cx="1492250" cy="75141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10742" y="2061614"/>
            <a:ext cx="1492250" cy="75141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810742" y="2823590"/>
            <a:ext cx="1492250" cy="75141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321010" y="1295400"/>
            <a:ext cx="518583" cy="2279607"/>
          </a:xfrm>
          <a:prstGeom prst="rect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/>
          <p:cNvCxnSpPr/>
          <p:nvPr/>
        </p:nvCxnSpPr>
        <p:spPr>
          <a:xfrm>
            <a:off x="1814144" y="1293317"/>
            <a:ext cx="0" cy="228384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2315783" y="1297555"/>
            <a:ext cx="0" cy="228384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5791200" y="2061614"/>
            <a:ext cx="1503316" cy="1"/>
          </a:xfrm>
          <a:prstGeom prst="line">
            <a:avLst/>
          </a:prstGeom>
          <a:ln w="952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5827187" y="2806662"/>
            <a:ext cx="1503316" cy="1"/>
          </a:xfrm>
          <a:prstGeom prst="line">
            <a:avLst/>
          </a:prstGeom>
          <a:ln w="952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6324600" y="895290"/>
            <a:ext cx="4983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Arial"/>
                <a:cs typeface="Arial"/>
              </a:rPr>
              <a:t>P2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791200" y="895290"/>
            <a:ext cx="4983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Arial"/>
                <a:cs typeface="Arial"/>
              </a:rPr>
              <a:t>P1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816821" y="895290"/>
            <a:ext cx="4983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Arial"/>
                <a:cs typeface="Arial"/>
              </a:rPr>
              <a:t>P3</a:t>
            </a:r>
            <a:endParaRPr lang="en-US"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626390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Parallel I/O on chunked </a:t>
            </a:r>
            <a:r>
              <a:rPr lang="en-US" dirty="0"/>
              <a:t>d</a:t>
            </a:r>
            <a:r>
              <a:rPr lang="en-US" dirty="0" smtClean="0"/>
              <a:t>atasets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Multiple options for performing I/O when collective:</a:t>
            </a:r>
          </a:p>
          <a:p>
            <a:pPr lvl="1"/>
            <a:r>
              <a:rPr lang="en-US" dirty="0" smtClean="0"/>
              <a:t>Operate on all chunks in one collective I/O operation: “Linked chunk I/O”</a:t>
            </a:r>
          </a:p>
          <a:p>
            <a:pPr lvl="1"/>
            <a:r>
              <a:rPr lang="en-US" dirty="0" smtClean="0"/>
              <a:t>Operate on each chunk collectively: “</a:t>
            </a:r>
            <a:r>
              <a:rPr lang="en-US" dirty="0"/>
              <a:t>M</a:t>
            </a:r>
            <a:r>
              <a:rPr lang="en-US" dirty="0" smtClean="0"/>
              <a:t>ulti-chunk I/O”</a:t>
            </a:r>
          </a:p>
          <a:p>
            <a:pPr lvl="1"/>
            <a:r>
              <a:rPr lang="en-US" dirty="0" smtClean="0"/>
              <a:t>Break collective I/O and perform I/O on each chunk independently (also in “Multi-chunk I/O” algorithm)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38189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Linked chunk I/O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One MPI Collective I/O Call</a:t>
            </a:r>
            <a:endParaRPr lang="en-US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1" y="914400"/>
            <a:ext cx="6857999" cy="39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5424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Multi-chunk I/O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Collective I/O per chunk</a:t>
            </a:r>
          </a:p>
          <a:p>
            <a:r>
              <a:rPr lang="en-US" dirty="0" smtClean="0"/>
              <a:t>Determine for each chunk if enough processes have a selection inside to do collective I/O</a:t>
            </a:r>
          </a:p>
          <a:p>
            <a:r>
              <a:rPr lang="en-US" dirty="0" smtClean="0"/>
              <a:t>If not enough, use independent I/O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62394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Decision making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75" y="914400"/>
            <a:ext cx="8048625" cy="544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7174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Effect of HDF5 metadata cache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0406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PHDF5 and Metadata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Metadata operations:</a:t>
            </a:r>
          </a:p>
          <a:p>
            <a:pPr lvl="1"/>
            <a:r>
              <a:rPr lang="en-US" dirty="0" smtClean="0"/>
              <a:t>Creating/removing a dataset, group, attribute, etc…</a:t>
            </a:r>
          </a:p>
          <a:p>
            <a:pPr lvl="1"/>
            <a:r>
              <a:rPr lang="en-US" dirty="0" smtClean="0"/>
              <a:t>Extending a dataset’s dimensions</a:t>
            </a:r>
          </a:p>
          <a:p>
            <a:pPr lvl="1"/>
            <a:r>
              <a:rPr lang="en-US" dirty="0" smtClean="0"/>
              <a:t>Modifying group hierarchy</a:t>
            </a:r>
          </a:p>
          <a:p>
            <a:pPr lvl="1"/>
            <a:r>
              <a:rPr lang="en-US" dirty="0" err="1" smtClean="0"/>
              <a:t>etc</a:t>
            </a:r>
            <a:r>
              <a:rPr lang="en-US" dirty="0" smtClean="0"/>
              <a:t> …</a:t>
            </a:r>
          </a:p>
          <a:p>
            <a:r>
              <a:rPr lang="en-US" dirty="0" smtClean="0"/>
              <a:t>All operations that modify metadata are collective, i.e., all processes have to call that operation:</a:t>
            </a:r>
          </a:p>
          <a:p>
            <a:pPr lvl="1"/>
            <a:r>
              <a:rPr lang="en-US" dirty="0" smtClean="0"/>
              <a:t>If you have 10,000 processes running your application, and one process needs to create a dataset, </a:t>
            </a:r>
            <a:r>
              <a:rPr lang="en-US" b="1" i="1" dirty="0" smtClean="0"/>
              <a:t>ALL</a:t>
            </a:r>
            <a:r>
              <a:rPr lang="en-US" dirty="0" smtClean="0"/>
              <a:t> processes must call H5Dcreate to create 1 dataset.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78868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dirty="0" smtClean="0">
                <a:solidFill>
                  <a:schemeClr val="tx1"/>
                </a:solidFill>
              </a:rPr>
              <a:t>MPI-IO vs. HDF5</a:t>
            </a:r>
          </a:p>
        </p:txBody>
      </p:sp>
      <p:sp>
        <p:nvSpPr>
          <p:cNvPr id="1536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914400"/>
            <a:ext cx="7772400" cy="5410200"/>
          </a:xfrm>
        </p:spPr>
        <p:txBody>
          <a:bodyPr>
            <a:noAutofit/>
          </a:bodyPr>
          <a:lstStyle/>
          <a:p>
            <a:pPr eaLnBrk="1" hangingPunct="1"/>
            <a:r>
              <a:rPr lang="en-US" sz="3200" dirty="0" smtClean="0"/>
              <a:t>HDF5 is data management software</a:t>
            </a:r>
          </a:p>
          <a:p>
            <a:pPr eaLnBrk="1" hangingPunct="1"/>
            <a:r>
              <a:rPr lang="en-US" sz="3200" dirty="0" smtClean="0"/>
              <a:t>It stores data and metadata according to the HDF5 data format definition</a:t>
            </a:r>
          </a:p>
          <a:p>
            <a:pPr eaLnBrk="1" hangingPunct="1"/>
            <a:r>
              <a:rPr lang="en-US" sz="3200" dirty="0" smtClean="0"/>
              <a:t>HDF5 file is self-describing</a:t>
            </a:r>
          </a:p>
          <a:p>
            <a:pPr lvl="1" eaLnBrk="1" hangingPunct="1"/>
            <a:r>
              <a:rPr lang="en-US" dirty="0" smtClean="0"/>
              <a:t>Each machine can store the data in its own native representation for efficient I/O without loss of data precision</a:t>
            </a:r>
          </a:p>
          <a:p>
            <a:pPr lvl="1" eaLnBrk="1" hangingPunct="1"/>
            <a:r>
              <a:rPr lang="en-US" dirty="0" smtClean="0"/>
              <a:t>Any necessary data representation conversion is done by the HDF5 library automatically</a:t>
            </a:r>
          </a:p>
          <a:p>
            <a:pPr eaLnBrk="1" hangingPunct="1">
              <a:lnSpc>
                <a:spcPct val="90000"/>
              </a:lnSpc>
            </a:pPr>
            <a:endParaRPr lang="en-US" sz="3200" dirty="0" smtClean="0">
              <a:solidFill>
                <a:schemeClr val="tx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8180629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Space allocation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Allocating space at the file’s EOA is very simple in serial HDF5 applications: </a:t>
            </a:r>
            <a:endParaRPr lang="en-US" dirty="0" smtClean="0"/>
          </a:p>
          <a:p>
            <a:pPr lvl="1"/>
            <a:r>
              <a:rPr lang="en-US" dirty="0" smtClean="0"/>
              <a:t>the </a:t>
            </a:r>
            <a:r>
              <a:rPr lang="en-US" dirty="0"/>
              <a:t>EOA value begins at offset 0 in the file </a:t>
            </a:r>
            <a:endParaRPr lang="en-US" dirty="0" smtClean="0"/>
          </a:p>
          <a:p>
            <a:pPr lvl="1"/>
            <a:r>
              <a:rPr lang="en-US" dirty="0" smtClean="0"/>
              <a:t>when </a:t>
            </a:r>
            <a:r>
              <a:rPr lang="en-US" dirty="0"/>
              <a:t>space is required, the EOA value is incremented by the size of the block requested. </a:t>
            </a:r>
          </a:p>
          <a:p>
            <a:r>
              <a:rPr lang="en-US" dirty="0" smtClean="0"/>
              <a:t>Space </a:t>
            </a:r>
            <a:r>
              <a:rPr lang="en-US" dirty="0"/>
              <a:t>allocation using the EOA value in parallel HDF5 applications can result in a race condition if processes do not synchronize with each </a:t>
            </a:r>
            <a:r>
              <a:rPr lang="en-US" dirty="0" smtClean="0"/>
              <a:t>other: </a:t>
            </a:r>
          </a:p>
          <a:p>
            <a:pPr lvl="1"/>
            <a:r>
              <a:rPr lang="en-US" dirty="0" smtClean="0"/>
              <a:t>multiple </a:t>
            </a:r>
            <a:r>
              <a:rPr lang="en-US" dirty="0"/>
              <a:t>processes </a:t>
            </a:r>
            <a:r>
              <a:rPr lang="en-US" dirty="0" smtClean="0"/>
              <a:t>believe </a:t>
            </a:r>
            <a:r>
              <a:rPr lang="en-US" dirty="0"/>
              <a:t>that they are the sole owner of a range of bytes within the HDF5 file</a:t>
            </a:r>
            <a:r>
              <a:rPr lang="en-US" dirty="0" smtClean="0"/>
              <a:t>.</a:t>
            </a:r>
          </a:p>
          <a:p>
            <a:r>
              <a:rPr lang="en-US" dirty="0" smtClean="0"/>
              <a:t>Solution: Make it Collective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97347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1219200"/>
          </a:xfrm>
        </p:spPr>
        <p:txBody>
          <a:bodyPr/>
          <a:lstStyle/>
          <a:p>
            <a:r>
              <a:rPr lang="en-US" dirty="0" smtClean="0"/>
              <a:t>Consider this case, where 2 processes want to create a dataset each.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905000" y="2438400"/>
            <a:ext cx="11430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  <a:latin typeface="Arial"/>
                <a:cs typeface="Arial"/>
              </a:rPr>
              <a:t>P1</a:t>
            </a:r>
            <a:endParaRPr lang="en-US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71600" y="3367599"/>
            <a:ext cx="228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H5Dcreate(D1)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05400" y="3373581"/>
            <a:ext cx="281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H5Dcreate(D2)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47800" y="3962400"/>
            <a:ext cx="6705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Each call has to allocate space in file to store the dataset header.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85800" y="5040868"/>
            <a:ext cx="3886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Bytes 4 to 10 in the file are free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76800" y="5040868"/>
            <a:ext cx="3886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Bytes 4 to 10 in the file are free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505200" y="6015335"/>
            <a:ext cx="2057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Conflict!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791200" y="2438400"/>
            <a:ext cx="11430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  <a:latin typeface="Arial"/>
                <a:cs typeface="Arial"/>
              </a:rPr>
              <a:t>P2</a:t>
            </a:r>
            <a:endParaRPr lang="en-US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807555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905000" y="1219200"/>
            <a:ext cx="11430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  <a:latin typeface="Arial"/>
                <a:cs typeface="Arial"/>
              </a:rPr>
              <a:t>P1</a:t>
            </a:r>
            <a:endParaRPr lang="en-US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00200" y="2133600"/>
            <a:ext cx="228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/>
                <a:cs typeface="Arial"/>
              </a:rPr>
              <a:t>H5Dcreate(D1)</a:t>
            </a:r>
            <a:endParaRPr lang="en-US" b="1" dirty="0">
              <a:latin typeface="Arial"/>
              <a:cs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34000" y="2139582"/>
            <a:ext cx="281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/>
                <a:cs typeface="Arial"/>
              </a:rPr>
              <a:t>H5Dcreate(D1)</a:t>
            </a:r>
            <a:endParaRPr lang="en-US" b="1" dirty="0">
              <a:latin typeface="Arial"/>
              <a:cs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19200" y="2667000"/>
            <a:ext cx="7239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/>
                <a:cs typeface="Arial"/>
              </a:rPr>
              <a:t>A</a:t>
            </a:r>
            <a:r>
              <a:rPr lang="en-US" dirty="0" smtClean="0">
                <a:latin typeface="Arial"/>
                <a:cs typeface="Arial"/>
              </a:rPr>
              <a:t>llocate space in file to store the dataset header.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19200" y="3124200"/>
            <a:ext cx="662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Bytes 4 to 10 in the file are free.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19200" y="3657600"/>
            <a:ext cx="3886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Create the dataset.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2057400" y="6181130"/>
            <a:ext cx="3962400" cy="228600"/>
          </a:xfrm>
        </p:spPr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791200" y="1219200"/>
            <a:ext cx="11430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  <a:latin typeface="Arial"/>
                <a:cs typeface="Arial"/>
              </a:rPr>
              <a:t>P2</a:t>
            </a:r>
            <a:endParaRPr lang="en-US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600200" y="4495800"/>
            <a:ext cx="228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/>
                <a:cs typeface="Arial"/>
              </a:rPr>
              <a:t>H5Dcreate(D2)</a:t>
            </a:r>
            <a:endParaRPr lang="en-US" b="1" dirty="0">
              <a:latin typeface="Arial"/>
              <a:cs typeface="Arial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334000" y="4501782"/>
            <a:ext cx="281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/>
                <a:cs typeface="Arial"/>
              </a:rPr>
              <a:t>H5Dcreate(D2)</a:t>
            </a:r>
            <a:endParaRPr lang="en-US" b="1" dirty="0">
              <a:latin typeface="Arial"/>
              <a:cs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219200" y="5410200"/>
            <a:ext cx="662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Bytes 11 to 17 in the file are free.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219200" y="5867400"/>
            <a:ext cx="3886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Create the dataset.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219200" y="4953000"/>
            <a:ext cx="7239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/>
                <a:cs typeface="Arial"/>
              </a:rPr>
              <a:t>A</a:t>
            </a:r>
            <a:r>
              <a:rPr lang="en-US" dirty="0" smtClean="0">
                <a:latin typeface="Arial"/>
                <a:cs typeface="Arial"/>
              </a:rPr>
              <a:t>llocate space in file to store the dataset header.</a:t>
            </a:r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379007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Metadata cache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To handle synchronization issues, all HDF5 operations that could potentially modify the metadata in </a:t>
            </a:r>
            <a:r>
              <a:rPr lang="en-US" dirty="0" smtClean="0"/>
              <a:t>an HDF5 </a:t>
            </a:r>
            <a:r>
              <a:rPr lang="en-US" dirty="0"/>
              <a:t>file are required to be </a:t>
            </a:r>
            <a:r>
              <a:rPr lang="en-US" dirty="0" smtClean="0"/>
              <a:t>collective</a:t>
            </a:r>
          </a:p>
          <a:p>
            <a:pPr lvl="1"/>
            <a:r>
              <a:rPr lang="en-US" dirty="0" smtClean="0"/>
              <a:t>A </a:t>
            </a:r>
            <a:r>
              <a:rPr lang="en-US" dirty="0"/>
              <a:t>list of those routines is available in the HDF5 reference manual (</a:t>
            </a:r>
            <a:r>
              <a:rPr lang="en-US" dirty="0">
                <a:hlinkClick r:id="rId2"/>
              </a:rPr>
              <a:t>http://www.hdfgroup.org/HDF5/doc/RM/CollectiveCalls.html</a:t>
            </a:r>
            <a:r>
              <a:rPr lang="en-US" dirty="0" smtClean="0"/>
              <a:t>)</a:t>
            </a:r>
          </a:p>
          <a:p>
            <a:r>
              <a:rPr lang="en-US" dirty="0" smtClean="0"/>
              <a:t>If those operations are not collective, how can each process manage its Metadata Cache?</a:t>
            </a:r>
          </a:p>
          <a:p>
            <a:pPr lvl="1"/>
            <a:r>
              <a:rPr lang="en-US" dirty="0" smtClean="0"/>
              <a:t>Do not have one, i.e. always access metadata directly from disk</a:t>
            </a:r>
          </a:p>
          <a:p>
            <a:pPr lvl="1"/>
            <a:r>
              <a:rPr lang="en-US" dirty="0" smtClean="0"/>
              <a:t>Disastrous for performance as metadata is usually very small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19509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Managing the metadata </a:t>
            </a:r>
            <a:r>
              <a:rPr lang="en-US" dirty="0"/>
              <a:t>c</a:t>
            </a:r>
            <a:r>
              <a:rPr lang="en-US" dirty="0" smtClean="0"/>
              <a:t>ache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All </a:t>
            </a:r>
            <a:r>
              <a:rPr lang="en-US" dirty="0"/>
              <a:t>operations that </a:t>
            </a:r>
            <a:r>
              <a:rPr lang="en-US" b="1" dirty="0" smtClean="0"/>
              <a:t>modify</a:t>
            </a:r>
            <a:r>
              <a:rPr lang="en-US" dirty="0" smtClean="0"/>
              <a:t> metadata </a:t>
            </a:r>
            <a:r>
              <a:rPr lang="en-US" dirty="0"/>
              <a:t>in the HDF5 file are </a:t>
            </a:r>
            <a:r>
              <a:rPr lang="en-US" dirty="0" smtClean="0"/>
              <a:t>collective: </a:t>
            </a:r>
          </a:p>
          <a:p>
            <a:pPr lvl="1"/>
            <a:r>
              <a:rPr lang="en-US" dirty="0" smtClean="0"/>
              <a:t>All </a:t>
            </a:r>
            <a:r>
              <a:rPr lang="en-US" dirty="0"/>
              <a:t>processes will have the same dirty metadata entries in their cache (i.e., metadata that is inconsistent with what is on disk). </a:t>
            </a:r>
            <a:endParaRPr lang="en-US" dirty="0" smtClean="0"/>
          </a:p>
          <a:p>
            <a:pPr lvl="1"/>
            <a:r>
              <a:rPr lang="en-US" dirty="0" smtClean="0"/>
              <a:t>Processes are not </a:t>
            </a:r>
            <a:r>
              <a:rPr lang="en-US" dirty="0"/>
              <a:t>required to </a:t>
            </a:r>
            <a:r>
              <a:rPr lang="en-US" dirty="0" smtClean="0"/>
              <a:t>have the same </a:t>
            </a:r>
            <a:r>
              <a:rPr lang="en-US" dirty="0"/>
              <a:t>clean metadata </a:t>
            </a:r>
            <a:r>
              <a:rPr lang="en-US" dirty="0" smtClean="0"/>
              <a:t>entries </a:t>
            </a:r>
            <a:r>
              <a:rPr lang="en-US" dirty="0"/>
              <a:t>(i.e., metadata that is in sync with what is on disk). </a:t>
            </a:r>
            <a:endParaRPr lang="en-US" dirty="0" smtClean="0"/>
          </a:p>
          <a:p>
            <a:r>
              <a:rPr lang="en-US" dirty="0" smtClean="0"/>
              <a:t>Internally</a:t>
            </a:r>
            <a:r>
              <a:rPr lang="en-US" dirty="0"/>
              <a:t>, the metadata cache running on process 0 </a:t>
            </a:r>
            <a:r>
              <a:rPr lang="en-US" dirty="0" smtClean="0"/>
              <a:t>is </a:t>
            </a:r>
            <a:r>
              <a:rPr lang="en-US" dirty="0"/>
              <a:t>responsible for managing changes to the metadata in the HDF5 file. </a:t>
            </a:r>
            <a:endParaRPr lang="en-US" dirty="0" smtClean="0"/>
          </a:p>
          <a:p>
            <a:pPr lvl="1"/>
            <a:r>
              <a:rPr lang="en-US" dirty="0" smtClean="0"/>
              <a:t>All </a:t>
            </a:r>
            <a:r>
              <a:rPr lang="en-US" dirty="0"/>
              <a:t>the other caches must retain dirty metadata until the process 0 cache tells them that the metadata is clean (i.e., on disk). 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25662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5762220"/>
              </p:ext>
            </p:extLst>
          </p:nvPr>
        </p:nvGraphicFramePr>
        <p:xfrm>
          <a:off x="2239398" y="3429000"/>
          <a:ext cx="581891" cy="15595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1891"/>
              </a:tblGrid>
              <a:tr h="38989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/>
                          <a:cs typeface="Arial"/>
                        </a:rPr>
                        <a:t>E1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</a:tr>
              <a:tr h="38989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/>
                          <a:cs typeface="Arial"/>
                        </a:rPr>
                        <a:t>E2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</a:tr>
              <a:tr h="38989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/>
                          <a:cs typeface="Arial"/>
                        </a:rPr>
                        <a:t>E3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</a:tr>
              <a:tr h="38989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/>
                          <a:cs typeface="Arial"/>
                        </a:rPr>
                        <a:t>E4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5996665"/>
              </p:ext>
            </p:extLst>
          </p:nvPr>
        </p:nvGraphicFramePr>
        <p:xfrm>
          <a:off x="3306198" y="3429000"/>
          <a:ext cx="581891" cy="15595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1891"/>
              </a:tblGrid>
              <a:tr h="38989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/>
                          <a:cs typeface="Arial"/>
                        </a:rPr>
                        <a:t>E1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</a:tr>
              <a:tr h="38989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/>
                          <a:cs typeface="Arial"/>
                        </a:rPr>
                        <a:t>E7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</a:tr>
              <a:tr h="38989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/>
                          <a:cs typeface="Arial"/>
                        </a:rPr>
                        <a:t>E8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</a:tr>
              <a:tr h="38989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/>
                          <a:cs typeface="Arial"/>
                        </a:rPr>
                        <a:t>E2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4647256"/>
              </p:ext>
            </p:extLst>
          </p:nvPr>
        </p:nvGraphicFramePr>
        <p:xfrm>
          <a:off x="4449198" y="3429000"/>
          <a:ext cx="581891" cy="15595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1891"/>
              </a:tblGrid>
              <a:tr h="38989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/>
                          <a:cs typeface="Arial"/>
                        </a:rPr>
                        <a:t>E4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</a:tr>
              <a:tr h="38989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/>
                          <a:cs typeface="Arial"/>
                        </a:rPr>
                        <a:t>E6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</a:tr>
              <a:tr h="38989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/>
                          <a:cs typeface="Arial"/>
                        </a:rPr>
                        <a:t>E1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</a:tr>
              <a:tr h="38989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/>
                          <a:cs typeface="Arial"/>
                        </a:rPr>
                        <a:t>E5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1641170"/>
              </p:ext>
            </p:extLst>
          </p:nvPr>
        </p:nvGraphicFramePr>
        <p:xfrm>
          <a:off x="5515998" y="3419554"/>
          <a:ext cx="732402" cy="15595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32402"/>
              </a:tblGrid>
              <a:tr h="38989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/>
                          <a:cs typeface="Arial"/>
                        </a:rPr>
                        <a:t>E12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</a:tr>
              <a:tr h="38989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/>
                          <a:cs typeface="Arial"/>
                        </a:rPr>
                        <a:t>E32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</a:tr>
              <a:tr h="38989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/>
                          <a:cs typeface="Arial"/>
                        </a:rPr>
                        <a:t>E1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</a:tr>
              <a:tr h="38989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/>
                          <a:cs typeface="Arial"/>
                        </a:rPr>
                        <a:t>E4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2" name="Rectangle 21"/>
          <p:cNvSpPr/>
          <p:nvPr/>
        </p:nvSpPr>
        <p:spPr>
          <a:xfrm>
            <a:off x="2301114" y="2855926"/>
            <a:ext cx="518286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000000"/>
                </a:solidFill>
                <a:latin typeface="Arial"/>
                <a:cs typeface="Arial"/>
              </a:rPr>
              <a:t>P0</a:t>
            </a:r>
            <a:endParaRPr lang="en-US" sz="20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367914" y="2855926"/>
            <a:ext cx="518286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000000"/>
                </a:solidFill>
                <a:latin typeface="Arial"/>
                <a:cs typeface="Arial"/>
              </a:rPr>
              <a:t>P1</a:t>
            </a:r>
            <a:endParaRPr lang="en-US" sz="20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510914" y="2855926"/>
            <a:ext cx="518286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000000"/>
                </a:solidFill>
                <a:latin typeface="Arial"/>
                <a:cs typeface="Arial"/>
              </a:rPr>
              <a:t>P2</a:t>
            </a:r>
            <a:endParaRPr lang="en-US" sz="20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577714" y="2846480"/>
            <a:ext cx="518286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000000"/>
                </a:solidFill>
                <a:latin typeface="Arial"/>
                <a:cs typeface="Arial"/>
              </a:rPr>
              <a:t>P3</a:t>
            </a:r>
            <a:endParaRPr lang="en-US" sz="20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26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525963"/>
          </a:xfrm>
        </p:spPr>
        <p:txBody>
          <a:bodyPr/>
          <a:lstStyle/>
          <a:p>
            <a:r>
              <a:rPr lang="en-US" dirty="0" smtClean="0"/>
              <a:t>Metadata Cache is clean for all processes: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87433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All processes call H5Gcreate that modifies metadata entry E3 in the file: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8154371"/>
              </p:ext>
            </p:extLst>
          </p:nvPr>
        </p:nvGraphicFramePr>
        <p:xfrm>
          <a:off x="2238768" y="3429000"/>
          <a:ext cx="581891" cy="15595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1891"/>
              </a:tblGrid>
              <a:tr h="38989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/>
                          <a:cs typeface="Arial"/>
                        </a:rPr>
                        <a:t>E3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  <a:tr h="38989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/>
                          <a:cs typeface="Arial"/>
                        </a:rPr>
                        <a:t>E1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</a:tr>
              <a:tr h="38989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/>
                          <a:cs typeface="Arial"/>
                        </a:rPr>
                        <a:t>E2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</a:tr>
              <a:tr h="38989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/>
                          <a:cs typeface="Arial"/>
                        </a:rPr>
                        <a:t>E4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3175944"/>
              </p:ext>
            </p:extLst>
          </p:nvPr>
        </p:nvGraphicFramePr>
        <p:xfrm>
          <a:off x="3305568" y="3429000"/>
          <a:ext cx="581891" cy="15595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1891"/>
              </a:tblGrid>
              <a:tr h="38989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/>
                          <a:cs typeface="Arial"/>
                        </a:rPr>
                        <a:t>E3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  <a:tr h="38989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/>
                          <a:cs typeface="Arial"/>
                        </a:rPr>
                        <a:t>E1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</a:tr>
              <a:tr h="38989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/>
                          <a:cs typeface="Arial"/>
                        </a:rPr>
                        <a:t>E7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</a:tr>
              <a:tr h="38989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/>
                          <a:cs typeface="Arial"/>
                        </a:rPr>
                        <a:t>E8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1263302"/>
              </p:ext>
            </p:extLst>
          </p:nvPr>
        </p:nvGraphicFramePr>
        <p:xfrm>
          <a:off x="4448568" y="3429000"/>
          <a:ext cx="581891" cy="15595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1891"/>
              </a:tblGrid>
              <a:tr h="38989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/>
                          <a:cs typeface="Arial"/>
                        </a:rPr>
                        <a:t>E3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  <a:tr h="38989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/>
                          <a:cs typeface="Arial"/>
                        </a:rPr>
                        <a:t>E4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</a:tr>
              <a:tr h="38989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/>
                          <a:cs typeface="Arial"/>
                        </a:rPr>
                        <a:t>E6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</a:tr>
              <a:tr h="38989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/>
                          <a:cs typeface="Arial"/>
                        </a:rPr>
                        <a:t>E1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2431987"/>
              </p:ext>
            </p:extLst>
          </p:nvPr>
        </p:nvGraphicFramePr>
        <p:xfrm>
          <a:off x="5515368" y="3419554"/>
          <a:ext cx="809232" cy="15595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09232"/>
              </a:tblGrid>
              <a:tr h="38989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/>
                          <a:cs typeface="Arial"/>
                        </a:rPr>
                        <a:t>E3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  <a:tr h="38989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/>
                          <a:cs typeface="Arial"/>
                        </a:rPr>
                        <a:t>E12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</a:tr>
              <a:tr h="38989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/>
                          <a:cs typeface="Arial"/>
                        </a:rPr>
                        <a:t>E32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</a:tr>
              <a:tr h="38989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/>
                          <a:cs typeface="Arial"/>
                        </a:rPr>
                        <a:t>E1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301114" y="2743200"/>
            <a:ext cx="518286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000000"/>
                </a:solidFill>
                <a:latin typeface="Arial"/>
                <a:cs typeface="Arial"/>
              </a:rPr>
              <a:t>P0</a:t>
            </a:r>
            <a:endParaRPr lang="en-US" sz="20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367914" y="2743200"/>
            <a:ext cx="518286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000000"/>
                </a:solidFill>
                <a:latin typeface="Arial"/>
                <a:cs typeface="Arial"/>
              </a:rPr>
              <a:t>P1</a:t>
            </a:r>
            <a:endParaRPr lang="en-US" sz="20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510914" y="2743200"/>
            <a:ext cx="518286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000000"/>
                </a:solidFill>
                <a:latin typeface="Arial"/>
                <a:cs typeface="Arial"/>
              </a:rPr>
              <a:t>P2</a:t>
            </a:r>
            <a:endParaRPr lang="en-US" sz="20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577714" y="2733754"/>
            <a:ext cx="518286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000000"/>
                </a:solidFill>
                <a:latin typeface="Arial"/>
                <a:cs typeface="Arial"/>
              </a:rPr>
              <a:t>P3</a:t>
            </a:r>
            <a:endParaRPr lang="en-US" sz="2000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545518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All processes call H5Dcreate that modifies metadata entry E2 in the file: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4862013"/>
              </p:ext>
            </p:extLst>
          </p:nvPr>
        </p:nvGraphicFramePr>
        <p:xfrm>
          <a:off x="2238768" y="3429000"/>
          <a:ext cx="581891" cy="15595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1891"/>
              </a:tblGrid>
              <a:tr h="38989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/>
                          <a:cs typeface="Arial"/>
                        </a:rPr>
                        <a:t>E3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  <a:tr h="38989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/>
                          <a:cs typeface="Arial"/>
                        </a:rPr>
                        <a:t>E2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  <a:tr h="38989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/>
                          <a:cs typeface="Arial"/>
                        </a:rPr>
                        <a:t>E1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</a:tr>
              <a:tr h="38989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/>
                          <a:cs typeface="Arial"/>
                        </a:rPr>
                        <a:t>E4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4283441"/>
              </p:ext>
            </p:extLst>
          </p:nvPr>
        </p:nvGraphicFramePr>
        <p:xfrm>
          <a:off x="3305568" y="3429000"/>
          <a:ext cx="581891" cy="15595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1891"/>
              </a:tblGrid>
              <a:tr h="38989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/>
                          <a:cs typeface="Arial"/>
                        </a:rPr>
                        <a:t>E3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  <a:tr h="38989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/>
                          <a:cs typeface="Arial"/>
                        </a:rPr>
                        <a:t>E2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  <a:tr h="38989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/>
                          <a:cs typeface="Arial"/>
                        </a:rPr>
                        <a:t>E1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</a:tr>
              <a:tr h="38989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/>
                          <a:cs typeface="Arial"/>
                        </a:rPr>
                        <a:t>E7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3311524"/>
              </p:ext>
            </p:extLst>
          </p:nvPr>
        </p:nvGraphicFramePr>
        <p:xfrm>
          <a:off x="4448568" y="3429000"/>
          <a:ext cx="581891" cy="15595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1891"/>
              </a:tblGrid>
              <a:tr h="38989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/>
                          <a:cs typeface="Arial"/>
                        </a:rPr>
                        <a:t>E3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  <a:tr h="38989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/>
                          <a:cs typeface="Arial"/>
                        </a:rPr>
                        <a:t>E2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  <a:tr h="38989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/>
                          <a:cs typeface="Arial"/>
                        </a:rPr>
                        <a:t>E4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</a:tr>
              <a:tr h="38989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/>
                          <a:cs typeface="Arial"/>
                        </a:rPr>
                        <a:t>E6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1859158"/>
              </p:ext>
            </p:extLst>
          </p:nvPr>
        </p:nvGraphicFramePr>
        <p:xfrm>
          <a:off x="5515368" y="3419554"/>
          <a:ext cx="809232" cy="15595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09232"/>
              </a:tblGrid>
              <a:tr h="38989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/>
                          <a:cs typeface="Arial"/>
                        </a:rPr>
                        <a:t>E3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  <a:tr h="38989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/>
                          <a:cs typeface="Arial"/>
                        </a:rPr>
                        <a:t>E2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  <a:tr h="38989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/>
                          <a:cs typeface="Arial"/>
                        </a:rPr>
                        <a:t>E12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</a:tr>
              <a:tr h="38989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/>
                          <a:cs typeface="Arial"/>
                        </a:rPr>
                        <a:t>E32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286000" y="2743200"/>
            <a:ext cx="518286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000000"/>
                </a:solidFill>
                <a:latin typeface="Arial"/>
                <a:cs typeface="Arial"/>
              </a:rPr>
              <a:t>P0</a:t>
            </a:r>
            <a:endParaRPr lang="en-US" sz="20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352800" y="2743200"/>
            <a:ext cx="518286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000000"/>
                </a:solidFill>
                <a:latin typeface="Arial"/>
                <a:cs typeface="Arial"/>
              </a:rPr>
              <a:t>P1</a:t>
            </a:r>
            <a:endParaRPr lang="en-US" sz="20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495800" y="2743200"/>
            <a:ext cx="518286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000000"/>
                </a:solidFill>
                <a:latin typeface="Arial"/>
                <a:cs typeface="Arial"/>
              </a:rPr>
              <a:t>P2</a:t>
            </a:r>
            <a:endParaRPr lang="en-US" sz="20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562600" y="2733754"/>
            <a:ext cx="518286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000000"/>
                </a:solidFill>
                <a:latin typeface="Arial"/>
                <a:cs typeface="Arial"/>
              </a:rPr>
              <a:t>P3</a:t>
            </a:r>
            <a:endParaRPr lang="en-US" sz="2000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079866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Process 0 calls H5Dopen on a dataset accessing entry E5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9910622"/>
              </p:ext>
            </p:extLst>
          </p:nvPr>
        </p:nvGraphicFramePr>
        <p:xfrm>
          <a:off x="3305568" y="3429000"/>
          <a:ext cx="581891" cy="15595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1891"/>
              </a:tblGrid>
              <a:tr h="38989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/>
                          <a:cs typeface="Arial"/>
                        </a:rPr>
                        <a:t>E3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  <a:tr h="38989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/>
                          <a:cs typeface="Arial"/>
                        </a:rPr>
                        <a:t>E2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  <a:tr h="38989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/>
                          <a:cs typeface="Arial"/>
                        </a:rPr>
                        <a:t>E1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</a:tr>
              <a:tr h="38989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/>
                          <a:cs typeface="Arial"/>
                        </a:rPr>
                        <a:t>E7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2999305"/>
              </p:ext>
            </p:extLst>
          </p:nvPr>
        </p:nvGraphicFramePr>
        <p:xfrm>
          <a:off x="4448568" y="3429000"/>
          <a:ext cx="581891" cy="15595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1891"/>
              </a:tblGrid>
              <a:tr h="38989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/>
                          <a:cs typeface="Arial"/>
                        </a:rPr>
                        <a:t>E3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  <a:tr h="38989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/>
                          <a:cs typeface="Arial"/>
                        </a:rPr>
                        <a:t>E2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  <a:tr h="38989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/>
                          <a:cs typeface="Arial"/>
                        </a:rPr>
                        <a:t>E4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</a:tr>
              <a:tr h="38989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/>
                          <a:cs typeface="Arial"/>
                        </a:rPr>
                        <a:t>E6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689759"/>
              </p:ext>
            </p:extLst>
          </p:nvPr>
        </p:nvGraphicFramePr>
        <p:xfrm>
          <a:off x="5515368" y="3419554"/>
          <a:ext cx="733032" cy="15595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33032"/>
              </a:tblGrid>
              <a:tr h="38989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/>
                          <a:cs typeface="Arial"/>
                        </a:rPr>
                        <a:t>E3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  <a:tr h="38989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/>
                          <a:cs typeface="Arial"/>
                        </a:rPr>
                        <a:t>E2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  <a:tr h="38989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/>
                          <a:cs typeface="Arial"/>
                        </a:rPr>
                        <a:t>E12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</a:tr>
              <a:tr h="38989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/>
                          <a:cs typeface="Arial"/>
                        </a:rPr>
                        <a:t>E32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8496286"/>
              </p:ext>
            </p:extLst>
          </p:nvPr>
        </p:nvGraphicFramePr>
        <p:xfrm>
          <a:off x="2238768" y="3429000"/>
          <a:ext cx="581891" cy="15354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1891"/>
              </a:tblGrid>
              <a:tr h="28956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/>
                          <a:cs typeface="Arial"/>
                        </a:rPr>
                        <a:t>E5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</a:tr>
              <a:tr h="38989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/>
                          <a:cs typeface="Arial"/>
                        </a:rPr>
                        <a:t>E3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  <a:tr h="38989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/>
                          <a:cs typeface="Arial"/>
                        </a:rPr>
                        <a:t>E2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  <a:tr h="38989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/>
                          <a:cs typeface="Arial"/>
                        </a:rPr>
                        <a:t>E1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286000" y="2590800"/>
            <a:ext cx="518286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000000"/>
                </a:solidFill>
                <a:latin typeface="Arial"/>
                <a:cs typeface="Arial"/>
              </a:rPr>
              <a:t>P0</a:t>
            </a:r>
            <a:endParaRPr lang="en-US" sz="20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352800" y="2590800"/>
            <a:ext cx="518286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000000"/>
                </a:solidFill>
                <a:latin typeface="Arial"/>
                <a:cs typeface="Arial"/>
              </a:rPr>
              <a:t>P1</a:t>
            </a:r>
            <a:endParaRPr lang="en-US" sz="20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495800" y="2590800"/>
            <a:ext cx="518286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000000"/>
                </a:solidFill>
                <a:latin typeface="Arial"/>
                <a:cs typeface="Arial"/>
              </a:rPr>
              <a:t>P2</a:t>
            </a:r>
            <a:endParaRPr lang="en-US" sz="20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562600" y="2581354"/>
            <a:ext cx="518286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000000"/>
                </a:solidFill>
                <a:latin typeface="Arial"/>
                <a:cs typeface="Arial"/>
              </a:rPr>
              <a:t>P3</a:t>
            </a:r>
            <a:endParaRPr lang="en-US" sz="2000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35887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Flushing the cache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Initiated when:</a:t>
            </a:r>
          </a:p>
          <a:p>
            <a:pPr lvl="1"/>
            <a:r>
              <a:rPr lang="en-US" dirty="0"/>
              <a:t>T</a:t>
            </a:r>
            <a:r>
              <a:rPr lang="en-US" dirty="0" smtClean="0"/>
              <a:t>he size of dirty entries in cache exceeds a certain threshold</a:t>
            </a:r>
          </a:p>
          <a:p>
            <a:pPr lvl="1"/>
            <a:r>
              <a:rPr lang="en-US" dirty="0" smtClean="0"/>
              <a:t>The user calls a flush</a:t>
            </a:r>
          </a:p>
          <a:p>
            <a:r>
              <a:rPr lang="en-US" dirty="0"/>
              <a:t>The actual flush of metadata entries to disk is currently implemented in two ways:</a:t>
            </a:r>
          </a:p>
          <a:p>
            <a:pPr lvl="1"/>
            <a:r>
              <a:rPr lang="en-US" dirty="0"/>
              <a:t>Single Process  (Process 0) </a:t>
            </a:r>
            <a:r>
              <a:rPr lang="en-US" dirty="0" smtClean="0"/>
              <a:t>write</a:t>
            </a:r>
            <a:endParaRPr lang="en-US" dirty="0"/>
          </a:p>
          <a:p>
            <a:pPr lvl="1"/>
            <a:r>
              <a:rPr lang="en-US" dirty="0" smtClean="0"/>
              <a:t>Distributed write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77452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 of parallel HDf5 design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433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Single Process  (Process 0) </a:t>
            </a:r>
            <a:r>
              <a:rPr lang="en-US" dirty="0" smtClean="0"/>
              <a:t>write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All </a:t>
            </a:r>
            <a:r>
              <a:rPr lang="en-US" dirty="0"/>
              <a:t>processes enter a synchronization point.</a:t>
            </a:r>
          </a:p>
          <a:p>
            <a:r>
              <a:rPr lang="en-US" dirty="0"/>
              <a:t>Process 0 writes all the dirty entries to disk while other processes wait and do nothing</a:t>
            </a:r>
          </a:p>
          <a:p>
            <a:r>
              <a:rPr lang="en-US" dirty="0"/>
              <a:t>Process 0 marks all the dirty entries as clean</a:t>
            </a:r>
          </a:p>
          <a:p>
            <a:r>
              <a:rPr lang="en-US" dirty="0"/>
              <a:t>Process 0 broadcasts the cleaned entries to all processes that marks them as clean too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96747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Distributed write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All </a:t>
            </a:r>
            <a:r>
              <a:rPr lang="en-US" dirty="0"/>
              <a:t>processes enter a synchronization point.</a:t>
            </a:r>
          </a:p>
          <a:p>
            <a:r>
              <a:rPr lang="en-US" dirty="0"/>
              <a:t>Process 0 </a:t>
            </a:r>
            <a:r>
              <a:rPr lang="en-US" dirty="0" smtClean="0"/>
              <a:t>broadcasts the metadata that needs to be flushed to all processes</a:t>
            </a:r>
          </a:p>
          <a:p>
            <a:r>
              <a:rPr lang="en-US" dirty="0" smtClean="0"/>
              <a:t>Using a distributed algorithm each determines what part of the metadata cache entries it needs to write, and writes them to disk independently</a:t>
            </a:r>
          </a:p>
          <a:p>
            <a:r>
              <a:rPr lang="en-US" dirty="0" smtClean="0"/>
              <a:t>All processes mark the flushed metadata as clean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89957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Parallel tools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946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Parallel tools</a:t>
            </a:r>
          </a:p>
        </p:txBody>
      </p:sp>
      <p:sp>
        <p:nvSpPr>
          <p:cNvPr id="634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752600"/>
            <a:ext cx="8458200" cy="3276600"/>
          </a:xfrm>
        </p:spPr>
        <p:txBody>
          <a:bodyPr/>
          <a:lstStyle/>
          <a:p>
            <a:pPr eaLnBrk="1" hangingPunct="1"/>
            <a:r>
              <a:rPr lang="en-US" sz="3200" dirty="0" smtClean="0"/>
              <a:t>h5perf</a:t>
            </a:r>
          </a:p>
          <a:p>
            <a:pPr lvl="1" eaLnBrk="1" hangingPunct="1"/>
            <a:r>
              <a:rPr lang="en-US" sz="3200" dirty="0" smtClean="0"/>
              <a:t>Performance measuring tool showing      I/O performance for different I/O APIs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5019508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h5perf</a:t>
            </a:r>
          </a:p>
        </p:txBody>
      </p:sp>
      <p:sp>
        <p:nvSpPr>
          <p:cNvPr id="6554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An I/O performance measurement tool</a:t>
            </a:r>
          </a:p>
          <a:p>
            <a:pPr eaLnBrk="1" hangingPunct="1"/>
            <a:r>
              <a:rPr lang="en-US" dirty="0" smtClean="0"/>
              <a:t>Tests 3 File I/O APIs:</a:t>
            </a:r>
          </a:p>
          <a:p>
            <a:pPr lvl="1" eaLnBrk="1" hangingPunct="1"/>
            <a:r>
              <a:rPr lang="en-US" dirty="0" smtClean="0"/>
              <a:t>POSIX I/O (open/write/read/close…)</a:t>
            </a:r>
          </a:p>
          <a:p>
            <a:pPr lvl="1" eaLnBrk="1" hangingPunct="1"/>
            <a:r>
              <a:rPr lang="en-US" dirty="0" smtClean="0"/>
              <a:t>MPI-I/O (</a:t>
            </a:r>
            <a:r>
              <a:rPr lang="en-US" dirty="0" err="1" smtClean="0"/>
              <a:t>MPI_File</a:t>
            </a:r>
            <a:r>
              <a:rPr lang="en-US" dirty="0" smtClean="0"/>
              <a:t>_{</a:t>
            </a:r>
            <a:r>
              <a:rPr lang="en-US" dirty="0" err="1" smtClean="0"/>
              <a:t>open,write,read,close</a:t>
            </a:r>
            <a:r>
              <a:rPr lang="en-US" dirty="0" smtClean="0"/>
              <a:t>})</a:t>
            </a:r>
          </a:p>
          <a:p>
            <a:pPr lvl="1" eaLnBrk="1" hangingPunct="1"/>
            <a:r>
              <a:rPr lang="en-US" dirty="0" smtClean="0"/>
              <a:t>HDF5 (H5Fopen/H5Dwrite/H5Dread/H5Fclose)</a:t>
            </a:r>
          </a:p>
          <a:p>
            <a:pPr eaLnBrk="1" hangingPunct="1"/>
            <a:r>
              <a:rPr lang="en-US" dirty="0" smtClean="0"/>
              <a:t>An indication of I/O speed upper limits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1256934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6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Useful parallel HDF5 </a:t>
            </a:r>
            <a:r>
              <a:rPr lang="en-US" dirty="0"/>
              <a:t>l</a:t>
            </a:r>
            <a:r>
              <a:rPr lang="en-US" dirty="0" smtClean="0"/>
              <a:t>inks</a:t>
            </a:r>
          </a:p>
        </p:txBody>
      </p:sp>
      <p:sp>
        <p:nvSpPr>
          <p:cNvPr id="7066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</a:rPr>
              <a:t>Parallel HDF information site</a:t>
            </a:r>
          </a:p>
          <a:p>
            <a:pPr lvl="1" eaLnBrk="1" hangingPunct="1">
              <a:buFontTx/>
              <a:buNone/>
            </a:pPr>
            <a:r>
              <a:rPr lang="en-US" dirty="0" smtClean="0">
                <a:solidFill>
                  <a:schemeClr val="tx1"/>
                </a:solidFill>
                <a:hlinkClick r:id="rId3"/>
              </a:rPr>
              <a:t>http://www.hdfgroup.org/HDF5/PHDF5/</a:t>
            </a:r>
            <a:endParaRPr lang="en-US" dirty="0" smtClean="0">
              <a:solidFill>
                <a:schemeClr val="tx1"/>
              </a:solidFill>
            </a:endParaRPr>
          </a:p>
          <a:p>
            <a:pPr eaLnBrk="1" hangingPunct="1"/>
            <a:r>
              <a:rPr lang="en-US" dirty="0" smtClean="0">
                <a:solidFill>
                  <a:schemeClr val="tx1"/>
                </a:solidFill>
              </a:rPr>
              <a:t>Parallel HDF5 tutorial available at</a:t>
            </a:r>
          </a:p>
          <a:p>
            <a:pPr lvl="1" eaLnBrk="1" hangingPunct="1">
              <a:buFontTx/>
              <a:buNone/>
            </a:pPr>
            <a:r>
              <a:rPr lang="en-US" dirty="0" smtClean="0">
                <a:solidFill>
                  <a:schemeClr val="tx1"/>
                </a:solidFill>
                <a:hlinkClick r:id="rId4"/>
              </a:rPr>
              <a:t>http://www.hdfgroup.org/HDF5/Tutor/</a:t>
            </a:r>
            <a:endParaRPr lang="en-US" dirty="0" smtClean="0">
              <a:solidFill>
                <a:schemeClr val="tx1"/>
              </a:solidFill>
            </a:endParaRPr>
          </a:p>
          <a:p>
            <a:pPr eaLnBrk="1" hangingPunct="1"/>
            <a:r>
              <a:rPr lang="en-US" dirty="0" smtClean="0">
                <a:solidFill>
                  <a:schemeClr val="tx1"/>
                </a:solidFill>
              </a:rPr>
              <a:t>HDF Help email address</a:t>
            </a:r>
          </a:p>
          <a:p>
            <a:pPr lvl="1" eaLnBrk="1" hangingPunct="1">
              <a:buFontTx/>
              <a:buNone/>
            </a:pPr>
            <a:r>
              <a:rPr lang="en-US" dirty="0" smtClean="0">
                <a:solidFill>
                  <a:schemeClr val="tx1"/>
                </a:solidFill>
              </a:rPr>
              <a:t>help@hdfgroup.org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082999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Upcoming features in hdf5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2732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PHDF5 Improvements in Progress</a:t>
            </a:r>
          </a:p>
        </p:txBody>
      </p:sp>
      <p:sp>
        <p:nvSpPr>
          <p:cNvPr id="6554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dirty="0" smtClean="0"/>
              <a:t>Multi-dataset read/write operations</a:t>
            </a:r>
          </a:p>
          <a:p>
            <a:pPr lvl="1" eaLnBrk="1" hangingPunct="1"/>
            <a:r>
              <a:rPr lang="en-US" dirty="0" smtClean="0"/>
              <a:t>Allows single collective operation on multiple datasets</a:t>
            </a:r>
          </a:p>
          <a:p>
            <a:pPr lvl="2" eaLnBrk="1" hangingPunct="1"/>
            <a:r>
              <a:rPr lang="en-US" dirty="0" smtClean="0"/>
              <a:t>Similar to </a:t>
            </a:r>
            <a:r>
              <a:rPr lang="en-US" dirty="0" err="1" smtClean="0"/>
              <a:t>PnetCDF</a:t>
            </a:r>
            <a:r>
              <a:rPr lang="en-US" dirty="0" smtClean="0"/>
              <a:t> “write-combining” feature</a:t>
            </a:r>
          </a:p>
          <a:p>
            <a:pPr lvl="1" eaLnBrk="1" hangingPunct="1"/>
            <a:r>
              <a:rPr lang="en-US" dirty="0" smtClean="0"/>
              <a:t>H5Dmulti_read/write(&lt;array of datasets, selections, </a:t>
            </a:r>
            <a:r>
              <a:rPr lang="en-US" dirty="0" err="1" smtClean="0"/>
              <a:t>etc</a:t>
            </a:r>
            <a:r>
              <a:rPr lang="en-US" dirty="0" smtClean="0"/>
              <a:t>&gt;)</a:t>
            </a:r>
          </a:p>
          <a:p>
            <a:pPr lvl="1" eaLnBrk="1" hangingPunct="1"/>
            <a:r>
              <a:rPr lang="en-US" dirty="0" smtClean="0"/>
              <a:t>Order of magnitude speedup (see next slides)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4283468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H5Dwrite vs. H5Dwrite_multi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3952199"/>
              </p:ext>
            </p:extLst>
          </p:nvPr>
        </p:nvGraphicFramePr>
        <p:xfrm>
          <a:off x="850900" y="1339850"/>
          <a:ext cx="7442200" cy="4178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2362200" y="914400"/>
            <a:ext cx="45135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Chunked floating-point datasets 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934200" y="5105400"/>
            <a:ext cx="184636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latin typeface="Arial"/>
                <a:cs typeface="Arial"/>
              </a:rPr>
              <a:t>Rank = 1</a:t>
            </a:r>
          </a:p>
          <a:p>
            <a:r>
              <a:rPr lang="en-US" sz="1800" dirty="0" smtClean="0">
                <a:latin typeface="Arial"/>
                <a:cs typeface="Arial"/>
              </a:rPr>
              <a:t>Dims = 200</a:t>
            </a:r>
          </a:p>
          <a:p>
            <a:r>
              <a:rPr lang="en-US" sz="1800" dirty="0" smtClean="0">
                <a:latin typeface="Arial"/>
                <a:cs typeface="Arial"/>
              </a:rPr>
              <a:t>Chunk size = 20</a:t>
            </a:r>
            <a:endParaRPr lang="en-US" sz="1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914984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H5Dwrite vs. H5Dwrite_multi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7030758"/>
              </p:ext>
            </p:extLst>
          </p:nvPr>
        </p:nvGraphicFramePr>
        <p:xfrm>
          <a:off x="4152900" y="3327400"/>
          <a:ext cx="838200" cy="20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72" name="Worksheet" r:id="rId4" imgW="838200" imgH="203200" progId="Excel.Sheet.12">
                  <p:embed/>
                </p:oleObj>
              </mc:Choice>
              <mc:Fallback>
                <p:oleObj name="Worksheet" r:id="rId4" imgW="838200" imgH="2032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152900" y="3327400"/>
                        <a:ext cx="838200" cy="203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9288656"/>
              </p:ext>
            </p:extLst>
          </p:nvPr>
        </p:nvGraphicFramePr>
        <p:xfrm>
          <a:off x="457200" y="1295400"/>
          <a:ext cx="78486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133600" y="914400"/>
            <a:ext cx="48385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Contiguous floating-point datasets 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5894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90600"/>
            <a:ext cx="8458200" cy="533400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3200" dirty="0"/>
              <a:t>PHDF5 should allow multiple processes to perform I/O to an HDF5 file at the same </a:t>
            </a:r>
            <a:r>
              <a:rPr lang="en-US" sz="3200" dirty="0" smtClean="0"/>
              <a:t>time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Single file image to all processes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Compare with one file per process design:</a:t>
            </a:r>
          </a:p>
          <a:p>
            <a:pPr lvl="2" eaLnBrk="1" hangingPunct="1">
              <a:lnSpc>
                <a:spcPct val="90000"/>
              </a:lnSpc>
            </a:pPr>
            <a:r>
              <a:rPr lang="en-US" dirty="0" smtClean="0"/>
              <a:t>Expensive post processing</a:t>
            </a:r>
          </a:p>
          <a:p>
            <a:pPr lvl="2" eaLnBrk="1" hangingPunct="1">
              <a:lnSpc>
                <a:spcPct val="90000"/>
              </a:lnSpc>
            </a:pPr>
            <a:r>
              <a:rPr lang="en-US" dirty="0" smtClean="0"/>
              <a:t>Not usable by different number of processes</a:t>
            </a:r>
          </a:p>
          <a:p>
            <a:pPr lvl="2" eaLnBrk="1" hangingPunct="1">
              <a:lnSpc>
                <a:spcPct val="90000"/>
              </a:lnSpc>
            </a:pPr>
            <a:r>
              <a:rPr lang="en-US" dirty="0" smtClean="0"/>
              <a:t>Too many files produced for file system</a:t>
            </a:r>
          </a:p>
          <a:p>
            <a:pPr eaLnBrk="1" hangingPunct="1">
              <a:lnSpc>
                <a:spcPct val="80000"/>
              </a:lnSpc>
            </a:pPr>
            <a:r>
              <a:rPr lang="en-US" sz="3200" dirty="0" smtClean="0"/>
              <a:t>PHDF5 should use a standard </a:t>
            </a:r>
            <a:r>
              <a:rPr lang="en-US" sz="3200" dirty="0"/>
              <a:t>parallel I/O interface</a:t>
            </a:r>
          </a:p>
          <a:p>
            <a:pPr eaLnBrk="1" hangingPunct="1">
              <a:lnSpc>
                <a:spcPct val="80000"/>
              </a:lnSpc>
            </a:pPr>
            <a:r>
              <a:rPr lang="en-US" sz="3200" dirty="0"/>
              <a:t>Must be portable to different platforms</a:t>
            </a:r>
          </a:p>
          <a:p>
            <a:pPr eaLnBrk="1" hangingPunct="1">
              <a:lnSpc>
                <a:spcPct val="90000"/>
              </a:lnSpc>
            </a:pPr>
            <a:endParaRPr lang="en-US" sz="3400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eaLnBrk="1" hangingPunct="1"/>
            <a:r>
              <a:rPr lang="en-US" sz="3600" dirty="0" smtClean="0"/>
              <a:t>PHDF5 Requirements</a:t>
            </a:r>
            <a:endParaRPr lang="en-US" sz="3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3048339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PHDF5 Improvements in Progress</a:t>
            </a:r>
          </a:p>
        </p:txBody>
      </p:sp>
      <p:sp>
        <p:nvSpPr>
          <p:cNvPr id="6554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dirty="0" smtClean="0"/>
              <a:t>Avoid file truncation</a:t>
            </a:r>
          </a:p>
          <a:p>
            <a:pPr lvl="1" eaLnBrk="1" hangingPunct="1"/>
            <a:r>
              <a:rPr lang="en-US" dirty="0" smtClean="0"/>
              <a:t>File format currently requires call to truncate file, when closing</a:t>
            </a:r>
          </a:p>
          <a:p>
            <a:pPr lvl="1" eaLnBrk="1" hangingPunct="1"/>
            <a:r>
              <a:rPr lang="en-US" dirty="0" smtClean="0"/>
              <a:t>Expensive in parallel (</a:t>
            </a:r>
            <a:r>
              <a:rPr lang="en-US" dirty="0" err="1" smtClean="0"/>
              <a:t>MPI_File_set_size</a:t>
            </a:r>
            <a:r>
              <a:rPr lang="en-US" dirty="0" smtClean="0"/>
              <a:t>)</a:t>
            </a:r>
          </a:p>
          <a:p>
            <a:pPr lvl="1" eaLnBrk="1" hangingPunct="1"/>
            <a:r>
              <a:rPr lang="en-US" dirty="0" smtClean="0"/>
              <a:t>Change to file format will eliminate truncate call</a:t>
            </a:r>
          </a:p>
          <a:p>
            <a:pPr lvl="1" eaLnBrk="1" hangingPunct="1"/>
            <a:endParaRPr lang="en-US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242954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PHDF5 Improvements in Progress</a:t>
            </a:r>
          </a:p>
        </p:txBody>
      </p:sp>
      <p:sp>
        <p:nvSpPr>
          <p:cNvPr id="6554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dirty="0" smtClean="0"/>
              <a:t>Collective Object Open</a:t>
            </a:r>
          </a:p>
          <a:p>
            <a:pPr lvl="1" eaLnBrk="1" hangingPunct="1"/>
            <a:r>
              <a:rPr lang="en-US" dirty="0" smtClean="0"/>
              <a:t>Currently, object open is independent</a:t>
            </a:r>
          </a:p>
          <a:p>
            <a:pPr lvl="1" eaLnBrk="1" hangingPunct="1"/>
            <a:r>
              <a:rPr lang="en-US" dirty="0" smtClean="0"/>
              <a:t>All processes perform I/O to read metadata from file, resulting in I/O storm at file system</a:t>
            </a:r>
          </a:p>
          <a:p>
            <a:pPr lvl="1" eaLnBrk="1" hangingPunct="1"/>
            <a:r>
              <a:rPr lang="en-US" dirty="0" smtClean="0"/>
              <a:t>Change will allow a single process to read, then broadcast metadata to other processes</a:t>
            </a:r>
          </a:p>
          <a:p>
            <a:pPr eaLnBrk="1" hangingPunct="1"/>
            <a:r>
              <a:rPr lang="en-US" dirty="0" smtClean="0"/>
              <a:t>Virtual Object Layer (VOL)</a:t>
            </a:r>
          </a:p>
          <a:p>
            <a:pPr eaLnBrk="1" hangingPunct="1"/>
            <a:r>
              <a:rPr lang="en-US" dirty="0" smtClean="0"/>
              <a:t>I/O </a:t>
            </a:r>
            <a:r>
              <a:rPr lang="en-US" dirty="0" err="1" smtClean="0"/>
              <a:t>Autotuning</a:t>
            </a:r>
            <a:endParaRPr lang="en-US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501582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CGNS </a:t>
            </a:r>
            <a:r>
              <a:rPr lang="en-US" dirty="0" err="1" smtClean="0"/>
              <a:t>cgp_close</a:t>
            </a:r>
            <a:r>
              <a:rPr lang="en-US" dirty="0" smtClean="0"/>
              <a:t> Improvements 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pic>
        <p:nvPicPr>
          <p:cNvPr id="7" name="Picture 6" descr="Screen Shot 2015-08-12 at 3.33.05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219200"/>
            <a:ext cx="6393857" cy="5007856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6044253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Virtual object layer (</a:t>
            </a:r>
            <a:r>
              <a:rPr lang="en-US" dirty="0" err="1" smtClean="0"/>
              <a:t>vOL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912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Virtual Object Layer (VOL)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Goal </a:t>
            </a:r>
          </a:p>
          <a:p>
            <a:pPr lvl="1">
              <a:buFont typeface="Lucida Grande"/>
              <a:buChar char="-"/>
            </a:pPr>
            <a:r>
              <a:rPr lang="en-US" dirty="0"/>
              <a:t>P</a:t>
            </a:r>
            <a:r>
              <a:rPr lang="en-US" dirty="0" smtClean="0"/>
              <a:t>rovide an application with </a:t>
            </a:r>
            <a:r>
              <a:rPr lang="en-US" dirty="0"/>
              <a:t>the HDF5 data model and API, but allow different underlying storage mechanisms</a:t>
            </a:r>
          </a:p>
          <a:p>
            <a:r>
              <a:rPr lang="en-US" dirty="0" smtClean="0"/>
              <a:t>New layer below HDF5 API</a:t>
            </a:r>
          </a:p>
          <a:p>
            <a:pPr lvl="1">
              <a:buFont typeface="Lucida Grande"/>
              <a:buChar char="-"/>
            </a:pPr>
            <a:r>
              <a:rPr lang="en-US" dirty="0" smtClean="0"/>
              <a:t>Intercepts all API calls that can touch the data on disk and routes them to a VOL plugin</a:t>
            </a:r>
          </a:p>
          <a:p>
            <a:r>
              <a:rPr lang="en-US" dirty="0" smtClean="0"/>
              <a:t>Potential VOL plugins:</a:t>
            </a:r>
          </a:p>
          <a:p>
            <a:pPr lvl="1">
              <a:buFont typeface="Lucida Grande"/>
              <a:buChar char="-"/>
            </a:pPr>
            <a:r>
              <a:rPr lang="en-US" dirty="0" smtClean="0"/>
              <a:t>Native HDF5 driver (writes to HDF5 file)</a:t>
            </a:r>
          </a:p>
          <a:p>
            <a:pPr lvl="1">
              <a:buFont typeface="Lucida Grande"/>
              <a:buChar char="-"/>
            </a:pPr>
            <a:r>
              <a:rPr lang="en-US" dirty="0" smtClean="0"/>
              <a:t>Raw driver (maps groups to file system directories and datasets to files in directories)</a:t>
            </a:r>
          </a:p>
          <a:p>
            <a:pPr lvl="1">
              <a:buFont typeface="Lucida Grande"/>
              <a:buChar char="-"/>
            </a:pPr>
            <a:r>
              <a:rPr lang="en-US" dirty="0" smtClean="0"/>
              <a:t>Remote driver (the file exists on a remote machine)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5309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Virtual Object Layer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361237" y="3739925"/>
            <a:ext cx="1846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9" name="Picture 8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066800"/>
            <a:ext cx="876300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784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not use the VFL?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990600"/>
            <a:ext cx="8229600" cy="4800600"/>
          </a:xfrm>
        </p:spPr>
        <p:txBody>
          <a:bodyPr>
            <a:noAutofit/>
          </a:bodyPr>
          <a:lstStyle/>
          <a:p>
            <a:r>
              <a:rPr lang="en-US" sz="3200" dirty="0" smtClean="0"/>
              <a:t>VFL is implemented below the HDF5 abstract model</a:t>
            </a:r>
          </a:p>
          <a:p>
            <a:pPr lvl="1">
              <a:buFont typeface="Lucida Grande"/>
              <a:buChar char="-"/>
            </a:pPr>
            <a:r>
              <a:rPr lang="en-US" dirty="0"/>
              <a:t>D</a:t>
            </a:r>
            <a:r>
              <a:rPr lang="en-US" dirty="0" smtClean="0"/>
              <a:t>eals with blocks of bytes in the storage container</a:t>
            </a:r>
          </a:p>
          <a:p>
            <a:pPr lvl="1">
              <a:buFont typeface="Lucida Grande"/>
              <a:buChar char="-"/>
            </a:pPr>
            <a:r>
              <a:rPr lang="en-US" dirty="0"/>
              <a:t>D</a:t>
            </a:r>
            <a:r>
              <a:rPr lang="en-US" dirty="0" smtClean="0"/>
              <a:t>oes not recognize HDF5 objects nor abstract operations on those objects</a:t>
            </a:r>
          </a:p>
          <a:p>
            <a:r>
              <a:rPr lang="en-US" sz="3200" dirty="0" smtClean="0"/>
              <a:t>VOL is layered right below the API layer to capture the HDF5 model</a:t>
            </a:r>
            <a:endParaRPr lang="en-US" sz="32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361237" y="3739925"/>
            <a:ext cx="1846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76925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Sample API Function Implementation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990600"/>
            <a:ext cx="8839200" cy="54864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 err="1" smtClean="0">
                <a:latin typeface="Consolas"/>
                <a:cs typeface="Consolas"/>
              </a:rPr>
              <a:t>hid_t</a:t>
            </a:r>
            <a:r>
              <a:rPr lang="en-US" sz="2400" dirty="0" smtClean="0">
                <a:latin typeface="Consolas"/>
                <a:cs typeface="Consolas"/>
              </a:rPr>
              <a:t> H5Dcreate2 (</a:t>
            </a:r>
            <a:r>
              <a:rPr lang="en-US" sz="2400" dirty="0" err="1">
                <a:latin typeface="Consolas"/>
                <a:cs typeface="Consolas"/>
              </a:rPr>
              <a:t>hid_t</a:t>
            </a:r>
            <a:r>
              <a:rPr lang="en-US" sz="2400" dirty="0">
                <a:latin typeface="Consolas"/>
                <a:cs typeface="Consolas"/>
              </a:rPr>
              <a:t> </a:t>
            </a:r>
            <a:r>
              <a:rPr lang="en-US" sz="2400" dirty="0" err="1">
                <a:latin typeface="Consolas"/>
                <a:cs typeface="Consolas"/>
              </a:rPr>
              <a:t>loc_id</a:t>
            </a:r>
            <a:r>
              <a:rPr lang="en-US" sz="2400" dirty="0">
                <a:latin typeface="Consolas"/>
                <a:cs typeface="Consolas"/>
              </a:rPr>
              <a:t>, </a:t>
            </a:r>
            <a:r>
              <a:rPr lang="en-US" sz="2400" dirty="0" err="1">
                <a:latin typeface="Consolas"/>
                <a:cs typeface="Consolas"/>
              </a:rPr>
              <a:t>const</a:t>
            </a:r>
            <a:r>
              <a:rPr lang="en-US" sz="2400" dirty="0">
                <a:latin typeface="Consolas"/>
                <a:cs typeface="Consolas"/>
              </a:rPr>
              <a:t> char *name, </a:t>
            </a:r>
            <a:r>
              <a:rPr lang="en-US" sz="2400" dirty="0" err="1">
                <a:latin typeface="Consolas"/>
                <a:cs typeface="Consolas"/>
              </a:rPr>
              <a:t>hid_t</a:t>
            </a:r>
            <a:r>
              <a:rPr lang="en-US" sz="2400" dirty="0">
                <a:latin typeface="Consolas"/>
                <a:cs typeface="Consolas"/>
              </a:rPr>
              <a:t> </a:t>
            </a:r>
            <a:r>
              <a:rPr lang="en-US" sz="2400" dirty="0" err="1">
                <a:latin typeface="Consolas"/>
                <a:cs typeface="Consolas"/>
              </a:rPr>
              <a:t>type_id</a:t>
            </a:r>
            <a:r>
              <a:rPr lang="en-US" sz="2400" dirty="0">
                <a:latin typeface="Consolas"/>
                <a:cs typeface="Consolas"/>
              </a:rPr>
              <a:t>, </a:t>
            </a:r>
            <a:r>
              <a:rPr lang="en-US" sz="2400" dirty="0" err="1">
                <a:latin typeface="Consolas"/>
                <a:cs typeface="Consolas"/>
              </a:rPr>
              <a:t>hid_t</a:t>
            </a:r>
            <a:r>
              <a:rPr lang="en-US" sz="2400" dirty="0">
                <a:latin typeface="Consolas"/>
                <a:cs typeface="Consolas"/>
              </a:rPr>
              <a:t> </a:t>
            </a:r>
            <a:r>
              <a:rPr lang="en-US" sz="2400" dirty="0" err="1" smtClean="0">
                <a:latin typeface="Consolas"/>
                <a:cs typeface="Consolas"/>
              </a:rPr>
              <a:t>space_id</a:t>
            </a:r>
            <a:r>
              <a:rPr lang="en-US" sz="2400" dirty="0" smtClean="0">
                <a:latin typeface="Consolas"/>
                <a:cs typeface="Consolas"/>
              </a:rPr>
              <a:t>, </a:t>
            </a:r>
            <a:r>
              <a:rPr lang="en-US" sz="2400" dirty="0" err="1" smtClean="0">
                <a:latin typeface="Consolas"/>
                <a:cs typeface="Consolas"/>
              </a:rPr>
              <a:t>hid_t</a:t>
            </a:r>
            <a:r>
              <a:rPr lang="en-US" sz="2400" dirty="0" smtClean="0">
                <a:latin typeface="Consolas"/>
                <a:cs typeface="Consolas"/>
              </a:rPr>
              <a:t> </a:t>
            </a:r>
            <a:r>
              <a:rPr lang="en-US" sz="2400" dirty="0" err="1">
                <a:latin typeface="Consolas"/>
                <a:cs typeface="Consolas"/>
              </a:rPr>
              <a:t>lcpl_id</a:t>
            </a:r>
            <a:r>
              <a:rPr lang="en-US" sz="2400" dirty="0">
                <a:latin typeface="Consolas"/>
                <a:cs typeface="Consolas"/>
              </a:rPr>
              <a:t>, </a:t>
            </a:r>
            <a:r>
              <a:rPr lang="en-US" sz="2400" dirty="0" err="1">
                <a:latin typeface="Consolas"/>
                <a:cs typeface="Consolas"/>
              </a:rPr>
              <a:t>hid_t</a:t>
            </a:r>
            <a:r>
              <a:rPr lang="en-US" sz="2400" dirty="0">
                <a:latin typeface="Consolas"/>
                <a:cs typeface="Consolas"/>
              </a:rPr>
              <a:t> </a:t>
            </a:r>
            <a:r>
              <a:rPr lang="en-US" sz="2400" dirty="0" err="1">
                <a:latin typeface="Consolas"/>
                <a:cs typeface="Consolas"/>
              </a:rPr>
              <a:t>dcpl_id</a:t>
            </a:r>
            <a:r>
              <a:rPr lang="en-US" sz="2400" dirty="0">
                <a:latin typeface="Consolas"/>
                <a:cs typeface="Consolas"/>
              </a:rPr>
              <a:t>, </a:t>
            </a:r>
            <a:r>
              <a:rPr lang="en-US" sz="2400" dirty="0" err="1">
                <a:latin typeface="Consolas"/>
                <a:cs typeface="Consolas"/>
              </a:rPr>
              <a:t>hid_t</a:t>
            </a:r>
            <a:r>
              <a:rPr lang="en-US" sz="2400" dirty="0">
                <a:latin typeface="Consolas"/>
                <a:cs typeface="Consolas"/>
              </a:rPr>
              <a:t> </a:t>
            </a:r>
            <a:r>
              <a:rPr lang="en-US" sz="2400" dirty="0" err="1">
                <a:latin typeface="Consolas"/>
                <a:cs typeface="Consolas"/>
              </a:rPr>
              <a:t>dapl_id</a:t>
            </a:r>
            <a:r>
              <a:rPr lang="en-US" sz="2400" dirty="0">
                <a:latin typeface="Consolas"/>
                <a:cs typeface="Consolas"/>
              </a:rPr>
              <a:t>) {</a:t>
            </a:r>
          </a:p>
          <a:p>
            <a:pPr marL="0" indent="0">
              <a:buNone/>
            </a:pPr>
            <a:r>
              <a:rPr lang="en-US" sz="2400" dirty="0" smtClean="0">
                <a:latin typeface="Consolas"/>
                <a:cs typeface="Consolas"/>
              </a:rPr>
              <a:t>/* </a:t>
            </a:r>
            <a:r>
              <a:rPr lang="en-US" sz="2400" dirty="0">
                <a:latin typeface="Consolas"/>
                <a:cs typeface="Consolas"/>
              </a:rPr>
              <a:t>Check arguments */</a:t>
            </a:r>
          </a:p>
          <a:p>
            <a:pPr marL="0" indent="0">
              <a:buNone/>
            </a:pPr>
            <a:r>
              <a:rPr lang="en-US" sz="2400" dirty="0">
                <a:latin typeface="Consolas"/>
                <a:cs typeface="Consolas"/>
              </a:rPr>
              <a:t>	</a:t>
            </a:r>
            <a:r>
              <a:rPr lang="en-US" sz="2400" dirty="0" smtClean="0">
                <a:latin typeface="Consolas"/>
                <a:cs typeface="Consolas"/>
              </a:rPr>
              <a:t>…</a:t>
            </a:r>
            <a:endParaRPr lang="en-US" sz="2400" dirty="0">
              <a:latin typeface="Consolas"/>
              <a:cs typeface="Consolas"/>
            </a:endParaRPr>
          </a:p>
          <a:p>
            <a:pPr marL="0" indent="0">
              <a:buNone/>
            </a:pPr>
            <a:r>
              <a:rPr lang="en-US" sz="2400" dirty="0" smtClean="0">
                <a:latin typeface="Consolas"/>
                <a:cs typeface="Consolas"/>
              </a:rPr>
              <a:t>/</a:t>
            </a:r>
            <a:r>
              <a:rPr lang="en-US" sz="2400" dirty="0">
                <a:latin typeface="Consolas"/>
                <a:cs typeface="Consolas"/>
              </a:rPr>
              <a:t>* call </a:t>
            </a:r>
            <a:r>
              <a:rPr lang="en-US" sz="2400" dirty="0" smtClean="0">
                <a:latin typeface="Consolas"/>
                <a:cs typeface="Consolas"/>
              </a:rPr>
              <a:t>corresponding VOL callback </a:t>
            </a:r>
            <a:r>
              <a:rPr lang="en-US" sz="2400" dirty="0">
                <a:latin typeface="Consolas"/>
                <a:cs typeface="Consolas"/>
              </a:rPr>
              <a:t>for H5Dcreate */</a:t>
            </a:r>
          </a:p>
          <a:p>
            <a:pPr marL="0" indent="0">
              <a:buNone/>
            </a:pPr>
            <a:r>
              <a:rPr lang="en-US" sz="2400" b="1" dirty="0" smtClean="0">
                <a:solidFill>
                  <a:srgbClr val="008000"/>
                </a:solidFill>
                <a:latin typeface="Consolas"/>
                <a:cs typeface="Consolas"/>
              </a:rPr>
              <a:t> </a:t>
            </a:r>
            <a:r>
              <a:rPr lang="en-US" sz="2400" b="1" dirty="0" err="1" smtClean="0">
                <a:solidFill>
                  <a:srgbClr val="008000"/>
                </a:solidFill>
                <a:latin typeface="Consolas"/>
                <a:cs typeface="Consolas"/>
              </a:rPr>
              <a:t>dset_id</a:t>
            </a:r>
            <a:r>
              <a:rPr lang="en-US" sz="2400" b="1" dirty="0" smtClean="0">
                <a:solidFill>
                  <a:srgbClr val="008000"/>
                </a:solidFill>
                <a:latin typeface="Consolas"/>
                <a:cs typeface="Consolas"/>
              </a:rPr>
              <a:t> </a:t>
            </a:r>
            <a:r>
              <a:rPr lang="en-US" sz="2400" b="1" dirty="0">
                <a:solidFill>
                  <a:srgbClr val="008000"/>
                </a:solidFill>
                <a:latin typeface="Consolas"/>
                <a:cs typeface="Consolas"/>
              </a:rPr>
              <a:t>= H5_VOL_create (TYPE_DATASET, </a:t>
            </a:r>
            <a:r>
              <a:rPr lang="en-US" sz="2400" b="1" dirty="0" smtClean="0">
                <a:solidFill>
                  <a:srgbClr val="008000"/>
                </a:solidFill>
                <a:latin typeface="Consolas"/>
                <a:cs typeface="Consolas"/>
              </a:rPr>
              <a:t>…);</a:t>
            </a:r>
          </a:p>
          <a:p>
            <a:pPr marL="0" indent="0">
              <a:buNone/>
            </a:pPr>
            <a:r>
              <a:rPr lang="en-US" sz="2400" dirty="0" smtClean="0">
                <a:latin typeface="Consolas"/>
                <a:cs typeface="Consolas"/>
              </a:rPr>
              <a:t>/</a:t>
            </a:r>
            <a:r>
              <a:rPr lang="en-US" sz="2400" dirty="0">
                <a:latin typeface="Consolas"/>
                <a:cs typeface="Consolas"/>
              </a:rPr>
              <a:t>* </a:t>
            </a:r>
            <a:endParaRPr lang="en-US" sz="2400" dirty="0" smtClean="0">
              <a:latin typeface="Consolas"/>
              <a:cs typeface="Consolas"/>
            </a:endParaRPr>
          </a:p>
          <a:p>
            <a:pPr marL="0" indent="0">
              <a:buNone/>
            </a:pPr>
            <a:r>
              <a:rPr lang="en-US" sz="2400" dirty="0">
                <a:latin typeface="Consolas"/>
                <a:cs typeface="Consolas"/>
              </a:rPr>
              <a:t> R</a:t>
            </a:r>
            <a:r>
              <a:rPr lang="en-US" sz="2400" dirty="0" smtClean="0">
                <a:latin typeface="Consolas"/>
                <a:cs typeface="Consolas"/>
              </a:rPr>
              <a:t>eturn </a:t>
            </a:r>
            <a:r>
              <a:rPr lang="en-US" sz="2400" dirty="0">
                <a:latin typeface="Consolas"/>
                <a:cs typeface="Consolas"/>
              </a:rPr>
              <a:t>result to user (yes the dataset is created</a:t>
            </a:r>
            <a:r>
              <a:rPr lang="en-US" sz="2400" dirty="0" smtClean="0">
                <a:latin typeface="Consolas"/>
                <a:cs typeface="Consolas"/>
              </a:rPr>
              <a:t>,</a:t>
            </a:r>
          </a:p>
          <a:p>
            <a:pPr marL="0" indent="0">
              <a:buNone/>
            </a:pPr>
            <a:r>
              <a:rPr lang="en-US" sz="2400" dirty="0" smtClean="0">
                <a:latin typeface="Consolas"/>
                <a:cs typeface="Consolas"/>
              </a:rPr>
              <a:t> or </a:t>
            </a:r>
            <a:r>
              <a:rPr lang="en-US" sz="2400" dirty="0">
                <a:latin typeface="Consolas"/>
                <a:cs typeface="Consolas"/>
              </a:rPr>
              <a:t>no here is the </a:t>
            </a:r>
            <a:r>
              <a:rPr lang="en-US" sz="2400" dirty="0" smtClean="0">
                <a:latin typeface="Consolas"/>
                <a:cs typeface="Consolas"/>
              </a:rPr>
              <a:t>error) </a:t>
            </a:r>
          </a:p>
          <a:p>
            <a:pPr marL="0" indent="0">
              <a:buNone/>
            </a:pPr>
            <a:r>
              <a:rPr lang="en-US" sz="2400" dirty="0" smtClean="0">
                <a:latin typeface="Consolas"/>
                <a:cs typeface="Consolas"/>
              </a:rPr>
              <a:t>*</a:t>
            </a:r>
            <a:r>
              <a:rPr lang="en-US" sz="2400" dirty="0">
                <a:latin typeface="Consolas"/>
                <a:cs typeface="Consolas"/>
              </a:rPr>
              <a:t>/</a:t>
            </a:r>
          </a:p>
          <a:p>
            <a:pPr marL="0" indent="0">
              <a:buNone/>
            </a:pPr>
            <a:r>
              <a:rPr lang="en-US" sz="2400" dirty="0">
                <a:latin typeface="Consolas"/>
                <a:cs typeface="Consolas"/>
              </a:rPr>
              <a:t> </a:t>
            </a:r>
            <a:r>
              <a:rPr lang="en-US" sz="2400" dirty="0" smtClean="0">
                <a:latin typeface="Consolas"/>
                <a:cs typeface="Consolas"/>
              </a:rPr>
              <a:t>return </a:t>
            </a:r>
            <a:r>
              <a:rPr lang="en-US" sz="2400" dirty="0" err="1" smtClean="0">
                <a:latin typeface="Consolas"/>
                <a:cs typeface="Consolas"/>
              </a:rPr>
              <a:t>dset_id</a:t>
            </a:r>
            <a:r>
              <a:rPr lang="en-US" sz="2400" dirty="0" smtClean="0">
                <a:latin typeface="Consolas"/>
                <a:cs typeface="Consolas"/>
              </a:rPr>
              <a:t>;</a:t>
            </a:r>
            <a:endParaRPr lang="en-US" sz="2400" dirty="0">
              <a:latin typeface="Consolas"/>
              <a:cs typeface="Consolas"/>
            </a:endParaRPr>
          </a:p>
          <a:p>
            <a:pPr marL="0" indent="0">
              <a:buNone/>
            </a:pPr>
            <a:r>
              <a:rPr lang="en-US" sz="2400" dirty="0">
                <a:latin typeface="Consolas"/>
                <a:cs typeface="Consolas"/>
              </a:rPr>
              <a:t>}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57266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considerations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Work in progress: VOL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April 26, 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6730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VOL Plugin Selection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 a </a:t>
            </a:r>
            <a:r>
              <a:rPr lang="en-US" dirty="0" smtClean="0"/>
              <a:t>pre-defined VOL plugin:</a:t>
            </a:r>
            <a:endParaRPr lang="en-US" dirty="0"/>
          </a:p>
          <a:p>
            <a:pPr marL="457200" lvl="1" indent="0">
              <a:buNone/>
            </a:pPr>
            <a:r>
              <a:rPr lang="en-US" sz="2400" dirty="0" err="1">
                <a:latin typeface="Consolas"/>
                <a:cs typeface="Consolas"/>
              </a:rPr>
              <a:t>hid_t</a:t>
            </a:r>
            <a:r>
              <a:rPr lang="en-US" sz="2400" dirty="0">
                <a:latin typeface="Consolas"/>
                <a:cs typeface="Consolas"/>
              </a:rPr>
              <a:t> </a:t>
            </a:r>
            <a:r>
              <a:rPr lang="en-US" sz="2400" dirty="0" err="1">
                <a:latin typeface="Consolas"/>
                <a:cs typeface="Consolas"/>
              </a:rPr>
              <a:t>fapl</a:t>
            </a:r>
            <a:r>
              <a:rPr lang="en-US" sz="2400" dirty="0">
                <a:latin typeface="Consolas"/>
                <a:cs typeface="Consolas"/>
              </a:rPr>
              <a:t> = H5Pcreate(H5P_FILE_ACCESS);</a:t>
            </a:r>
          </a:p>
          <a:p>
            <a:pPr marL="457200" lvl="1" indent="0">
              <a:buNone/>
            </a:pPr>
            <a:r>
              <a:rPr lang="en-US" sz="2400" dirty="0">
                <a:solidFill>
                  <a:srgbClr val="008000"/>
                </a:solidFill>
                <a:latin typeface="Consolas"/>
                <a:cs typeface="Consolas"/>
              </a:rPr>
              <a:t>H5Pset_fapl_mds_vol(</a:t>
            </a:r>
            <a:r>
              <a:rPr lang="en-US" sz="2400" dirty="0" err="1">
                <a:solidFill>
                  <a:srgbClr val="008000"/>
                </a:solidFill>
                <a:latin typeface="Consolas"/>
                <a:cs typeface="Consolas"/>
              </a:rPr>
              <a:t>fapl</a:t>
            </a:r>
            <a:r>
              <a:rPr lang="en-US" sz="2400" dirty="0">
                <a:solidFill>
                  <a:srgbClr val="008000"/>
                </a:solidFill>
                <a:latin typeface="Consolas"/>
                <a:cs typeface="Consolas"/>
              </a:rPr>
              <a:t>, </a:t>
            </a:r>
            <a:r>
              <a:rPr lang="en-US" sz="2400" dirty="0" smtClean="0">
                <a:solidFill>
                  <a:srgbClr val="008000"/>
                </a:solidFill>
                <a:latin typeface="Consolas"/>
                <a:cs typeface="Consolas"/>
              </a:rPr>
              <a:t>…);</a:t>
            </a:r>
            <a:endParaRPr lang="en-US" sz="2400" dirty="0">
              <a:solidFill>
                <a:srgbClr val="008000"/>
              </a:solidFill>
              <a:latin typeface="Consolas"/>
              <a:cs typeface="Consolas"/>
            </a:endParaRPr>
          </a:p>
          <a:p>
            <a:pPr marL="457200" lvl="1" indent="0">
              <a:buNone/>
            </a:pPr>
            <a:r>
              <a:rPr lang="en-US" sz="2400" dirty="0" err="1">
                <a:latin typeface="Consolas"/>
                <a:cs typeface="Consolas"/>
              </a:rPr>
              <a:t>hid_t</a:t>
            </a:r>
            <a:r>
              <a:rPr lang="en-US" sz="2400" dirty="0">
                <a:latin typeface="Consolas"/>
                <a:cs typeface="Consolas"/>
              </a:rPr>
              <a:t> file = H5Fcreate("foo.h5", </a:t>
            </a:r>
            <a:r>
              <a:rPr lang="en-US" sz="2400" dirty="0" smtClean="0">
                <a:latin typeface="Consolas"/>
                <a:cs typeface="Consolas"/>
              </a:rPr>
              <a:t>…, …, </a:t>
            </a:r>
            <a:r>
              <a:rPr lang="en-US" sz="2400" dirty="0" err="1">
                <a:solidFill>
                  <a:srgbClr val="008000"/>
                </a:solidFill>
                <a:latin typeface="Consolas"/>
                <a:cs typeface="Consolas"/>
              </a:rPr>
              <a:t>fapl</a:t>
            </a:r>
            <a:r>
              <a:rPr lang="en-US" sz="2400" dirty="0">
                <a:latin typeface="Consolas"/>
                <a:cs typeface="Consolas"/>
              </a:rPr>
              <a:t>);</a:t>
            </a:r>
          </a:p>
          <a:p>
            <a:pPr marL="457200" lvl="1" indent="0">
              <a:buNone/>
            </a:pPr>
            <a:r>
              <a:rPr lang="en-US" sz="2400" dirty="0">
                <a:latin typeface="Consolas"/>
                <a:cs typeface="Consolas"/>
              </a:rPr>
              <a:t>H5Pclose(</a:t>
            </a:r>
            <a:r>
              <a:rPr lang="en-US" sz="2400" dirty="0" err="1">
                <a:latin typeface="Consolas"/>
                <a:cs typeface="Consolas"/>
              </a:rPr>
              <a:t>fapl</a:t>
            </a:r>
            <a:r>
              <a:rPr lang="en-US" sz="2400" dirty="0" smtClean="0">
                <a:latin typeface="Consolas"/>
                <a:cs typeface="Consolas"/>
              </a:rPr>
              <a:t>);</a:t>
            </a:r>
          </a:p>
          <a:p>
            <a:r>
              <a:rPr lang="en-US" dirty="0" smtClean="0"/>
              <a:t>Register user defined VOL plugin:</a:t>
            </a:r>
          </a:p>
          <a:p>
            <a:pPr marL="457200" lvl="1" indent="0">
              <a:buNone/>
            </a:pPr>
            <a:r>
              <a:rPr lang="en-US" sz="2400" dirty="0">
                <a:latin typeface="Consolas"/>
                <a:cs typeface="Consolas"/>
              </a:rPr>
              <a:t>H5VOLregister (H5VOL_class_t *</a:t>
            </a:r>
            <a:r>
              <a:rPr lang="en-US" sz="2400" i="1" dirty="0" err="1" smtClean="0">
                <a:latin typeface="Consolas"/>
                <a:cs typeface="Consolas"/>
              </a:rPr>
              <a:t>cls</a:t>
            </a:r>
            <a:r>
              <a:rPr lang="en-US" sz="2400" dirty="0">
                <a:latin typeface="Consolas"/>
                <a:cs typeface="Consolas"/>
              </a:rPr>
              <a:t>)</a:t>
            </a:r>
          </a:p>
          <a:p>
            <a:pPr marL="457200" lvl="1" indent="0">
              <a:buNone/>
            </a:pPr>
            <a:r>
              <a:rPr lang="en-US" sz="2400" dirty="0">
                <a:latin typeface="Consolas"/>
                <a:cs typeface="Consolas"/>
              </a:rPr>
              <a:t>H5VOLunregister (</a:t>
            </a:r>
            <a:r>
              <a:rPr lang="en-US" sz="2400" dirty="0" err="1">
                <a:latin typeface="Consolas"/>
                <a:cs typeface="Consolas"/>
              </a:rPr>
              <a:t>hid_t</a:t>
            </a:r>
            <a:r>
              <a:rPr lang="en-US" sz="2400" dirty="0">
                <a:latin typeface="Consolas"/>
                <a:cs typeface="Consolas"/>
              </a:rPr>
              <a:t> </a:t>
            </a:r>
            <a:r>
              <a:rPr lang="en-US" sz="2400" dirty="0" err="1">
                <a:latin typeface="Consolas"/>
                <a:cs typeface="Consolas"/>
              </a:rPr>
              <a:t>driver_id</a:t>
            </a:r>
            <a:r>
              <a:rPr lang="en-US" sz="2400" dirty="0">
                <a:latin typeface="Consolas"/>
                <a:cs typeface="Consolas"/>
              </a:rPr>
              <a:t>)</a:t>
            </a:r>
          </a:p>
          <a:p>
            <a:pPr marL="457200" lvl="1" indent="0">
              <a:buNone/>
            </a:pPr>
            <a:r>
              <a:rPr lang="en-US" sz="2400" dirty="0">
                <a:latin typeface="Consolas"/>
                <a:cs typeface="Consolas"/>
              </a:rPr>
              <a:t>H5Pget_plugin_info (</a:t>
            </a:r>
            <a:r>
              <a:rPr lang="en-US" sz="2400" dirty="0" err="1">
                <a:latin typeface="Consolas"/>
                <a:cs typeface="Consolas"/>
              </a:rPr>
              <a:t>hid_t</a:t>
            </a:r>
            <a:r>
              <a:rPr lang="en-US" sz="2400" dirty="0">
                <a:latin typeface="Consolas"/>
                <a:cs typeface="Consolas"/>
              </a:rPr>
              <a:t> </a:t>
            </a:r>
            <a:r>
              <a:rPr lang="en-US" sz="2400" dirty="0" err="1">
                <a:latin typeface="Consolas"/>
                <a:cs typeface="Consolas"/>
              </a:rPr>
              <a:t>plist_id</a:t>
            </a:r>
            <a:r>
              <a:rPr lang="en-US" sz="2400" dirty="0">
                <a:latin typeface="Consolas"/>
                <a:cs typeface="Consolas"/>
              </a:rPr>
              <a:t>)</a:t>
            </a:r>
          </a:p>
          <a:p>
            <a:pPr lvl="1"/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April 26, 2017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HDF5 Overview @ UC Berkeley</a:t>
            </a: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95641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INEDINNAVIGATOR" val="False"/>
  <p:tag name="BRANCHTO" val="0"/>
</p:tagLst>
</file>

<file path=ppt/theme/theme1.xml><?xml version="1.0" encoding="utf-8"?>
<a:theme xmlns:a="http://schemas.openxmlformats.org/drawingml/2006/main" name="template2">
  <a:themeElements>
    <a:clrScheme name="Presentation on product or service 6">
      <a:dk1>
        <a:srgbClr val="000000"/>
      </a:dk1>
      <a:lt1>
        <a:srgbClr val="FFFFFF"/>
      </a:lt1>
      <a:dk2>
        <a:srgbClr val="000000"/>
      </a:dk2>
      <a:lt2>
        <a:srgbClr val="996633"/>
      </a:lt2>
      <a:accent1>
        <a:srgbClr val="CC9900"/>
      </a:accent1>
      <a:accent2>
        <a:srgbClr val="FFE28F"/>
      </a:accent2>
      <a:accent3>
        <a:srgbClr val="FFFFFF"/>
      </a:accent3>
      <a:accent4>
        <a:srgbClr val="000000"/>
      </a:accent4>
      <a:accent5>
        <a:srgbClr val="E2CAAA"/>
      </a:accent5>
      <a:accent6>
        <a:srgbClr val="E7CD81"/>
      </a:accent6>
      <a:hlink>
        <a:srgbClr val="996633"/>
      </a:hlink>
      <a:folHlink>
        <a:srgbClr val="FF9900"/>
      </a:folHlink>
    </a:clrScheme>
    <a:fontScheme name="Presentation on product or service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38100" cap="flat" cmpd="sng" algn="ctr">
          <a:solidFill>
            <a:srgbClr val="0070C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rtlCol="0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800" b="1" i="0" u="none" strike="noStrike" cap="none" normalizeH="0" baseline="0" dirty="0" smtClean="0">
            <a:ln>
              <a:noFill/>
            </a:ln>
            <a:solidFill>
              <a:schemeClr val="tx1"/>
            </a:solidFill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Presentation on product or service 1">
        <a:dk1>
          <a:srgbClr val="808080"/>
        </a:dk1>
        <a:lt1>
          <a:srgbClr val="F8F8F8"/>
        </a:lt1>
        <a:dk2>
          <a:srgbClr val="000000"/>
        </a:dk2>
        <a:lt2>
          <a:srgbClr val="FFFFFF"/>
        </a:lt2>
        <a:accent1>
          <a:srgbClr val="6699FF"/>
        </a:accent1>
        <a:accent2>
          <a:srgbClr val="9933FF"/>
        </a:accent2>
        <a:accent3>
          <a:srgbClr val="AAAAAA"/>
        </a:accent3>
        <a:accent4>
          <a:srgbClr val="D4D4D4"/>
        </a:accent4>
        <a:accent5>
          <a:srgbClr val="B8CAFF"/>
        </a:accent5>
        <a:accent6>
          <a:srgbClr val="8A2DE7"/>
        </a:accent6>
        <a:hlink>
          <a:srgbClr val="00FFFF"/>
        </a:hlink>
        <a:folHlink>
          <a:srgbClr val="0099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 on product or service 2">
        <a:dk1>
          <a:srgbClr val="000066"/>
        </a:dk1>
        <a:lt1>
          <a:srgbClr val="FFFFFF"/>
        </a:lt1>
        <a:dk2>
          <a:srgbClr val="3333FF"/>
        </a:dk2>
        <a:lt2>
          <a:srgbClr val="3399FF"/>
        </a:lt2>
        <a:accent1>
          <a:srgbClr val="66CCFF"/>
        </a:accent1>
        <a:accent2>
          <a:srgbClr val="FF66FF"/>
        </a:accent2>
        <a:accent3>
          <a:srgbClr val="FFFFFF"/>
        </a:accent3>
        <a:accent4>
          <a:srgbClr val="000056"/>
        </a:accent4>
        <a:accent5>
          <a:srgbClr val="B8E2FF"/>
        </a:accent5>
        <a:accent6>
          <a:srgbClr val="E75CE7"/>
        </a:accent6>
        <a:hlink>
          <a:srgbClr val="CC00CC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on product or serv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69696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C8C8C8"/>
        </a:accent6>
        <a:hlink>
          <a:srgbClr val="3333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on product or service 4">
        <a:dk1>
          <a:srgbClr val="808080"/>
        </a:dk1>
        <a:lt1>
          <a:srgbClr val="F8F8F8"/>
        </a:lt1>
        <a:dk2>
          <a:srgbClr val="000000"/>
        </a:dk2>
        <a:lt2>
          <a:srgbClr val="FFFFFF"/>
        </a:lt2>
        <a:accent1>
          <a:srgbClr val="CC9900"/>
        </a:accent1>
        <a:accent2>
          <a:srgbClr val="996600"/>
        </a:accent2>
        <a:accent3>
          <a:srgbClr val="AAAAAA"/>
        </a:accent3>
        <a:accent4>
          <a:srgbClr val="D4D4D4"/>
        </a:accent4>
        <a:accent5>
          <a:srgbClr val="E2CAAA"/>
        </a:accent5>
        <a:accent6>
          <a:srgbClr val="8A5C00"/>
        </a:accent6>
        <a:hlink>
          <a:srgbClr val="CCCC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 on product or service 5">
        <a:dk1>
          <a:srgbClr val="000000"/>
        </a:dk1>
        <a:lt1>
          <a:srgbClr val="FFFFFF"/>
        </a:lt1>
        <a:dk2>
          <a:srgbClr val="000000"/>
        </a:dk2>
        <a:lt2>
          <a:srgbClr val="996633"/>
        </a:lt2>
        <a:accent1>
          <a:srgbClr val="CC9900"/>
        </a:accent1>
        <a:accent2>
          <a:srgbClr val="FFECB7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E7D6A6"/>
        </a:accent6>
        <a:hlink>
          <a:srgbClr val="996633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on product or service 6">
        <a:dk1>
          <a:srgbClr val="000000"/>
        </a:dk1>
        <a:lt1>
          <a:srgbClr val="FFFFFF"/>
        </a:lt1>
        <a:dk2>
          <a:srgbClr val="000000"/>
        </a:dk2>
        <a:lt2>
          <a:srgbClr val="996633"/>
        </a:lt2>
        <a:accent1>
          <a:srgbClr val="CC9900"/>
        </a:accent1>
        <a:accent2>
          <a:srgbClr val="FFE28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E7CD81"/>
        </a:accent6>
        <a:hlink>
          <a:srgbClr val="996633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eme1">
  <a:themeElements>
    <a:clrScheme name="1_Presentation on product or service 6">
      <a:dk1>
        <a:srgbClr val="000000"/>
      </a:dk1>
      <a:lt1>
        <a:srgbClr val="FFFFFF"/>
      </a:lt1>
      <a:dk2>
        <a:srgbClr val="000000"/>
      </a:dk2>
      <a:lt2>
        <a:srgbClr val="996633"/>
      </a:lt2>
      <a:accent1>
        <a:srgbClr val="CC9900"/>
      </a:accent1>
      <a:accent2>
        <a:srgbClr val="FFE28F"/>
      </a:accent2>
      <a:accent3>
        <a:srgbClr val="FFFFFF"/>
      </a:accent3>
      <a:accent4>
        <a:srgbClr val="000000"/>
      </a:accent4>
      <a:accent5>
        <a:srgbClr val="E2CAAA"/>
      </a:accent5>
      <a:accent6>
        <a:srgbClr val="E7CD81"/>
      </a:accent6>
      <a:hlink>
        <a:srgbClr val="996633"/>
      </a:hlink>
      <a:folHlink>
        <a:srgbClr val="FF9900"/>
      </a:folHlink>
    </a:clrScheme>
    <a:fontScheme name="1_Presentation on product or servic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1_Presentation on product or service 1">
        <a:dk1>
          <a:srgbClr val="808080"/>
        </a:dk1>
        <a:lt1>
          <a:srgbClr val="F8F8F8"/>
        </a:lt1>
        <a:dk2>
          <a:srgbClr val="000000"/>
        </a:dk2>
        <a:lt2>
          <a:srgbClr val="FFFFFF"/>
        </a:lt2>
        <a:accent1>
          <a:srgbClr val="6699FF"/>
        </a:accent1>
        <a:accent2>
          <a:srgbClr val="9933FF"/>
        </a:accent2>
        <a:accent3>
          <a:srgbClr val="AAAAAA"/>
        </a:accent3>
        <a:accent4>
          <a:srgbClr val="D4D4D4"/>
        </a:accent4>
        <a:accent5>
          <a:srgbClr val="B8CAFF"/>
        </a:accent5>
        <a:accent6>
          <a:srgbClr val="8A2DE7"/>
        </a:accent6>
        <a:hlink>
          <a:srgbClr val="00FFFF"/>
        </a:hlink>
        <a:folHlink>
          <a:srgbClr val="0099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esentation on product or service 2">
        <a:dk1>
          <a:srgbClr val="000066"/>
        </a:dk1>
        <a:lt1>
          <a:srgbClr val="FFFFFF"/>
        </a:lt1>
        <a:dk2>
          <a:srgbClr val="3333FF"/>
        </a:dk2>
        <a:lt2>
          <a:srgbClr val="3399FF"/>
        </a:lt2>
        <a:accent1>
          <a:srgbClr val="66CCFF"/>
        </a:accent1>
        <a:accent2>
          <a:srgbClr val="FF66FF"/>
        </a:accent2>
        <a:accent3>
          <a:srgbClr val="FFFFFF"/>
        </a:accent3>
        <a:accent4>
          <a:srgbClr val="000056"/>
        </a:accent4>
        <a:accent5>
          <a:srgbClr val="B8E2FF"/>
        </a:accent5>
        <a:accent6>
          <a:srgbClr val="E75CE7"/>
        </a:accent6>
        <a:hlink>
          <a:srgbClr val="CC00CC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esentation on product or serv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69696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C8C8C8"/>
        </a:accent6>
        <a:hlink>
          <a:srgbClr val="3333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esentation on product or service 4">
        <a:dk1>
          <a:srgbClr val="808080"/>
        </a:dk1>
        <a:lt1>
          <a:srgbClr val="F8F8F8"/>
        </a:lt1>
        <a:dk2>
          <a:srgbClr val="000000"/>
        </a:dk2>
        <a:lt2>
          <a:srgbClr val="FFFFFF"/>
        </a:lt2>
        <a:accent1>
          <a:srgbClr val="CC9900"/>
        </a:accent1>
        <a:accent2>
          <a:srgbClr val="996600"/>
        </a:accent2>
        <a:accent3>
          <a:srgbClr val="AAAAAA"/>
        </a:accent3>
        <a:accent4>
          <a:srgbClr val="D4D4D4"/>
        </a:accent4>
        <a:accent5>
          <a:srgbClr val="E2CAAA"/>
        </a:accent5>
        <a:accent6>
          <a:srgbClr val="8A5C00"/>
        </a:accent6>
        <a:hlink>
          <a:srgbClr val="CCCC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esentation on product or service 5">
        <a:dk1>
          <a:srgbClr val="000000"/>
        </a:dk1>
        <a:lt1>
          <a:srgbClr val="FFFFFF"/>
        </a:lt1>
        <a:dk2>
          <a:srgbClr val="000000"/>
        </a:dk2>
        <a:lt2>
          <a:srgbClr val="996633"/>
        </a:lt2>
        <a:accent1>
          <a:srgbClr val="CC9900"/>
        </a:accent1>
        <a:accent2>
          <a:srgbClr val="FFECB7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E7D6A6"/>
        </a:accent6>
        <a:hlink>
          <a:srgbClr val="996633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esentation on product or service 6">
        <a:dk1>
          <a:srgbClr val="000000"/>
        </a:dk1>
        <a:lt1>
          <a:srgbClr val="FFFFFF"/>
        </a:lt1>
        <a:dk2>
          <a:srgbClr val="000000"/>
        </a:dk2>
        <a:lt2>
          <a:srgbClr val="996633"/>
        </a:lt2>
        <a:accent1>
          <a:srgbClr val="CC9900"/>
        </a:accent1>
        <a:accent2>
          <a:srgbClr val="FFE28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E7CD81"/>
        </a:accent6>
        <a:hlink>
          <a:srgbClr val="996633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template2">
  <a:themeElements>
    <a:clrScheme name="Presentation on product or service 6">
      <a:dk1>
        <a:srgbClr val="000000"/>
      </a:dk1>
      <a:lt1>
        <a:srgbClr val="FFFFFF"/>
      </a:lt1>
      <a:dk2>
        <a:srgbClr val="000000"/>
      </a:dk2>
      <a:lt2>
        <a:srgbClr val="996633"/>
      </a:lt2>
      <a:accent1>
        <a:srgbClr val="CC9900"/>
      </a:accent1>
      <a:accent2>
        <a:srgbClr val="FFE28F"/>
      </a:accent2>
      <a:accent3>
        <a:srgbClr val="FFFFFF"/>
      </a:accent3>
      <a:accent4>
        <a:srgbClr val="000000"/>
      </a:accent4>
      <a:accent5>
        <a:srgbClr val="E2CAAA"/>
      </a:accent5>
      <a:accent6>
        <a:srgbClr val="E7CD81"/>
      </a:accent6>
      <a:hlink>
        <a:srgbClr val="996633"/>
      </a:hlink>
      <a:folHlink>
        <a:srgbClr val="FF9900"/>
      </a:folHlink>
    </a:clrScheme>
    <a:fontScheme name="Presentation on product or service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38100" cap="flat" cmpd="sng" algn="ctr">
          <a:solidFill>
            <a:srgbClr val="0070C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rtlCol="0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800" b="1" i="0" u="none" strike="noStrike" cap="none" normalizeH="0" baseline="0" dirty="0" smtClean="0">
            <a:ln>
              <a:noFill/>
            </a:ln>
            <a:solidFill>
              <a:schemeClr val="tx1"/>
            </a:solidFill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Presentation on product or service 1">
        <a:dk1>
          <a:srgbClr val="808080"/>
        </a:dk1>
        <a:lt1>
          <a:srgbClr val="F8F8F8"/>
        </a:lt1>
        <a:dk2>
          <a:srgbClr val="000000"/>
        </a:dk2>
        <a:lt2>
          <a:srgbClr val="FFFFFF"/>
        </a:lt2>
        <a:accent1>
          <a:srgbClr val="6699FF"/>
        </a:accent1>
        <a:accent2>
          <a:srgbClr val="9933FF"/>
        </a:accent2>
        <a:accent3>
          <a:srgbClr val="AAAAAA"/>
        </a:accent3>
        <a:accent4>
          <a:srgbClr val="D4D4D4"/>
        </a:accent4>
        <a:accent5>
          <a:srgbClr val="B8CAFF"/>
        </a:accent5>
        <a:accent6>
          <a:srgbClr val="8A2DE7"/>
        </a:accent6>
        <a:hlink>
          <a:srgbClr val="00FFFF"/>
        </a:hlink>
        <a:folHlink>
          <a:srgbClr val="0099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 on product or service 2">
        <a:dk1>
          <a:srgbClr val="000066"/>
        </a:dk1>
        <a:lt1>
          <a:srgbClr val="FFFFFF"/>
        </a:lt1>
        <a:dk2>
          <a:srgbClr val="3333FF"/>
        </a:dk2>
        <a:lt2>
          <a:srgbClr val="3399FF"/>
        </a:lt2>
        <a:accent1>
          <a:srgbClr val="66CCFF"/>
        </a:accent1>
        <a:accent2>
          <a:srgbClr val="FF66FF"/>
        </a:accent2>
        <a:accent3>
          <a:srgbClr val="FFFFFF"/>
        </a:accent3>
        <a:accent4>
          <a:srgbClr val="000056"/>
        </a:accent4>
        <a:accent5>
          <a:srgbClr val="B8E2FF"/>
        </a:accent5>
        <a:accent6>
          <a:srgbClr val="E75CE7"/>
        </a:accent6>
        <a:hlink>
          <a:srgbClr val="CC00CC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on product or serv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69696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C8C8C8"/>
        </a:accent6>
        <a:hlink>
          <a:srgbClr val="3333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on product or service 4">
        <a:dk1>
          <a:srgbClr val="808080"/>
        </a:dk1>
        <a:lt1>
          <a:srgbClr val="F8F8F8"/>
        </a:lt1>
        <a:dk2>
          <a:srgbClr val="000000"/>
        </a:dk2>
        <a:lt2>
          <a:srgbClr val="FFFFFF"/>
        </a:lt2>
        <a:accent1>
          <a:srgbClr val="CC9900"/>
        </a:accent1>
        <a:accent2>
          <a:srgbClr val="996600"/>
        </a:accent2>
        <a:accent3>
          <a:srgbClr val="AAAAAA"/>
        </a:accent3>
        <a:accent4>
          <a:srgbClr val="D4D4D4"/>
        </a:accent4>
        <a:accent5>
          <a:srgbClr val="E2CAAA"/>
        </a:accent5>
        <a:accent6>
          <a:srgbClr val="8A5C00"/>
        </a:accent6>
        <a:hlink>
          <a:srgbClr val="CCCC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 on product or service 5">
        <a:dk1>
          <a:srgbClr val="000000"/>
        </a:dk1>
        <a:lt1>
          <a:srgbClr val="FFFFFF"/>
        </a:lt1>
        <a:dk2>
          <a:srgbClr val="000000"/>
        </a:dk2>
        <a:lt2>
          <a:srgbClr val="996633"/>
        </a:lt2>
        <a:accent1>
          <a:srgbClr val="CC9900"/>
        </a:accent1>
        <a:accent2>
          <a:srgbClr val="FFECB7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E7D6A6"/>
        </a:accent6>
        <a:hlink>
          <a:srgbClr val="996633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on product or service 6">
        <a:dk1>
          <a:srgbClr val="000000"/>
        </a:dk1>
        <a:lt1>
          <a:srgbClr val="FFFFFF"/>
        </a:lt1>
        <a:dk2>
          <a:srgbClr val="000000"/>
        </a:dk2>
        <a:lt2>
          <a:srgbClr val="996633"/>
        </a:lt2>
        <a:accent1>
          <a:srgbClr val="CC9900"/>
        </a:accent1>
        <a:accent2>
          <a:srgbClr val="FFE28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E7CD81"/>
        </a:accent6>
        <a:hlink>
          <a:srgbClr val="996633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 on product or service</Template>
  <TotalTime>41285</TotalTime>
  <Words>6469</Words>
  <Application>Microsoft Macintosh PowerPoint</Application>
  <PresentationFormat>On-screen Show (4:3)</PresentationFormat>
  <Paragraphs>1424</Paragraphs>
  <Slides>123</Slides>
  <Notes>51</Notes>
  <HiddenSlides>52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123</vt:i4>
      </vt:variant>
    </vt:vector>
  </HeadingPairs>
  <TitlesOfParts>
    <vt:vector size="137" baseType="lpstr">
      <vt:lpstr>Consolas</vt:lpstr>
      <vt:lpstr>Courier New</vt:lpstr>
      <vt:lpstr>Garamond</vt:lpstr>
      <vt:lpstr>Lucida Console</vt:lpstr>
      <vt:lpstr>Lucida Grande</vt:lpstr>
      <vt:lpstr>ＭＳ Ｐゴシック</vt:lpstr>
      <vt:lpstr>Tahoma</vt:lpstr>
      <vt:lpstr>Times New Roman</vt:lpstr>
      <vt:lpstr>Wingdings</vt:lpstr>
      <vt:lpstr>Arial</vt:lpstr>
      <vt:lpstr>template2</vt:lpstr>
      <vt:lpstr>Theme1</vt:lpstr>
      <vt:lpstr>1_template2</vt:lpstr>
      <vt:lpstr>Worksheet</vt:lpstr>
      <vt:lpstr>Parallel HDF5</vt:lpstr>
      <vt:lpstr>Advantage of Parallel HDF5</vt:lpstr>
      <vt:lpstr>Outline</vt:lpstr>
      <vt:lpstr>MPI-I/O vs. HDF5</vt:lpstr>
      <vt:lpstr>MPI-IO vs. HDF5</vt:lpstr>
      <vt:lpstr>MPI-IO vs. HDF5</vt:lpstr>
      <vt:lpstr>MPI-IO vs. HDF5</vt:lpstr>
      <vt:lpstr>Overview of parallel HDf5 design</vt:lpstr>
      <vt:lpstr>PHDF5 Requirements</vt:lpstr>
      <vt:lpstr>PHDF5 requirements</vt:lpstr>
      <vt:lpstr>Parallel environment requirements</vt:lpstr>
      <vt:lpstr>PHDF5 implementation layers</vt:lpstr>
      <vt:lpstr>PHDF5 consistency semantics</vt:lpstr>
      <vt:lpstr>Consistency Semantics</vt:lpstr>
      <vt:lpstr>PHDF5 Consistency Semantics</vt:lpstr>
      <vt:lpstr>HDF5 MPI-I/O consistency semantics</vt:lpstr>
      <vt:lpstr>HDF5 MPI-I/O consistency semantics</vt:lpstr>
      <vt:lpstr>HDF5 MPI-I/O consistency semantics</vt:lpstr>
      <vt:lpstr>HDF5 parallel programming model</vt:lpstr>
      <vt:lpstr>How to compile PHDF5 applications</vt:lpstr>
      <vt:lpstr>Programming restrictions</vt:lpstr>
      <vt:lpstr>Collective HDF5 calls </vt:lpstr>
      <vt:lpstr>Other HDF5 calls </vt:lpstr>
      <vt:lpstr>What does PHDF5 support ?</vt:lpstr>
      <vt:lpstr>PHDF5 API languages</vt:lpstr>
      <vt:lpstr>Programming model</vt:lpstr>
      <vt:lpstr>My first parallel hdf5 program</vt:lpstr>
      <vt:lpstr>Example of PHDF5 C program</vt:lpstr>
      <vt:lpstr>Example</vt:lpstr>
      <vt:lpstr>Parallel HDF5 tutorial examples</vt:lpstr>
      <vt:lpstr>Programming model</vt:lpstr>
      <vt:lpstr>Four processes writing by rows</vt:lpstr>
      <vt:lpstr>Two processes writing by columns</vt:lpstr>
      <vt:lpstr>Four processes writing by pattern</vt:lpstr>
      <vt:lpstr>Four processes writing by blocks</vt:lpstr>
      <vt:lpstr>Complex data patterns</vt:lpstr>
      <vt:lpstr>Examples of irregular selection</vt:lpstr>
      <vt:lpstr>Collective Unstructured Finite Element I/O </vt:lpstr>
      <vt:lpstr>Performance analysis</vt:lpstr>
      <vt:lpstr>Performance analysis</vt:lpstr>
      <vt:lpstr>My PHDF5 application I/O is slow</vt:lpstr>
      <vt:lpstr>Independent vs. collective raw data i/o</vt:lpstr>
      <vt:lpstr>Collective vs. independent calls</vt:lpstr>
      <vt:lpstr>Independent vs. collective access</vt:lpstr>
      <vt:lpstr>Debug Slow Parallel I/O Speed(1)</vt:lpstr>
      <vt:lpstr>Debug slow parallel I/O speed(2)</vt:lpstr>
      <vt:lpstr>Debug slow parallel I/O speed(3)</vt:lpstr>
      <vt:lpstr>Independent calls are many and small</vt:lpstr>
      <vt:lpstr>Debug slow parallel I/O speed (4)</vt:lpstr>
      <vt:lpstr>Use collective mode or chunked storage</vt:lpstr>
      <vt:lpstr>Collective vs. independent write</vt:lpstr>
      <vt:lpstr>CGNS Collective vs. Independent</vt:lpstr>
      <vt:lpstr>Collective I/O in HDF5</vt:lpstr>
      <vt:lpstr>Enabling Collective Parallel I/O with HDF5</vt:lpstr>
      <vt:lpstr>Collective I/O in HDF5</vt:lpstr>
      <vt:lpstr>Effect of HDF5 storage</vt:lpstr>
      <vt:lpstr>Contiguous storage</vt:lpstr>
      <vt:lpstr>On a parallel file system</vt:lpstr>
      <vt:lpstr>Chunked storage</vt:lpstr>
      <vt:lpstr>Chunked storage (cont.)</vt:lpstr>
      <vt:lpstr>On a parallel file system</vt:lpstr>
      <vt:lpstr>Which is better for performance?</vt:lpstr>
      <vt:lpstr>Chunking and hyperslab selection</vt:lpstr>
      <vt:lpstr>Parallel I/O on chunked datasets</vt:lpstr>
      <vt:lpstr>Linked chunk I/O</vt:lpstr>
      <vt:lpstr>Multi-chunk I/O</vt:lpstr>
      <vt:lpstr>Decision making</vt:lpstr>
      <vt:lpstr>Effect of HDF5 metadata cache</vt:lpstr>
      <vt:lpstr>PHDF5 and Metadata</vt:lpstr>
      <vt:lpstr>Space allocation</vt:lpstr>
      <vt:lpstr>Example</vt:lpstr>
      <vt:lpstr>Example</vt:lpstr>
      <vt:lpstr>Metadata cache</vt:lpstr>
      <vt:lpstr>Managing the metadata cache</vt:lpstr>
      <vt:lpstr>Example</vt:lpstr>
      <vt:lpstr>Example</vt:lpstr>
      <vt:lpstr>Example</vt:lpstr>
      <vt:lpstr>Example</vt:lpstr>
      <vt:lpstr>Flushing the cache</vt:lpstr>
      <vt:lpstr>Single Process  (Process 0) write</vt:lpstr>
      <vt:lpstr>Distributed write</vt:lpstr>
      <vt:lpstr>Parallel tools</vt:lpstr>
      <vt:lpstr>Parallel tools</vt:lpstr>
      <vt:lpstr>h5perf</vt:lpstr>
      <vt:lpstr>Useful parallel HDF5 links</vt:lpstr>
      <vt:lpstr>Upcoming features in hdf5</vt:lpstr>
      <vt:lpstr>PHDF5 Improvements in Progress</vt:lpstr>
      <vt:lpstr>H5Dwrite vs. H5Dwrite_multi</vt:lpstr>
      <vt:lpstr>H5Dwrite vs. H5Dwrite_multi</vt:lpstr>
      <vt:lpstr>PHDF5 Improvements in Progress</vt:lpstr>
      <vt:lpstr>PHDF5 Improvements in Progress</vt:lpstr>
      <vt:lpstr>CGNS cgp_close Improvements </vt:lpstr>
      <vt:lpstr>Virtual object layer (vOL)</vt:lpstr>
      <vt:lpstr>Virtual Object Layer (VOL)</vt:lpstr>
      <vt:lpstr>Virtual Object Layer</vt:lpstr>
      <vt:lpstr>Why not use the VFL?</vt:lpstr>
      <vt:lpstr>Sample API Function Implementation</vt:lpstr>
      <vt:lpstr>considerations</vt:lpstr>
      <vt:lpstr>VOL Plugin Selection</vt:lpstr>
      <vt:lpstr>Interchanging and Stacking Plugins</vt:lpstr>
      <vt:lpstr>Mirroring</vt:lpstr>
      <vt:lpstr>Sample Plugins (I)</vt:lpstr>
      <vt:lpstr>Sample Plugins: Metadata Server</vt:lpstr>
      <vt:lpstr>Raw Plugin</vt:lpstr>
      <vt:lpstr>Remote Plugin</vt:lpstr>
      <vt:lpstr>Implementation</vt:lpstr>
      <vt:lpstr>Implementation</vt:lpstr>
      <vt:lpstr>Filters</vt:lpstr>
      <vt:lpstr>Current status of VOL</vt:lpstr>
      <vt:lpstr>autotuning</vt:lpstr>
      <vt:lpstr>Autotuning Background</vt:lpstr>
      <vt:lpstr>HDF5 Autotuning</vt:lpstr>
      <vt:lpstr>Autotuning HPC I/O</vt:lpstr>
      <vt:lpstr>Autotuning HPC I/O</vt:lpstr>
      <vt:lpstr>Autotuning HPC I/O</vt:lpstr>
      <vt:lpstr>Autotuning HPC I/O</vt:lpstr>
      <vt:lpstr>Autotuning HPC I/O</vt:lpstr>
      <vt:lpstr>Autotuning HPC I/O</vt:lpstr>
      <vt:lpstr>Autotuning HPC I/O</vt:lpstr>
      <vt:lpstr>Autotuning HPC I/O</vt:lpstr>
      <vt:lpstr>Autotuning in HDF5</vt:lpstr>
      <vt:lpstr>Autotuning HPC I/O</vt:lpstr>
      <vt:lpstr>Thank You!</vt:lpstr>
    </vt:vector>
  </TitlesOfParts>
  <Company>The HDF Group</Company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HDF5 in support of heterogeneous databases</dc:title>
  <dc:subject>HDF5 intro, databases</dc:subject>
  <dc:creator>Mike Folk</dc:creator>
  <cp:keywords>HDF5, databases</cp:keywords>
  <cp:lastModifiedBy>Quincey Koziol</cp:lastModifiedBy>
  <cp:revision>707</cp:revision>
  <cp:lastPrinted>2013-08-03T21:32:47Z</cp:lastPrinted>
  <dcterms:created xsi:type="dcterms:W3CDTF">2006-05-18T14:39:14Z</dcterms:created>
  <dcterms:modified xsi:type="dcterms:W3CDTF">2017-04-25T21:13:35Z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TC010178481033</vt:lpwstr>
  </property>
</Properties>
</file>