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18"/>
  </p:notesMasterIdLst>
  <p:handoutMasterIdLst>
    <p:handoutMasterId r:id="rId19"/>
  </p:handoutMasterIdLst>
  <p:sldIdLst>
    <p:sldId id="588" r:id="rId2"/>
    <p:sldId id="589" r:id="rId3"/>
    <p:sldId id="590" r:id="rId4"/>
    <p:sldId id="594" r:id="rId5"/>
    <p:sldId id="592" r:id="rId6"/>
    <p:sldId id="597" r:id="rId7"/>
    <p:sldId id="598" r:id="rId8"/>
    <p:sldId id="606" r:id="rId9"/>
    <p:sldId id="599" r:id="rId10"/>
    <p:sldId id="595" r:id="rId11"/>
    <p:sldId id="600" r:id="rId12"/>
    <p:sldId id="604" r:id="rId13"/>
    <p:sldId id="605" r:id="rId14"/>
    <p:sldId id="601" r:id="rId15"/>
    <p:sldId id="603" r:id="rId16"/>
    <p:sldId id="607" r:id="rId17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0066"/>
    <a:srgbClr val="3333FF"/>
    <a:srgbClr val="6600FF"/>
    <a:srgbClr val="009999"/>
    <a:srgbClr val="FF3300"/>
    <a:srgbClr val="FF6633"/>
    <a:srgbClr val="F8F8F8"/>
    <a:srgbClr val="FFFF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9856" autoAdjust="0"/>
    <p:restoredTop sz="92131" autoAdjust="0"/>
  </p:normalViewPr>
  <p:slideViewPr>
    <p:cSldViewPr>
      <p:cViewPr varScale="1">
        <p:scale>
          <a:sx n="250" d="100"/>
          <a:sy n="250" d="100"/>
        </p:scale>
        <p:origin x="568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gs" Target="tags/tag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5B63B-FAC7-4B42-920E-54D32EBC5889}" type="datetimeFigureOut">
              <a:rPr lang="en-US" smtClean="0"/>
              <a:pPr/>
              <a:t>4/25/17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CFDDD7-29B4-D44D-B9B2-4E6553D78E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9234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C07199EB-50E4-4262-94B9-78FF9DAF0E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615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7199EB-50E4-4262-94B9-78FF9DAF0E7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917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Metis, </a:t>
            </a:r>
            <a:r>
              <a:rPr lang="en-US" dirty="0" err="1" smtClean="0"/>
              <a:t>Zoltan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7199EB-50E4-4262-94B9-78FF9DAF0E7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469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1053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629400"/>
            <a:ext cx="1752600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April 26, 2017</a:t>
            </a:r>
            <a:endParaRPr lang="en-US" dirty="0"/>
          </a:p>
        </p:txBody>
      </p:sp>
      <p:sp>
        <p:nvSpPr>
          <p:cNvPr id="5" name="Rectangle 1054"/>
          <p:cNvSpPr>
            <a:spLocks noGrp="1" noChangeArrowheads="1"/>
          </p:cNvSpPr>
          <p:nvPr>
            <p:ph type="ftr" sz="quarter" idx="11"/>
          </p:nvPr>
        </p:nvSpPr>
        <p:spPr>
          <a:xfrm>
            <a:off x="2286000" y="6629400"/>
            <a:ext cx="3962400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6" name="Rectangle 105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D4385-CCCA-4BBF-AB19-415EBC8793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99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990600"/>
            <a:ext cx="8458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28" name="Picture 1050" descr="hdf 0line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62000"/>
            <a:ext cx="91440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76200"/>
            <a:ext cx="7010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36895" name="Rectangle 10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00800" y="6629400"/>
            <a:ext cx="762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8D81390-2F87-4597-A65E-C5A9794A80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Rectangle 1053"/>
          <p:cNvSpPr txBox="1">
            <a:spLocks noChangeArrowheads="1"/>
          </p:cNvSpPr>
          <p:nvPr/>
        </p:nvSpPr>
        <p:spPr bwMode="auto">
          <a:xfrm>
            <a:off x="723900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>
              <a:defRPr sz="1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err="1" smtClean="0"/>
              <a:t>www.hdfgroup.org</a:t>
            </a:r>
            <a:r>
              <a:rPr lang="en-US" dirty="0" smtClean="0"/>
              <a:t>/HDF5</a:t>
            </a:r>
            <a:endParaRPr lang="en-US" dirty="0" smtClean="0"/>
          </a:p>
        </p:txBody>
      </p:sp>
      <p:pic>
        <p:nvPicPr>
          <p:cNvPr id="1034" name="Picture 105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4813" y="152400"/>
            <a:ext cx="966787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000">
          <a:solidFill>
            <a:srgbClr val="000000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rgbClr val="000000"/>
          </a:solidFill>
          <a:latin typeface="Arial" pitchFamily="34" charset="0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600">
          <a:solidFill>
            <a:srgbClr val="000000"/>
          </a:solidFill>
          <a:latin typeface="Arial" pitchFamily="34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Arial" pitchFamily="34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tags" Target="../tags/tag2.xml"/><Relationship Id="rId2" Type="http://schemas.openxmlformats.org/officeDocument/2006/relationships/tags" Target="../tags/tag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gif"/><Relationship Id="rId3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tags" Target="../tags/tag4.xml"/><Relationship Id="rId2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Poisson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5644" y="990600"/>
            <a:ext cx="84582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The Poisson Problem is a simple PDE</a:t>
            </a:r>
          </a:p>
          <a:p>
            <a:endParaRPr lang="en-US" sz="2800" dirty="0"/>
          </a:p>
          <a:p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     given                               on the boundary</a:t>
            </a:r>
          </a:p>
          <a:p>
            <a:endParaRPr lang="en-US" sz="2800" dirty="0" smtClean="0"/>
          </a:p>
          <a:p>
            <a:r>
              <a:rPr lang="en-US" sz="2800" dirty="0" smtClean="0"/>
              <a:t>Solve the Poisson equation numerically over a region by discretizing it in the </a:t>
            </a:r>
            <a:r>
              <a:rPr lang="en-US" sz="2800" i="1" dirty="0" smtClean="0"/>
              <a:t>x</a:t>
            </a:r>
            <a:r>
              <a:rPr lang="en-US" sz="2800" dirty="0" smtClean="0"/>
              <a:t> and </a:t>
            </a:r>
            <a:r>
              <a:rPr lang="en-US" sz="2800" i="1" dirty="0" smtClean="0"/>
              <a:t>y</a:t>
            </a:r>
            <a:r>
              <a:rPr lang="en-US" sz="2800" dirty="0" smtClean="0"/>
              <a:t> directions to obtain a grid of points</a:t>
            </a:r>
          </a:p>
          <a:p>
            <a:endParaRPr lang="en-US" sz="2800" dirty="0" smtClean="0"/>
          </a:p>
          <a:p>
            <a:r>
              <a:rPr lang="en-US" sz="2800" dirty="0" smtClean="0"/>
              <a:t>Compute the approximate solution values at these points</a:t>
            </a:r>
            <a:endParaRPr lang="en-US" sz="28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4385-CCCA-4BBF-AB19-415EBC8793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752600"/>
            <a:ext cx="3397568" cy="914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200400"/>
            <a:ext cx="2621507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43400" y="6167735"/>
            <a:ext cx="4809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bit.ly</a:t>
            </a:r>
            <a:r>
              <a:rPr lang="en-US" dirty="0" smtClean="0"/>
              <a:t>/PH5</a:t>
            </a:r>
            <a:r>
              <a:rPr lang="en-US" dirty="0"/>
              <a:t>-Example-LRC-2015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April 26, 2017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HDF5 Overview @ UC Berkeley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302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70104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Method II: Write to a Single HDF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2971800" cy="5486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All the processes create one HDF5 file</a:t>
            </a:r>
          </a:p>
          <a:p>
            <a:endParaRPr lang="en-US" sz="2400" dirty="0"/>
          </a:p>
          <a:p>
            <a:r>
              <a:rPr lang="en-US" sz="2400" dirty="0" smtClean="0"/>
              <a:t>View data with </a:t>
            </a:r>
            <a:r>
              <a:rPr lang="en-US" sz="2400" dirty="0" err="1" smtClean="0"/>
              <a:t>HDFView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4385-CCCA-4BBF-AB19-415EBC87934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7" name="Picture 6" descr="Screen Shot 2015-05-20 at 3.54.2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990600"/>
            <a:ext cx="5508141" cy="4921879"/>
          </a:xfrm>
          <a:prstGeom prst="rect">
            <a:avLst/>
          </a:prstGeom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7526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April 26, 2017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629400"/>
            <a:ext cx="39624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HDF5 Overview @ UC Berkeley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5046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70104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Don’t Reinvent the wheel…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382000" cy="5486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Use libraries that utilize HDF, but represent the scientific data using a set of conventions, i.e.</a:t>
            </a:r>
          </a:p>
          <a:p>
            <a:pPr lvl="1"/>
            <a:r>
              <a:rPr lang="en-US" sz="2200" dirty="0" smtClean="0"/>
              <a:t>How to represent meshes</a:t>
            </a:r>
          </a:p>
          <a:p>
            <a:pPr lvl="1"/>
            <a:r>
              <a:rPr lang="en-US" sz="2200" dirty="0" smtClean="0"/>
              <a:t>Variable definitions</a:t>
            </a:r>
          </a:p>
          <a:p>
            <a:pPr lvl="1"/>
            <a:r>
              <a:rPr lang="en-US" sz="2200" dirty="0" smtClean="0"/>
              <a:t>Multiple datasets</a:t>
            </a:r>
          </a:p>
          <a:p>
            <a:pPr lvl="1"/>
            <a:r>
              <a:rPr lang="en-US" sz="2200" dirty="0" smtClean="0"/>
              <a:t>Component definitions</a:t>
            </a:r>
          </a:p>
          <a:p>
            <a:r>
              <a:rPr lang="en-US" sz="2400" dirty="0" smtClean="0"/>
              <a:t>Some parallel formats using HDF</a:t>
            </a:r>
          </a:p>
          <a:p>
            <a:pPr lvl="1"/>
            <a:r>
              <a:rPr lang="en-US" sz="2200" dirty="0" smtClean="0"/>
              <a:t>CFD: CGNS</a:t>
            </a:r>
          </a:p>
          <a:p>
            <a:pPr lvl="1"/>
            <a:r>
              <a:rPr lang="en-US" sz="2200" dirty="0" err="1" smtClean="0"/>
              <a:t>Meshless</a:t>
            </a:r>
            <a:r>
              <a:rPr lang="en-US" sz="2200" dirty="0" smtClean="0"/>
              <a:t> Methods: H5Part</a:t>
            </a:r>
          </a:p>
          <a:p>
            <a:pPr lvl="1"/>
            <a:r>
              <a:rPr lang="en-US" sz="2200" dirty="0" smtClean="0"/>
              <a:t>FEM: MOAB</a:t>
            </a:r>
          </a:p>
          <a:p>
            <a:pPr lvl="1"/>
            <a:r>
              <a:rPr lang="en-US" sz="2200" dirty="0" smtClean="0"/>
              <a:t>General: </a:t>
            </a:r>
            <a:r>
              <a:rPr lang="en-US" sz="2200" dirty="0" err="1" smtClean="0"/>
              <a:t>NetCDF</a:t>
            </a:r>
            <a:endParaRPr lang="en-US" sz="2200" dirty="0" smtClean="0"/>
          </a:p>
          <a:p>
            <a:pPr lvl="1"/>
            <a:endParaRPr lang="en-US" sz="2200" dirty="0"/>
          </a:p>
          <a:p>
            <a:r>
              <a:rPr lang="en-US" sz="2400" dirty="0" smtClean="0"/>
              <a:t>Hides the complexity of HDF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4385-CCCA-4BBF-AB19-415EBC87934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7526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April 26, 2017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629400"/>
            <a:ext cx="39624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HDF5 Overview @ UC Berkeley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3968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70104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CGNS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839200" cy="4191000"/>
          </a:xfrm>
        </p:spPr>
        <p:txBody>
          <a:bodyPr>
            <a:normAutofit fontScale="62500" lnSpcReduction="20000"/>
          </a:bodyPr>
          <a:lstStyle/>
          <a:p>
            <a:endParaRPr lang="en-US" sz="2400" dirty="0">
              <a:latin typeface=""/>
            </a:endParaRPr>
          </a:p>
          <a:p>
            <a:pPr marL="0" indent="0">
              <a:buNone/>
            </a:pPr>
            <a:r>
              <a:rPr lang="es-ES_tradnl" sz="3800" dirty="0">
                <a:latin typeface=""/>
              </a:rPr>
              <a:t> </a:t>
            </a:r>
            <a:r>
              <a:rPr lang="es-ES_tradnl" sz="3800" i="1" dirty="0">
                <a:solidFill>
                  <a:srgbClr val="408080"/>
                </a:solidFill>
                <a:latin typeface=""/>
              </a:rPr>
              <a:t>/* ====================================== */</a:t>
            </a:r>
          </a:p>
          <a:p>
            <a:pPr marL="0" indent="0">
              <a:buNone/>
            </a:pPr>
            <a:r>
              <a:rPr lang="es-ES_tradnl" sz="3800" dirty="0">
                <a:latin typeface=""/>
              </a:rPr>
              <a:t>  </a:t>
            </a:r>
            <a:r>
              <a:rPr lang="es-ES_tradnl" sz="3800" i="1" dirty="0">
                <a:solidFill>
                  <a:srgbClr val="408080"/>
                </a:solidFill>
                <a:latin typeface=""/>
              </a:rPr>
              <a:t>/* ==    **WRITE THE CGNS FILE **      </a:t>
            </a:r>
            <a:r>
              <a:rPr lang="es-ES_tradnl" sz="3800" i="1" dirty="0" smtClean="0">
                <a:solidFill>
                  <a:srgbClr val="408080"/>
                </a:solidFill>
                <a:latin typeface=""/>
              </a:rPr>
              <a:t>              =</a:t>
            </a:r>
            <a:r>
              <a:rPr lang="es-ES_tradnl" sz="3800" i="1" dirty="0">
                <a:solidFill>
                  <a:srgbClr val="408080"/>
                </a:solidFill>
                <a:latin typeface=""/>
              </a:rPr>
              <a:t>= */</a:t>
            </a:r>
          </a:p>
          <a:p>
            <a:pPr marL="0" indent="0">
              <a:buNone/>
            </a:pPr>
            <a:r>
              <a:rPr lang="es-ES_tradnl" sz="3800" dirty="0">
                <a:latin typeface=""/>
              </a:rPr>
              <a:t>  </a:t>
            </a:r>
            <a:r>
              <a:rPr lang="es-ES_tradnl" sz="3800" i="1" dirty="0">
                <a:solidFill>
                  <a:srgbClr val="408080"/>
                </a:solidFill>
                <a:latin typeface=""/>
              </a:rPr>
              <a:t>/* ====================================== */</a:t>
            </a:r>
          </a:p>
          <a:p>
            <a:pPr marL="0" indent="0">
              <a:buNone/>
            </a:pPr>
            <a:endParaRPr lang="es-ES_tradnl" sz="3800" dirty="0">
              <a:latin typeface=""/>
            </a:endParaRPr>
          </a:p>
          <a:p>
            <a:pPr marL="0" indent="0">
              <a:buNone/>
            </a:pPr>
            <a:r>
              <a:rPr lang="es-ES_tradnl" sz="3800" b="1" dirty="0" err="1" smtClean="0">
                <a:solidFill>
                  <a:srgbClr val="008000"/>
                </a:solidFill>
                <a:latin typeface=""/>
              </a:rPr>
              <a:t>cgp_open</a:t>
            </a:r>
            <a:r>
              <a:rPr lang="es-ES_tradnl" sz="3800" b="1" dirty="0">
                <a:solidFill>
                  <a:srgbClr val="008000"/>
                </a:solidFill>
                <a:latin typeface=""/>
              </a:rPr>
              <a:t>(</a:t>
            </a:r>
            <a:r>
              <a:rPr lang="es-ES_tradnl" sz="3800" b="1" dirty="0" err="1">
                <a:solidFill>
                  <a:srgbClr val="008000"/>
                </a:solidFill>
                <a:latin typeface=""/>
              </a:rPr>
              <a:t>fname</a:t>
            </a:r>
            <a:r>
              <a:rPr lang="es-ES_tradnl" sz="3800" b="1" dirty="0">
                <a:solidFill>
                  <a:srgbClr val="008000"/>
                </a:solidFill>
                <a:latin typeface=""/>
              </a:rPr>
              <a:t>, CG_MODE_WRITE, </a:t>
            </a:r>
            <a:r>
              <a:rPr lang="es-ES_tradnl" sz="3800" b="1" dirty="0">
                <a:solidFill>
                  <a:srgbClr val="666666"/>
                </a:solidFill>
                <a:latin typeface=""/>
              </a:rPr>
              <a:t>&amp;</a:t>
            </a:r>
            <a:r>
              <a:rPr lang="es-ES_tradnl" sz="3800" b="1" dirty="0" err="1" smtClean="0">
                <a:solidFill>
                  <a:srgbClr val="666666"/>
                </a:solidFill>
                <a:latin typeface=""/>
              </a:rPr>
              <a:t>fn</a:t>
            </a:r>
            <a:r>
              <a:rPr lang="es-ES_tradnl" sz="3800" b="1" dirty="0" smtClean="0">
                <a:solidFill>
                  <a:srgbClr val="666666"/>
                </a:solidFill>
                <a:latin typeface=""/>
              </a:rPr>
              <a:t>);</a:t>
            </a:r>
          </a:p>
          <a:p>
            <a:pPr marL="0" indent="0">
              <a:buNone/>
            </a:pPr>
            <a:endParaRPr lang="es-ES_tradnl" sz="3800" b="1" dirty="0">
              <a:solidFill>
                <a:srgbClr val="666666"/>
              </a:solidFill>
              <a:latin typeface=""/>
            </a:endParaRPr>
          </a:p>
          <a:p>
            <a:pPr marL="0" indent="0">
              <a:buNone/>
            </a:pPr>
            <a:r>
              <a:rPr lang="tr-TR" sz="3800" b="1" dirty="0" err="1" smtClean="0">
                <a:solidFill>
                  <a:srgbClr val="008000"/>
                </a:solidFill>
                <a:latin typeface=""/>
              </a:rPr>
              <a:t>cg_base_write</a:t>
            </a:r>
            <a:r>
              <a:rPr lang="tr-TR" sz="3800" b="1" dirty="0">
                <a:solidFill>
                  <a:srgbClr val="008000"/>
                </a:solidFill>
                <a:latin typeface=""/>
              </a:rPr>
              <a:t>(</a:t>
            </a:r>
            <a:r>
              <a:rPr lang="tr-TR" sz="3800" b="1" dirty="0" err="1">
                <a:solidFill>
                  <a:srgbClr val="008000"/>
                </a:solidFill>
                <a:latin typeface=""/>
              </a:rPr>
              <a:t>fn</a:t>
            </a:r>
            <a:r>
              <a:rPr lang="tr-TR" sz="3800" b="1" dirty="0">
                <a:solidFill>
                  <a:srgbClr val="008000"/>
                </a:solidFill>
                <a:latin typeface=""/>
              </a:rPr>
              <a:t>, </a:t>
            </a:r>
            <a:r>
              <a:rPr lang="tr-TR" sz="3800" b="1" dirty="0">
                <a:solidFill>
                  <a:srgbClr val="BA2121"/>
                </a:solidFill>
                <a:latin typeface=""/>
              </a:rPr>
              <a:t>"Base 1", </a:t>
            </a:r>
            <a:r>
              <a:rPr lang="tr-TR" sz="3800" b="1" dirty="0" err="1">
                <a:solidFill>
                  <a:srgbClr val="BA2121"/>
                </a:solidFill>
                <a:latin typeface=""/>
              </a:rPr>
              <a:t>cell_dim</a:t>
            </a:r>
            <a:r>
              <a:rPr lang="tr-TR" sz="3800" b="1" dirty="0">
                <a:solidFill>
                  <a:srgbClr val="BA2121"/>
                </a:solidFill>
                <a:latin typeface=""/>
              </a:rPr>
              <a:t>, </a:t>
            </a:r>
            <a:r>
              <a:rPr lang="tr-TR" sz="3800" b="1" dirty="0" err="1">
                <a:solidFill>
                  <a:srgbClr val="BA2121"/>
                </a:solidFill>
                <a:latin typeface=""/>
              </a:rPr>
              <a:t>phys_dim</a:t>
            </a:r>
            <a:r>
              <a:rPr lang="tr-TR" sz="3800" b="1" dirty="0">
                <a:solidFill>
                  <a:srgbClr val="BA2121"/>
                </a:solidFill>
                <a:latin typeface=""/>
              </a:rPr>
              <a:t>, </a:t>
            </a:r>
            <a:r>
              <a:rPr lang="tr-TR" sz="3800" b="1" dirty="0">
                <a:solidFill>
                  <a:srgbClr val="666666"/>
                </a:solidFill>
                <a:latin typeface=""/>
              </a:rPr>
              <a:t>&amp;</a:t>
            </a:r>
            <a:r>
              <a:rPr lang="tr-TR" sz="3800" b="1" dirty="0" smtClean="0">
                <a:solidFill>
                  <a:srgbClr val="666666"/>
                </a:solidFill>
                <a:latin typeface=""/>
              </a:rPr>
              <a:t>B);</a:t>
            </a:r>
            <a:endParaRPr lang="tr-TR" sz="3800" dirty="0">
              <a:latin typeface=""/>
            </a:endParaRPr>
          </a:p>
          <a:p>
            <a:pPr marL="0" indent="0">
              <a:buNone/>
            </a:pPr>
            <a:r>
              <a:rPr lang="tr-TR" sz="3800" b="1" dirty="0" err="1" smtClean="0">
                <a:solidFill>
                  <a:srgbClr val="008000"/>
                </a:solidFill>
                <a:latin typeface=""/>
              </a:rPr>
              <a:t>cg_zone_write</a:t>
            </a:r>
            <a:r>
              <a:rPr lang="tr-TR" sz="3800" b="1" dirty="0">
                <a:solidFill>
                  <a:srgbClr val="008000"/>
                </a:solidFill>
                <a:latin typeface=""/>
              </a:rPr>
              <a:t>(</a:t>
            </a:r>
            <a:r>
              <a:rPr lang="tr-TR" sz="3800" b="1" dirty="0" err="1">
                <a:solidFill>
                  <a:srgbClr val="008000"/>
                </a:solidFill>
                <a:latin typeface=""/>
              </a:rPr>
              <a:t>fn</a:t>
            </a:r>
            <a:r>
              <a:rPr lang="tr-TR" sz="3800" b="1" dirty="0">
                <a:solidFill>
                  <a:srgbClr val="008000"/>
                </a:solidFill>
                <a:latin typeface=""/>
              </a:rPr>
              <a:t>, B, </a:t>
            </a:r>
            <a:r>
              <a:rPr lang="tr-TR" sz="3800" b="1" dirty="0">
                <a:solidFill>
                  <a:srgbClr val="BA2121"/>
                </a:solidFill>
                <a:latin typeface=""/>
              </a:rPr>
              <a:t>"</a:t>
            </a:r>
            <a:r>
              <a:rPr lang="tr-TR" sz="3800" b="1" dirty="0" err="1">
                <a:solidFill>
                  <a:srgbClr val="BA2121"/>
                </a:solidFill>
                <a:latin typeface=""/>
              </a:rPr>
              <a:t>Zone</a:t>
            </a:r>
            <a:r>
              <a:rPr lang="tr-TR" sz="3800" b="1" dirty="0">
                <a:solidFill>
                  <a:srgbClr val="BA2121"/>
                </a:solidFill>
                <a:latin typeface=""/>
              </a:rPr>
              <a:t> 1", </a:t>
            </a:r>
            <a:r>
              <a:rPr lang="tr-TR" sz="3800" b="1" dirty="0" err="1">
                <a:solidFill>
                  <a:srgbClr val="BA2121"/>
                </a:solidFill>
                <a:latin typeface=""/>
              </a:rPr>
              <a:t>nijk</a:t>
            </a:r>
            <a:r>
              <a:rPr lang="tr-TR" sz="3800" b="1" dirty="0">
                <a:solidFill>
                  <a:srgbClr val="BA2121"/>
                </a:solidFill>
                <a:latin typeface=""/>
              </a:rPr>
              <a:t>, </a:t>
            </a:r>
            <a:r>
              <a:rPr lang="tr-TR" sz="3800" b="1" dirty="0" err="1">
                <a:solidFill>
                  <a:srgbClr val="BA2121"/>
                </a:solidFill>
                <a:latin typeface=""/>
              </a:rPr>
              <a:t>Unstructured</a:t>
            </a:r>
            <a:r>
              <a:rPr lang="tr-TR" sz="3800" b="1" dirty="0">
                <a:solidFill>
                  <a:srgbClr val="BA2121"/>
                </a:solidFill>
                <a:latin typeface=""/>
              </a:rPr>
              <a:t>, </a:t>
            </a:r>
            <a:r>
              <a:rPr lang="tr-TR" sz="3800" b="1" dirty="0">
                <a:solidFill>
                  <a:srgbClr val="666666"/>
                </a:solidFill>
                <a:latin typeface=""/>
              </a:rPr>
              <a:t>&amp;</a:t>
            </a:r>
            <a:r>
              <a:rPr lang="tr-TR" sz="3800" b="1" dirty="0" smtClean="0">
                <a:solidFill>
                  <a:srgbClr val="666666"/>
                </a:solidFill>
                <a:latin typeface=""/>
              </a:rPr>
              <a:t>Z);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4385-CCCA-4BBF-AB19-415EBC87934F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8" name="Picture 7" descr="cgns_color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106426"/>
            <a:ext cx="917575" cy="564309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7526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April 26, 2017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629400"/>
            <a:ext cx="39624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HDF5 Overview @ UC Berkeley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4356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70104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CGNS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990600"/>
            <a:ext cx="9220200" cy="5105400"/>
          </a:xfrm>
        </p:spPr>
        <p:txBody>
          <a:bodyPr>
            <a:normAutofit fontScale="25000" lnSpcReduction="20000"/>
          </a:bodyPr>
          <a:lstStyle/>
          <a:p>
            <a:endParaRPr lang="en-US" sz="2400" dirty="0">
              <a:latin typeface=""/>
            </a:endParaRPr>
          </a:p>
          <a:p>
            <a:pPr marL="0" indent="0">
              <a:buNone/>
            </a:pPr>
            <a:r>
              <a:rPr lang="en-US" sz="6400" i="1" dirty="0" smtClean="0">
                <a:solidFill>
                  <a:srgbClr val="408080"/>
                </a:solidFill>
                <a:latin typeface=""/>
              </a:rPr>
              <a:t> </a:t>
            </a:r>
            <a:r>
              <a:rPr lang="en-US" sz="7200" i="1" dirty="0" smtClean="0">
                <a:solidFill>
                  <a:srgbClr val="408080"/>
                </a:solidFill>
                <a:latin typeface=""/>
              </a:rPr>
              <a:t>/</a:t>
            </a:r>
            <a:r>
              <a:rPr lang="en-US" sz="7200" i="1" dirty="0">
                <a:solidFill>
                  <a:srgbClr val="408080"/>
                </a:solidFill>
                <a:latin typeface=""/>
              </a:rPr>
              <a:t>* ====================================== */</a:t>
            </a:r>
          </a:p>
          <a:p>
            <a:pPr marL="0" indent="0">
              <a:buNone/>
            </a:pPr>
            <a:r>
              <a:rPr lang="en-US" sz="7200" dirty="0">
                <a:latin typeface=""/>
              </a:rPr>
              <a:t> </a:t>
            </a:r>
            <a:r>
              <a:rPr lang="en-US" sz="7200" i="1" dirty="0" smtClean="0">
                <a:solidFill>
                  <a:srgbClr val="408080"/>
                </a:solidFill>
                <a:latin typeface=""/>
              </a:rPr>
              <a:t>/</a:t>
            </a:r>
            <a:r>
              <a:rPr lang="en-US" sz="7200" i="1" dirty="0">
                <a:solidFill>
                  <a:srgbClr val="408080"/>
                </a:solidFill>
                <a:latin typeface=""/>
              </a:rPr>
              <a:t>* == (A) WRITE THE NODAL COORDINATES  </a:t>
            </a:r>
            <a:r>
              <a:rPr lang="en-US" sz="7200" i="1" dirty="0" smtClean="0">
                <a:solidFill>
                  <a:srgbClr val="408080"/>
                </a:solidFill>
                <a:latin typeface=""/>
              </a:rPr>
              <a:t>  =</a:t>
            </a:r>
            <a:r>
              <a:rPr lang="en-US" sz="7200" i="1" dirty="0">
                <a:solidFill>
                  <a:srgbClr val="408080"/>
                </a:solidFill>
                <a:latin typeface=""/>
              </a:rPr>
              <a:t>= */</a:t>
            </a:r>
          </a:p>
          <a:p>
            <a:pPr marL="0" indent="0">
              <a:buNone/>
            </a:pPr>
            <a:r>
              <a:rPr lang="en-US" sz="7200" dirty="0">
                <a:latin typeface=""/>
              </a:rPr>
              <a:t>  </a:t>
            </a:r>
            <a:r>
              <a:rPr lang="en-US" sz="7200" i="1" dirty="0">
                <a:solidFill>
                  <a:srgbClr val="408080"/>
                </a:solidFill>
                <a:latin typeface=""/>
              </a:rPr>
              <a:t>/* ====================================== */</a:t>
            </a:r>
          </a:p>
          <a:p>
            <a:pPr marL="0" indent="0">
              <a:buNone/>
            </a:pPr>
            <a:endParaRPr lang="en-US" sz="7200" dirty="0">
              <a:latin typeface=""/>
            </a:endParaRPr>
          </a:p>
          <a:p>
            <a:pPr marL="0" indent="0">
              <a:buNone/>
            </a:pPr>
            <a:r>
              <a:rPr lang="en-US" sz="7200" dirty="0">
                <a:latin typeface=""/>
              </a:rPr>
              <a:t>  count </a:t>
            </a:r>
            <a:r>
              <a:rPr lang="en-US" sz="7200" dirty="0">
                <a:solidFill>
                  <a:srgbClr val="666666"/>
                </a:solidFill>
                <a:latin typeface=""/>
              </a:rPr>
              <a:t>= </a:t>
            </a:r>
            <a:r>
              <a:rPr lang="en-US" sz="7200" dirty="0" err="1">
                <a:solidFill>
                  <a:srgbClr val="666666"/>
                </a:solidFill>
                <a:latin typeface=""/>
              </a:rPr>
              <a:t>nijk</a:t>
            </a:r>
            <a:r>
              <a:rPr lang="en-US" sz="7200" dirty="0">
                <a:solidFill>
                  <a:srgbClr val="666666"/>
                </a:solidFill>
                <a:latin typeface=""/>
              </a:rPr>
              <a:t>[0]/</a:t>
            </a:r>
            <a:r>
              <a:rPr lang="en-US" sz="7200" dirty="0" err="1">
                <a:solidFill>
                  <a:srgbClr val="666666"/>
                </a:solidFill>
                <a:latin typeface=""/>
              </a:rPr>
              <a:t>comm_size</a:t>
            </a:r>
            <a:r>
              <a:rPr lang="en-US" sz="7200" dirty="0" smtClean="0">
                <a:solidFill>
                  <a:srgbClr val="666666"/>
                </a:solidFill>
                <a:latin typeface=""/>
              </a:rPr>
              <a:t>;</a:t>
            </a:r>
            <a:endParaRPr lang="en-US" sz="7200" dirty="0">
              <a:latin typeface=""/>
            </a:endParaRPr>
          </a:p>
          <a:p>
            <a:pPr marL="0" indent="0">
              <a:buNone/>
            </a:pPr>
            <a:r>
              <a:rPr lang="en-US" sz="7200" dirty="0">
                <a:latin typeface=""/>
              </a:rPr>
              <a:t>  min </a:t>
            </a:r>
            <a:r>
              <a:rPr lang="en-US" sz="7200" dirty="0">
                <a:solidFill>
                  <a:srgbClr val="666666"/>
                </a:solidFill>
                <a:latin typeface=""/>
              </a:rPr>
              <a:t>= count*comm_rank+1;</a:t>
            </a:r>
          </a:p>
          <a:p>
            <a:pPr marL="0" indent="0">
              <a:buNone/>
            </a:pPr>
            <a:r>
              <a:rPr lang="en-US" sz="7200" dirty="0">
                <a:latin typeface=""/>
              </a:rPr>
              <a:t>  max </a:t>
            </a:r>
            <a:r>
              <a:rPr lang="en-US" sz="7200" dirty="0">
                <a:solidFill>
                  <a:srgbClr val="666666"/>
                </a:solidFill>
                <a:latin typeface=""/>
              </a:rPr>
              <a:t>= count*(comm_rank+1);</a:t>
            </a:r>
          </a:p>
          <a:p>
            <a:pPr marL="0" indent="0">
              <a:buNone/>
            </a:pPr>
            <a:endParaRPr lang="nl-NL" sz="7200" dirty="0">
              <a:latin typeface=""/>
            </a:endParaRPr>
          </a:p>
          <a:p>
            <a:pPr marL="0" indent="0">
              <a:buNone/>
            </a:pPr>
            <a:r>
              <a:rPr lang="nl-NL" sz="7200" dirty="0">
                <a:latin typeface=""/>
              </a:rPr>
              <a:t>  </a:t>
            </a:r>
            <a:r>
              <a:rPr lang="nl-NL" sz="7200" b="1" dirty="0" err="1" smtClean="0">
                <a:solidFill>
                  <a:srgbClr val="008000"/>
                </a:solidFill>
                <a:latin typeface=""/>
              </a:rPr>
              <a:t>cgp_coord_write</a:t>
            </a:r>
            <a:r>
              <a:rPr lang="nl-NL" sz="7200" b="1" dirty="0">
                <a:solidFill>
                  <a:srgbClr val="008000"/>
                </a:solidFill>
                <a:latin typeface=""/>
              </a:rPr>
              <a:t>(</a:t>
            </a:r>
            <a:r>
              <a:rPr lang="nl-NL" sz="7200" b="1" dirty="0" err="1">
                <a:solidFill>
                  <a:srgbClr val="008000"/>
                </a:solidFill>
                <a:latin typeface=""/>
              </a:rPr>
              <a:t>fn,B,Z,CGNS_ENUMV</a:t>
            </a:r>
            <a:r>
              <a:rPr lang="nl-NL" sz="7200" b="1" dirty="0">
                <a:solidFill>
                  <a:srgbClr val="008000"/>
                </a:solidFill>
                <a:latin typeface=""/>
              </a:rPr>
              <a:t>(</a:t>
            </a:r>
            <a:r>
              <a:rPr lang="nl-NL" sz="7200" b="1" dirty="0" err="1">
                <a:solidFill>
                  <a:srgbClr val="008000"/>
                </a:solidFill>
                <a:latin typeface=""/>
              </a:rPr>
              <a:t>RealDouble</a:t>
            </a:r>
            <a:r>
              <a:rPr lang="nl-NL" sz="7200" b="1" dirty="0">
                <a:solidFill>
                  <a:srgbClr val="008000"/>
                </a:solidFill>
                <a:latin typeface=""/>
              </a:rPr>
              <a:t>),</a:t>
            </a:r>
            <a:r>
              <a:rPr lang="nl-NL" sz="7200" b="1" dirty="0">
                <a:solidFill>
                  <a:srgbClr val="BA2121"/>
                </a:solidFill>
                <a:latin typeface=""/>
              </a:rPr>
              <a:t>"</a:t>
            </a:r>
            <a:r>
              <a:rPr lang="nl-NL" sz="7200" b="1" dirty="0" err="1">
                <a:solidFill>
                  <a:srgbClr val="BA2121"/>
                </a:solidFill>
                <a:latin typeface=""/>
              </a:rPr>
              <a:t>CoordinateX</a:t>
            </a:r>
            <a:r>
              <a:rPr lang="nl-NL" sz="7200" b="1" dirty="0">
                <a:solidFill>
                  <a:srgbClr val="BA2121"/>
                </a:solidFill>
                <a:latin typeface=""/>
              </a:rPr>
              <a:t>",</a:t>
            </a:r>
            <a:r>
              <a:rPr lang="nl-NL" sz="7200" b="1" dirty="0">
                <a:solidFill>
                  <a:srgbClr val="666666"/>
                </a:solidFill>
                <a:latin typeface=""/>
              </a:rPr>
              <a:t>&amp;Cx</a:t>
            </a:r>
            <a:r>
              <a:rPr lang="nl-NL" sz="7200" b="1" dirty="0" smtClean="0">
                <a:solidFill>
                  <a:srgbClr val="666666"/>
                </a:solidFill>
                <a:latin typeface=""/>
              </a:rPr>
              <a:t>);</a:t>
            </a:r>
          </a:p>
          <a:p>
            <a:pPr marL="0" indent="0">
              <a:buNone/>
            </a:pPr>
            <a:r>
              <a:rPr lang="nl-NL" sz="7200" b="1" dirty="0">
                <a:solidFill>
                  <a:srgbClr val="666666"/>
                </a:solidFill>
                <a:latin typeface=""/>
              </a:rPr>
              <a:t> </a:t>
            </a:r>
            <a:r>
              <a:rPr lang="nl-NL" sz="7200" dirty="0" smtClean="0">
                <a:latin typeface=""/>
              </a:rPr>
              <a:t> </a:t>
            </a:r>
            <a:r>
              <a:rPr lang="nl-NL" sz="7200" b="1" dirty="0" err="1" smtClean="0">
                <a:solidFill>
                  <a:srgbClr val="008000"/>
                </a:solidFill>
                <a:latin typeface=""/>
              </a:rPr>
              <a:t>cgp_coord_write</a:t>
            </a:r>
            <a:r>
              <a:rPr lang="nl-NL" sz="7200" b="1" dirty="0">
                <a:solidFill>
                  <a:srgbClr val="008000"/>
                </a:solidFill>
                <a:latin typeface=""/>
              </a:rPr>
              <a:t>(</a:t>
            </a:r>
            <a:r>
              <a:rPr lang="nl-NL" sz="7200" b="1" dirty="0" err="1">
                <a:solidFill>
                  <a:srgbClr val="008000"/>
                </a:solidFill>
                <a:latin typeface=""/>
              </a:rPr>
              <a:t>fn,B,Z,CGNS_ENUMV</a:t>
            </a:r>
            <a:r>
              <a:rPr lang="nl-NL" sz="7200" b="1" dirty="0">
                <a:solidFill>
                  <a:srgbClr val="008000"/>
                </a:solidFill>
                <a:latin typeface=""/>
              </a:rPr>
              <a:t>(</a:t>
            </a:r>
            <a:r>
              <a:rPr lang="nl-NL" sz="7200" b="1" dirty="0" err="1">
                <a:solidFill>
                  <a:srgbClr val="008000"/>
                </a:solidFill>
                <a:latin typeface=""/>
              </a:rPr>
              <a:t>RealDouble</a:t>
            </a:r>
            <a:r>
              <a:rPr lang="nl-NL" sz="7200" b="1" dirty="0">
                <a:solidFill>
                  <a:srgbClr val="008000"/>
                </a:solidFill>
                <a:latin typeface=""/>
              </a:rPr>
              <a:t>),</a:t>
            </a:r>
            <a:r>
              <a:rPr lang="nl-NL" sz="7200" b="1" dirty="0">
                <a:solidFill>
                  <a:srgbClr val="BA2121"/>
                </a:solidFill>
                <a:latin typeface=""/>
              </a:rPr>
              <a:t>"</a:t>
            </a:r>
            <a:r>
              <a:rPr lang="nl-NL" sz="7200" b="1" dirty="0" err="1">
                <a:solidFill>
                  <a:srgbClr val="BA2121"/>
                </a:solidFill>
                <a:latin typeface=""/>
              </a:rPr>
              <a:t>CoordinateY</a:t>
            </a:r>
            <a:r>
              <a:rPr lang="nl-NL" sz="7200" b="1" dirty="0">
                <a:solidFill>
                  <a:srgbClr val="BA2121"/>
                </a:solidFill>
                <a:latin typeface=""/>
              </a:rPr>
              <a:t>",</a:t>
            </a:r>
            <a:r>
              <a:rPr lang="nl-NL" sz="7200" b="1" dirty="0">
                <a:solidFill>
                  <a:srgbClr val="666666"/>
                </a:solidFill>
                <a:latin typeface=""/>
              </a:rPr>
              <a:t>&amp;</a:t>
            </a:r>
            <a:r>
              <a:rPr lang="nl-NL" sz="7200" b="1" dirty="0" err="1">
                <a:solidFill>
                  <a:srgbClr val="666666"/>
                </a:solidFill>
                <a:latin typeface=""/>
              </a:rPr>
              <a:t>Cy</a:t>
            </a:r>
            <a:r>
              <a:rPr lang="nl-NL" sz="7200" b="1" dirty="0" smtClean="0">
                <a:solidFill>
                  <a:srgbClr val="666666"/>
                </a:solidFill>
                <a:latin typeface=""/>
              </a:rPr>
              <a:t>);</a:t>
            </a:r>
          </a:p>
          <a:p>
            <a:pPr marL="0" indent="0">
              <a:buNone/>
            </a:pPr>
            <a:r>
              <a:rPr lang="nl-NL" sz="7200" b="1" dirty="0">
                <a:solidFill>
                  <a:srgbClr val="008000"/>
                </a:solidFill>
                <a:latin typeface=""/>
              </a:rPr>
              <a:t> </a:t>
            </a:r>
            <a:r>
              <a:rPr lang="nl-NL" sz="7200" b="1" dirty="0" smtClean="0">
                <a:solidFill>
                  <a:srgbClr val="008000"/>
                </a:solidFill>
                <a:latin typeface=""/>
              </a:rPr>
              <a:t> </a:t>
            </a:r>
            <a:r>
              <a:rPr lang="nl-NL" sz="7200" b="1" dirty="0" err="1" smtClean="0">
                <a:solidFill>
                  <a:srgbClr val="008000"/>
                </a:solidFill>
                <a:latin typeface=""/>
              </a:rPr>
              <a:t>cgp_coord_write</a:t>
            </a:r>
            <a:r>
              <a:rPr lang="nl-NL" sz="7200" b="1" dirty="0">
                <a:solidFill>
                  <a:srgbClr val="008000"/>
                </a:solidFill>
                <a:latin typeface=""/>
              </a:rPr>
              <a:t>(</a:t>
            </a:r>
            <a:r>
              <a:rPr lang="nl-NL" sz="7200" b="1" dirty="0" err="1">
                <a:solidFill>
                  <a:srgbClr val="008000"/>
                </a:solidFill>
                <a:latin typeface=""/>
              </a:rPr>
              <a:t>fn,B,Z,CGNS_ENUMV</a:t>
            </a:r>
            <a:r>
              <a:rPr lang="nl-NL" sz="7200" b="1" dirty="0">
                <a:solidFill>
                  <a:srgbClr val="008000"/>
                </a:solidFill>
                <a:latin typeface=""/>
              </a:rPr>
              <a:t>(</a:t>
            </a:r>
            <a:r>
              <a:rPr lang="nl-NL" sz="7200" b="1" dirty="0" err="1">
                <a:solidFill>
                  <a:srgbClr val="008000"/>
                </a:solidFill>
                <a:latin typeface=""/>
              </a:rPr>
              <a:t>RealDouble</a:t>
            </a:r>
            <a:r>
              <a:rPr lang="nl-NL" sz="7200" b="1" dirty="0">
                <a:solidFill>
                  <a:srgbClr val="008000"/>
                </a:solidFill>
                <a:latin typeface=""/>
              </a:rPr>
              <a:t>),</a:t>
            </a:r>
            <a:r>
              <a:rPr lang="nl-NL" sz="7200" b="1" dirty="0">
                <a:solidFill>
                  <a:srgbClr val="BA2121"/>
                </a:solidFill>
                <a:latin typeface=""/>
              </a:rPr>
              <a:t>"</a:t>
            </a:r>
            <a:r>
              <a:rPr lang="nl-NL" sz="7200" b="1" dirty="0" err="1">
                <a:solidFill>
                  <a:srgbClr val="BA2121"/>
                </a:solidFill>
                <a:latin typeface=""/>
              </a:rPr>
              <a:t>CoordinateZ</a:t>
            </a:r>
            <a:r>
              <a:rPr lang="nl-NL" sz="7200" b="1" dirty="0">
                <a:solidFill>
                  <a:srgbClr val="BA2121"/>
                </a:solidFill>
                <a:latin typeface=""/>
              </a:rPr>
              <a:t>",</a:t>
            </a:r>
            <a:r>
              <a:rPr lang="nl-NL" sz="7200" b="1" dirty="0">
                <a:solidFill>
                  <a:srgbClr val="666666"/>
                </a:solidFill>
                <a:latin typeface=""/>
              </a:rPr>
              <a:t>&amp;</a:t>
            </a:r>
            <a:r>
              <a:rPr lang="nl-NL" sz="7200" b="1" dirty="0" err="1">
                <a:solidFill>
                  <a:srgbClr val="666666"/>
                </a:solidFill>
                <a:latin typeface=""/>
              </a:rPr>
              <a:t>Cz</a:t>
            </a:r>
            <a:r>
              <a:rPr lang="nl-NL" sz="7200" b="1" dirty="0" smtClean="0">
                <a:solidFill>
                  <a:srgbClr val="666666"/>
                </a:solidFill>
                <a:latin typeface=""/>
              </a:rPr>
              <a:t>);</a:t>
            </a:r>
            <a:endParaRPr lang="nl-NL" sz="7200" dirty="0">
              <a:latin typeface=""/>
            </a:endParaRPr>
          </a:p>
          <a:p>
            <a:pPr marL="0" indent="0">
              <a:buNone/>
            </a:pPr>
            <a:r>
              <a:rPr lang="fr-FR" sz="7200" dirty="0" smtClean="0">
                <a:latin typeface=""/>
              </a:rPr>
              <a:t>  </a:t>
            </a:r>
            <a:r>
              <a:rPr lang="fr-FR" sz="7200" dirty="0" err="1" smtClean="0">
                <a:latin typeface=""/>
              </a:rPr>
              <a:t>Cvec</a:t>
            </a:r>
            <a:r>
              <a:rPr lang="fr-FR" sz="7200" dirty="0">
                <a:latin typeface=""/>
              </a:rPr>
              <a:t>[</a:t>
            </a:r>
            <a:r>
              <a:rPr lang="fr-FR" sz="7200" dirty="0">
                <a:solidFill>
                  <a:srgbClr val="666666"/>
                </a:solidFill>
                <a:latin typeface=""/>
              </a:rPr>
              <a:t>0] = Cx;</a:t>
            </a:r>
          </a:p>
          <a:p>
            <a:pPr marL="0" indent="0">
              <a:buNone/>
            </a:pPr>
            <a:r>
              <a:rPr lang="fr-FR" sz="7200" dirty="0">
                <a:latin typeface=""/>
              </a:rPr>
              <a:t>  </a:t>
            </a:r>
            <a:r>
              <a:rPr lang="fr-FR" sz="7200" dirty="0" err="1">
                <a:latin typeface=""/>
              </a:rPr>
              <a:t>Cvec</a:t>
            </a:r>
            <a:r>
              <a:rPr lang="fr-FR" sz="7200" dirty="0">
                <a:latin typeface=""/>
              </a:rPr>
              <a:t>[</a:t>
            </a:r>
            <a:r>
              <a:rPr lang="fr-FR" sz="7200" dirty="0">
                <a:solidFill>
                  <a:srgbClr val="666666"/>
                </a:solidFill>
                <a:latin typeface=""/>
              </a:rPr>
              <a:t>1] = </a:t>
            </a:r>
            <a:r>
              <a:rPr lang="fr-FR" sz="7200" dirty="0" err="1">
                <a:solidFill>
                  <a:srgbClr val="666666"/>
                </a:solidFill>
                <a:latin typeface=""/>
              </a:rPr>
              <a:t>Cy</a:t>
            </a:r>
            <a:r>
              <a:rPr lang="fr-FR" sz="7200" dirty="0">
                <a:solidFill>
                  <a:srgbClr val="666666"/>
                </a:solidFill>
                <a:latin typeface=""/>
              </a:rPr>
              <a:t>;</a:t>
            </a:r>
          </a:p>
          <a:p>
            <a:pPr marL="0" indent="0">
              <a:buNone/>
            </a:pPr>
            <a:r>
              <a:rPr lang="pl-PL" sz="7200" dirty="0">
                <a:latin typeface=""/>
              </a:rPr>
              <a:t>  </a:t>
            </a:r>
            <a:r>
              <a:rPr lang="pl-PL" sz="7200" dirty="0" err="1">
                <a:latin typeface=""/>
              </a:rPr>
              <a:t>Cvec</a:t>
            </a:r>
            <a:r>
              <a:rPr lang="pl-PL" sz="7200" dirty="0">
                <a:latin typeface=""/>
              </a:rPr>
              <a:t>[</a:t>
            </a:r>
            <a:r>
              <a:rPr lang="pl-PL" sz="7200" dirty="0">
                <a:solidFill>
                  <a:srgbClr val="666666"/>
                </a:solidFill>
                <a:latin typeface=""/>
              </a:rPr>
              <a:t>2] = </a:t>
            </a:r>
            <a:r>
              <a:rPr lang="pl-PL" sz="7200" dirty="0" err="1">
                <a:solidFill>
                  <a:srgbClr val="666666"/>
                </a:solidFill>
                <a:latin typeface=""/>
              </a:rPr>
              <a:t>Cz</a:t>
            </a:r>
            <a:r>
              <a:rPr lang="pl-PL" sz="7200" dirty="0">
                <a:solidFill>
                  <a:srgbClr val="666666"/>
                </a:solidFill>
                <a:latin typeface=""/>
              </a:rPr>
              <a:t>;</a:t>
            </a:r>
          </a:p>
          <a:p>
            <a:pPr marL="0" indent="0">
              <a:buNone/>
            </a:pPr>
            <a:r>
              <a:rPr lang="pl-PL" sz="7200" dirty="0">
                <a:latin typeface=""/>
              </a:rPr>
              <a:t>  </a:t>
            </a:r>
            <a:r>
              <a:rPr lang="pl-PL" sz="7200" b="1" dirty="0" err="1" smtClean="0">
                <a:solidFill>
                  <a:srgbClr val="008000"/>
                </a:solidFill>
                <a:latin typeface=""/>
              </a:rPr>
              <a:t>cgp_coord_multi_write_data</a:t>
            </a:r>
            <a:r>
              <a:rPr lang="pl-PL" sz="7200" b="1" dirty="0">
                <a:solidFill>
                  <a:srgbClr val="008000"/>
                </a:solidFill>
                <a:latin typeface=""/>
              </a:rPr>
              <a:t>(</a:t>
            </a:r>
            <a:r>
              <a:rPr lang="pl-PL" sz="7200" b="1" dirty="0" err="1">
                <a:solidFill>
                  <a:srgbClr val="008000"/>
                </a:solidFill>
                <a:latin typeface=""/>
              </a:rPr>
              <a:t>fn</a:t>
            </a:r>
            <a:r>
              <a:rPr lang="pl-PL" sz="7200" b="1" dirty="0">
                <a:solidFill>
                  <a:srgbClr val="008000"/>
                </a:solidFill>
                <a:latin typeface=""/>
              </a:rPr>
              <a:t>, B, Z, </a:t>
            </a:r>
            <a:r>
              <a:rPr lang="pl-PL" sz="7200" b="1" dirty="0" err="1">
                <a:solidFill>
                  <a:srgbClr val="008000"/>
                </a:solidFill>
                <a:latin typeface=""/>
              </a:rPr>
              <a:t>Cvec</a:t>
            </a:r>
            <a:r>
              <a:rPr lang="pl-PL" sz="7200" b="1" dirty="0">
                <a:solidFill>
                  <a:srgbClr val="008000"/>
                </a:solidFill>
                <a:latin typeface=""/>
              </a:rPr>
              <a:t>, </a:t>
            </a:r>
            <a:r>
              <a:rPr lang="pl-PL" sz="7200" b="1" dirty="0">
                <a:solidFill>
                  <a:srgbClr val="666666"/>
                </a:solidFill>
                <a:latin typeface=""/>
              </a:rPr>
              <a:t>&amp;</a:t>
            </a:r>
            <a:r>
              <a:rPr lang="pl-PL" sz="7200" b="1" dirty="0" err="1">
                <a:solidFill>
                  <a:srgbClr val="666666"/>
                </a:solidFill>
                <a:latin typeface=""/>
              </a:rPr>
              <a:t>min,&amp;max</a:t>
            </a:r>
            <a:r>
              <a:rPr lang="pl-PL" sz="7200" b="1" dirty="0">
                <a:solidFill>
                  <a:srgbClr val="666666"/>
                </a:solidFill>
                <a:latin typeface=""/>
              </a:rPr>
              <a:t>, </a:t>
            </a:r>
            <a:r>
              <a:rPr lang="pl-PL" sz="7200" b="1" dirty="0" err="1">
                <a:solidFill>
                  <a:srgbClr val="666666"/>
                </a:solidFill>
                <a:latin typeface=""/>
              </a:rPr>
              <a:t>Coor_x</a:t>
            </a:r>
            <a:r>
              <a:rPr lang="pl-PL" sz="7200" b="1" dirty="0">
                <a:solidFill>
                  <a:srgbClr val="666666"/>
                </a:solidFill>
                <a:latin typeface=""/>
              </a:rPr>
              <a:t>, </a:t>
            </a:r>
            <a:r>
              <a:rPr lang="pl-PL" sz="7200" b="1" dirty="0" err="1">
                <a:solidFill>
                  <a:srgbClr val="666666"/>
                </a:solidFill>
                <a:latin typeface=""/>
              </a:rPr>
              <a:t>Coor_y</a:t>
            </a:r>
            <a:r>
              <a:rPr lang="pl-PL" sz="7200" b="1" dirty="0">
                <a:solidFill>
                  <a:srgbClr val="666666"/>
                </a:solidFill>
                <a:latin typeface=""/>
              </a:rPr>
              <a:t>, </a:t>
            </a:r>
            <a:r>
              <a:rPr lang="pl-PL" sz="7200" b="1" dirty="0" err="1">
                <a:solidFill>
                  <a:srgbClr val="666666"/>
                </a:solidFill>
                <a:latin typeface=""/>
              </a:rPr>
              <a:t>Coor_z</a:t>
            </a:r>
            <a:r>
              <a:rPr lang="pl-PL" sz="7200" b="1" dirty="0" smtClean="0">
                <a:solidFill>
                  <a:srgbClr val="666666"/>
                </a:solidFill>
                <a:latin typeface=""/>
              </a:rPr>
              <a:t>);</a:t>
            </a:r>
            <a:endParaRPr lang="en-US" sz="7200" dirty="0">
              <a:latin typeface="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4385-CCCA-4BBF-AB19-415EBC87934F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7" name="Picture 6" descr="cgns_color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106426"/>
            <a:ext cx="917575" cy="564309"/>
          </a:xfrm>
          <a:prstGeom prst="rect">
            <a:avLst/>
          </a:prstGeom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7526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April 26, 2017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629400"/>
            <a:ext cx="39624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HDF5 Overview @ UC Berkeley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3320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70104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CGNS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48640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6400" dirty="0" smtClean="0">
                <a:latin typeface=""/>
              </a:rPr>
              <a:t>  </a:t>
            </a:r>
            <a:r>
              <a:rPr lang="en-US" sz="6400" i="1" dirty="0">
                <a:solidFill>
                  <a:srgbClr val="408080"/>
                </a:solidFill>
                <a:latin typeface=""/>
              </a:rPr>
              <a:t>/* ====================================== */</a:t>
            </a:r>
          </a:p>
          <a:p>
            <a:pPr marL="0" indent="0">
              <a:buNone/>
            </a:pPr>
            <a:r>
              <a:rPr lang="en-US" sz="6400" dirty="0">
                <a:latin typeface=""/>
              </a:rPr>
              <a:t>  </a:t>
            </a:r>
            <a:r>
              <a:rPr lang="en-US" sz="6400" i="1" dirty="0">
                <a:solidFill>
                  <a:srgbClr val="408080"/>
                </a:solidFill>
                <a:latin typeface=""/>
              </a:rPr>
              <a:t>/* == (B) WRITE THE CONNECTIVITY TABLE </a:t>
            </a:r>
            <a:r>
              <a:rPr lang="en-US" sz="6400" i="1" dirty="0" smtClean="0">
                <a:solidFill>
                  <a:srgbClr val="408080"/>
                </a:solidFill>
                <a:latin typeface=""/>
              </a:rPr>
              <a:t>   =</a:t>
            </a:r>
            <a:r>
              <a:rPr lang="en-US" sz="6400" i="1" dirty="0">
                <a:solidFill>
                  <a:srgbClr val="408080"/>
                </a:solidFill>
                <a:latin typeface=""/>
              </a:rPr>
              <a:t>= */</a:t>
            </a:r>
          </a:p>
          <a:p>
            <a:pPr marL="0" indent="0">
              <a:buNone/>
            </a:pPr>
            <a:r>
              <a:rPr lang="en-US" sz="6400" dirty="0">
                <a:latin typeface=""/>
              </a:rPr>
              <a:t>  </a:t>
            </a:r>
            <a:r>
              <a:rPr lang="en-US" sz="6400" i="1" dirty="0">
                <a:solidFill>
                  <a:srgbClr val="408080"/>
                </a:solidFill>
                <a:latin typeface=""/>
              </a:rPr>
              <a:t>/* ====================================== */</a:t>
            </a:r>
          </a:p>
          <a:p>
            <a:pPr marL="0" indent="0">
              <a:buNone/>
            </a:pPr>
            <a:endParaRPr lang="en-US" sz="6400" dirty="0">
              <a:latin typeface=""/>
            </a:endParaRPr>
          </a:p>
          <a:p>
            <a:pPr marL="0" indent="0">
              <a:buNone/>
            </a:pPr>
            <a:r>
              <a:rPr lang="hu-HU" sz="6400" dirty="0">
                <a:latin typeface=""/>
              </a:rPr>
              <a:t>  start </a:t>
            </a:r>
            <a:r>
              <a:rPr lang="hu-HU" sz="6400" dirty="0">
                <a:solidFill>
                  <a:srgbClr val="666666"/>
                </a:solidFill>
                <a:latin typeface=""/>
              </a:rPr>
              <a:t>= 1;</a:t>
            </a:r>
          </a:p>
          <a:p>
            <a:pPr marL="0" indent="0">
              <a:buNone/>
            </a:pPr>
            <a:r>
              <a:rPr lang="hr-HR" sz="6400" dirty="0">
                <a:latin typeface=""/>
              </a:rPr>
              <a:t>  end </a:t>
            </a:r>
            <a:r>
              <a:rPr lang="hr-HR" sz="6400" dirty="0">
                <a:solidFill>
                  <a:srgbClr val="666666"/>
                </a:solidFill>
                <a:latin typeface=""/>
              </a:rPr>
              <a:t>= nijk[1];</a:t>
            </a:r>
          </a:p>
          <a:p>
            <a:pPr marL="0" indent="0">
              <a:buNone/>
            </a:pPr>
            <a:endParaRPr lang="hr-HR" sz="6400" dirty="0">
              <a:latin typeface=""/>
            </a:endParaRPr>
          </a:p>
          <a:p>
            <a:pPr marL="0" indent="0">
              <a:buNone/>
            </a:pPr>
            <a:r>
              <a:rPr lang="en-US" sz="6400" dirty="0">
                <a:latin typeface=""/>
              </a:rPr>
              <a:t>  </a:t>
            </a:r>
            <a:r>
              <a:rPr lang="en-US" sz="6400" b="1" dirty="0" err="1" smtClean="0">
                <a:solidFill>
                  <a:srgbClr val="008000"/>
                </a:solidFill>
                <a:latin typeface=""/>
              </a:rPr>
              <a:t>cgp_section_write</a:t>
            </a:r>
            <a:r>
              <a:rPr lang="en-US" sz="6400" b="1" dirty="0">
                <a:solidFill>
                  <a:srgbClr val="008000"/>
                </a:solidFill>
                <a:latin typeface=""/>
              </a:rPr>
              <a:t>(fn,B,Z,</a:t>
            </a:r>
            <a:r>
              <a:rPr lang="en-US" sz="6400" b="1" dirty="0">
                <a:solidFill>
                  <a:srgbClr val="BA2121"/>
                </a:solidFill>
                <a:latin typeface=""/>
              </a:rPr>
              <a:t>"Elements",PENTA_6,start,end,</a:t>
            </a:r>
            <a:r>
              <a:rPr lang="en-US" sz="6400" b="1" dirty="0">
                <a:solidFill>
                  <a:srgbClr val="666666"/>
                </a:solidFill>
                <a:latin typeface=""/>
              </a:rPr>
              <a:t>0,&amp;S</a:t>
            </a:r>
            <a:r>
              <a:rPr lang="en-US" sz="6400" b="1" dirty="0" smtClean="0">
                <a:solidFill>
                  <a:srgbClr val="666666"/>
                </a:solidFill>
                <a:latin typeface=""/>
              </a:rPr>
              <a:t>);</a:t>
            </a:r>
            <a:endParaRPr lang="en-US" sz="6400" dirty="0">
              <a:latin typeface=""/>
            </a:endParaRPr>
          </a:p>
          <a:p>
            <a:pPr marL="0" indent="0">
              <a:buNone/>
            </a:pPr>
            <a:r>
              <a:rPr lang="en-US" sz="6400" dirty="0">
                <a:latin typeface=""/>
              </a:rPr>
              <a:t>  count </a:t>
            </a:r>
            <a:r>
              <a:rPr lang="en-US" sz="6400" dirty="0">
                <a:solidFill>
                  <a:srgbClr val="666666"/>
                </a:solidFill>
                <a:latin typeface=""/>
              </a:rPr>
              <a:t>= </a:t>
            </a:r>
            <a:r>
              <a:rPr lang="en-US" sz="6400" dirty="0" err="1">
                <a:solidFill>
                  <a:srgbClr val="666666"/>
                </a:solidFill>
                <a:latin typeface=""/>
              </a:rPr>
              <a:t>nijk</a:t>
            </a:r>
            <a:r>
              <a:rPr lang="en-US" sz="6400" dirty="0">
                <a:solidFill>
                  <a:srgbClr val="666666"/>
                </a:solidFill>
                <a:latin typeface=""/>
              </a:rPr>
              <a:t>[1]/</a:t>
            </a:r>
            <a:r>
              <a:rPr lang="en-US" sz="6400" dirty="0" err="1">
                <a:solidFill>
                  <a:srgbClr val="666666"/>
                </a:solidFill>
                <a:latin typeface=""/>
              </a:rPr>
              <a:t>comm_size</a:t>
            </a:r>
            <a:r>
              <a:rPr lang="en-US" sz="6400" dirty="0">
                <a:solidFill>
                  <a:srgbClr val="666666"/>
                </a:solidFill>
                <a:latin typeface=""/>
              </a:rPr>
              <a:t>;</a:t>
            </a:r>
          </a:p>
          <a:p>
            <a:pPr marL="0" indent="0">
              <a:buNone/>
            </a:pPr>
            <a:r>
              <a:rPr lang="en-US" sz="6400" dirty="0" smtClean="0">
                <a:latin typeface=""/>
              </a:rPr>
              <a:t>  </a:t>
            </a:r>
            <a:r>
              <a:rPr lang="en-US" sz="6400" dirty="0" err="1" smtClean="0">
                <a:latin typeface=""/>
              </a:rPr>
              <a:t>emin</a:t>
            </a:r>
            <a:r>
              <a:rPr lang="en-US" sz="6400" dirty="0" smtClean="0">
                <a:latin typeface=""/>
              </a:rPr>
              <a:t> </a:t>
            </a:r>
            <a:r>
              <a:rPr lang="en-US" sz="6400" dirty="0">
                <a:solidFill>
                  <a:srgbClr val="666666"/>
                </a:solidFill>
                <a:latin typeface=""/>
              </a:rPr>
              <a:t>= count*comm_rank+1;</a:t>
            </a:r>
          </a:p>
          <a:p>
            <a:pPr marL="0" indent="0">
              <a:buNone/>
            </a:pPr>
            <a:r>
              <a:rPr lang="en-US" sz="6400" dirty="0">
                <a:latin typeface=""/>
              </a:rPr>
              <a:t>  </a:t>
            </a:r>
            <a:r>
              <a:rPr lang="en-US" sz="6400" dirty="0" err="1">
                <a:latin typeface=""/>
              </a:rPr>
              <a:t>emax</a:t>
            </a:r>
            <a:r>
              <a:rPr lang="en-US" sz="6400" dirty="0">
                <a:latin typeface=""/>
              </a:rPr>
              <a:t> </a:t>
            </a:r>
            <a:r>
              <a:rPr lang="en-US" sz="6400" dirty="0">
                <a:solidFill>
                  <a:srgbClr val="666666"/>
                </a:solidFill>
                <a:latin typeface=""/>
              </a:rPr>
              <a:t>= count*(comm_rank+1);</a:t>
            </a:r>
          </a:p>
          <a:p>
            <a:pPr marL="0" indent="0">
              <a:buNone/>
            </a:pPr>
            <a:r>
              <a:rPr lang="en-US" sz="6400" b="1" dirty="0">
                <a:solidFill>
                  <a:srgbClr val="008000"/>
                </a:solidFill>
                <a:latin typeface=""/>
              </a:rPr>
              <a:t> </a:t>
            </a:r>
            <a:r>
              <a:rPr lang="en-US" sz="6400" b="1" dirty="0" smtClean="0">
                <a:solidFill>
                  <a:srgbClr val="008000"/>
                </a:solidFill>
                <a:latin typeface=""/>
              </a:rPr>
              <a:t> </a:t>
            </a:r>
            <a:r>
              <a:rPr lang="en-US" sz="6400" b="1" dirty="0" err="1" smtClean="0">
                <a:solidFill>
                  <a:srgbClr val="008000"/>
                </a:solidFill>
                <a:latin typeface=""/>
              </a:rPr>
              <a:t>cgp_elements_write_data</a:t>
            </a:r>
            <a:r>
              <a:rPr lang="en-US" sz="6400" b="1" dirty="0">
                <a:solidFill>
                  <a:srgbClr val="008000"/>
                </a:solidFill>
                <a:latin typeface=""/>
              </a:rPr>
              <a:t>(</a:t>
            </a:r>
            <a:r>
              <a:rPr lang="en-US" sz="6400" b="1" dirty="0" err="1">
                <a:solidFill>
                  <a:srgbClr val="008000"/>
                </a:solidFill>
                <a:latin typeface=""/>
              </a:rPr>
              <a:t>fn</a:t>
            </a:r>
            <a:r>
              <a:rPr lang="en-US" sz="6400" b="1" dirty="0">
                <a:solidFill>
                  <a:srgbClr val="008000"/>
                </a:solidFill>
                <a:latin typeface=""/>
              </a:rPr>
              <a:t>, B, Z, S, </a:t>
            </a:r>
            <a:r>
              <a:rPr lang="en-US" sz="6400" b="1" dirty="0" err="1">
                <a:solidFill>
                  <a:srgbClr val="008000"/>
                </a:solidFill>
                <a:latin typeface=""/>
              </a:rPr>
              <a:t>emin</a:t>
            </a:r>
            <a:r>
              <a:rPr lang="en-US" sz="6400" b="1" dirty="0">
                <a:solidFill>
                  <a:srgbClr val="008000"/>
                </a:solidFill>
                <a:latin typeface=""/>
              </a:rPr>
              <a:t>, </a:t>
            </a:r>
            <a:r>
              <a:rPr lang="en-US" sz="6400" b="1" dirty="0" err="1">
                <a:solidFill>
                  <a:srgbClr val="008000"/>
                </a:solidFill>
                <a:latin typeface=""/>
              </a:rPr>
              <a:t>emax</a:t>
            </a:r>
            <a:r>
              <a:rPr lang="en-US" sz="6400" b="1" dirty="0">
                <a:solidFill>
                  <a:srgbClr val="008000"/>
                </a:solidFill>
                <a:latin typeface=""/>
              </a:rPr>
              <a:t>, </a:t>
            </a:r>
            <a:r>
              <a:rPr lang="en-US" sz="6400" b="1" dirty="0" smtClean="0">
                <a:solidFill>
                  <a:srgbClr val="008000"/>
                </a:solidFill>
                <a:latin typeface=""/>
              </a:rPr>
              <a:t>elements);</a:t>
            </a:r>
            <a:endParaRPr lang="es-ES_tradnl" sz="2400" dirty="0">
              <a:latin typeface="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4385-CCCA-4BBF-AB19-415EBC87934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8" name="Picture 7" descr="cgns_color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106426"/>
            <a:ext cx="917575" cy="564309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7526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April 26, 2017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629400"/>
            <a:ext cx="39624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HDF5 Overview @ UC Berkeley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1435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70104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CGNS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48768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sz="2400" dirty="0" smtClean="0">
                <a:latin typeface=""/>
              </a:rPr>
              <a:t> </a:t>
            </a:r>
            <a:r>
              <a:rPr lang="de-DE" sz="2600" dirty="0" smtClean="0">
                <a:latin typeface=""/>
              </a:rPr>
              <a:t> </a:t>
            </a:r>
            <a:r>
              <a:rPr lang="de-DE" sz="2600" i="1" dirty="0">
                <a:solidFill>
                  <a:srgbClr val="408080"/>
                </a:solidFill>
                <a:latin typeface=""/>
              </a:rPr>
              <a:t>/* ====================================== */</a:t>
            </a:r>
          </a:p>
          <a:p>
            <a:pPr marL="0" indent="0">
              <a:buNone/>
            </a:pPr>
            <a:r>
              <a:rPr lang="de-DE" sz="2600" dirty="0">
                <a:latin typeface=""/>
              </a:rPr>
              <a:t>  </a:t>
            </a:r>
            <a:r>
              <a:rPr lang="de-DE" sz="2600" i="1" dirty="0">
                <a:solidFill>
                  <a:srgbClr val="408080"/>
                </a:solidFill>
                <a:latin typeface=""/>
              </a:rPr>
              <a:t>/* == (C) WRITE THE FIELD DATA         </a:t>
            </a:r>
            <a:r>
              <a:rPr lang="de-DE" sz="2600" i="1" dirty="0" smtClean="0">
                <a:solidFill>
                  <a:srgbClr val="408080"/>
                </a:solidFill>
                <a:latin typeface=""/>
              </a:rPr>
              <a:t>              =</a:t>
            </a:r>
            <a:r>
              <a:rPr lang="de-DE" sz="2600" i="1" dirty="0">
                <a:solidFill>
                  <a:srgbClr val="408080"/>
                </a:solidFill>
                <a:latin typeface=""/>
              </a:rPr>
              <a:t>= */</a:t>
            </a:r>
          </a:p>
          <a:p>
            <a:pPr marL="0" indent="0">
              <a:buNone/>
            </a:pPr>
            <a:r>
              <a:rPr lang="de-DE" sz="2600" dirty="0">
                <a:latin typeface=""/>
              </a:rPr>
              <a:t>  </a:t>
            </a:r>
            <a:r>
              <a:rPr lang="de-DE" sz="2600" i="1" dirty="0">
                <a:solidFill>
                  <a:srgbClr val="408080"/>
                </a:solidFill>
                <a:latin typeface=""/>
              </a:rPr>
              <a:t>/* ====================================== *</a:t>
            </a:r>
            <a:r>
              <a:rPr lang="de-DE" sz="2600" i="1" dirty="0" smtClean="0">
                <a:solidFill>
                  <a:srgbClr val="408080"/>
                </a:solidFill>
                <a:latin typeface=""/>
              </a:rPr>
              <a:t>/</a:t>
            </a:r>
            <a:endParaRPr lang="de-DE" sz="2600" dirty="0">
              <a:latin typeface=""/>
            </a:endParaRPr>
          </a:p>
          <a:p>
            <a:pPr marL="0" indent="0">
              <a:buNone/>
            </a:pPr>
            <a:r>
              <a:rPr lang="de-DE" sz="2600" dirty="0">
                <a:latin typeface=""/>
              </a:rPr>
              <a:t>  </a:t>
            </a:r>
            <a:r>
              <a:rPr lang="de-DE" sz="2600" dirty="0" err="1">
                <a:latin typeface=""/>
              </a:rPr>
              <a:t>count</a:t>
            </a:r>
            <a:r>
              <a:rPr lang="de-DE" sz="2600" dirty="0">
                <a:latin typeface=""/>
              </a:rPr>
              <a:t> </a:t>
            </a:r>
            <a:r>
              <a:rPr lang="de-DE" sz="2600" dirty="0">
                <a:solidFill>
                  <a:srgbClr val="666666"/>
                </a:solidFill>
                <a:latin typeface=""/>
              </a:rPr>
              <a:t>= </a:t>
            </a:r>
            <a:r>
              <a:rPr lang="de-DE" sz="2600" dirty="0" err="1">
                <a:solidFill>
                  <a:srgbClr val="666666"/>
                </a:solidFill>
                <a:latin typeface=""/>
              </a:rPr>
              <a:t>nijk</a:t>
            </a:r>
            <a:r>
              <a:rPr lang="de-DE" sz="2600" dirty="0">
                <a:solidFill>
                  <a:srgbClr val="666666"/>
                </a:solidFill>
                <a:latin typeface=""/>
              </a:rPr>
              <a:t>[0]/</a:t>
            </a:r>
            <a:r>
              <a:rPr lang="de-DE" sz="2600" dirty="0" err="1">
                <a:solidFill>
                  <a:srgbClr val="666666"/>
                </a:solidFill>
                <a:latin typeface=""/>
              </a:rPr>
              <a:t>comm_size</a:t>
            </a:r>
            <a:r>
              <a:rPr lang="de-DE" sz="2600" dirty="0">
                <a:solidFill>
                  <a:srgbClr val="666666"/>
                </a:solidFill>
                <a:latin typeface=""/>
              </a:rPr>
              <a:t>;</a:t>
            </a:r>
          </a:p>
          <a:p>
            <a:pPr marL="0" indent="0">
              <a:buNone/>
            </a:pPr>
            <a:endParaRPr lang="en-US" sz="2600" dirty="0">
              <a:latin typeface=""/>
            </a:endParaRPr>
          </a:p>
          <a:p>
            <a:pPr marL="0" indent="0">
              <a:buNone/>
            </a:pPr>
            <a:r>
              <a:rPr lang="en-US" sz="2600" dirty="0">
                <a:latin typeface=""/>
              </a:rPr>
              <a:t>  </a:t>
            </a:r>
            <a:r>
              <a:rPr lang="en-US" sz="2600" b="1" dirty="0" err="1" smtClean="0">
                <a:solidFill>
                  <a:srgbClr val="008000"/>
                </a:solidFill>
                <a:latin typeface=""/>
              </a:rPr>
              <a:t>cg_sol_write</a:t>
            </a:r>
            <a:r>
              <a:rPr lang="en-US" sz="2600" b="1" dirty="0">
                <a:solidFill>
                  <a:srgbClr val="008000"/>
                </a:solidFill>
                <a:latin typeface=""/>
              </a:rPr>
              <a:t>(</a:t>
            </a:r>
            <a:r>
              <a:rPr lang="en-US" sz="2600" b="1" dirty="0" err="1">
                <a:solidFill>
                  <a:srgbClr val="008000"/>
                </a:solidFill>
                <a:latin typeface=""/>
              </a:rPr>
              <a:t>fn</a:t>
            </a:r>
            <a:r>
              <a:rPr lang="en-US" sz="2600" b="1" dirty="0">
                <a:solidFill>
                  <a:srgbClr val="008000"/>
                </a:solidFill>
                <a:latin typeface=""/>
              </a:rPr>
              <a:t>, B, Z, </a:t>
            </a:r>
            <a:r>
              <a:rPr lang="en-US" sz="2600" b="1" dirty="0">
                <a:solidFill>
                  <a:srgbClr val="BA2121"/>
                </a:solidFill>
                <a:latin typeface=""/>
              </a:rPr>
              <a:t>"Solution", Vertex, </a:t>
            </a:r>
            <a:r>
              <a:rPr lang="en-US" sz="2600" b="1" dirty="0">
                <a:solidFill>
                  <a:srgbClr val="666666"/>
                </a:solidFill>
                <a:latin typeface=""/>
              </a:rPr>
              <a:t>&amp;</a:t>
            </a:r>
            <a:r>
              <a:rPr lang="en-US" sz="2600" b="1" dirty="0" smtClean="0">
                <a:solidFill>
                  <a:srgbClr val="666666"/>
                </a:solidFill>
                <a:latin typeface=""/>
              </a:rPr>
              <a:t>S);</a:t>
            </a:r>
          </a:p>
          <a:p>
            <a:pPr marL="0" indent="0">
              <a:buNone/>
            </a:pPr>
            <a:endParaRPr lang="en-US" sz="2600" dirty="0">
              <a:latin typeface=""/>
            </a:endParaRPr>
          </a:p>
          <a:p>
            <a:pPr marL="0" indent="0">
              <a:buNone/>
            </a:pPr>
            <a:r>
              <a:rPr lang="en-US" sz="2600" dirty="0">
                <a:latin typeface=""/>
              </a:rPr>
              <a:t>  </a:t>
            </a:r>
            <a:r>
              <a:rPr lang="en-US" sz="2600" b="1" dirty="0" err="1" smtClean="0">
                <a:solidFill>
                  <a:srgbClr val="008000"/>
                </a:solidFill>
                <a:latin typeface=""/>
              </a:rPr>
              <a:t>cgp_field_write</a:t>
            </a:r>
            <a:r>
              <a:rPr lang="en-US" sz="2600" b="1" dirty="0">
                <a:solidFill>
                  <a:srgbClr val="008000"/>
                </a:solidFill>
                <a:latin typeface=""/>
              </a:rPr>
              <a:t>(</a:t>
            </a:r>
            <a:r>
              <a:rPr lang="en-US" sz="2600" b="1" dirty="0" err="1">
                <a:solidFill>
                  <a:srgbClr val="008000"/>
                </a:solidFill>
                <a:latin typeface=""/>
              </a:rPr>
              <a:t>fn,B,Z,S,CGNS_ENUMV</a:t>
            </a:r>
            <a:r>
              <a:rPr lang="en-US" sz="2600" b="1" dirty="0">
                <a:solidFill>
                  <a:srgbClr val="008000"/>
                </a:solidFill>
                <a:latin typeface=""/>
              </a:rPr>
              <a:t>(</a:t>
            </a:r>
            <a:r>
              <a:rPr lang="en-US" sz="2600" b="1" dirty="0" err="1">
                <a:solidFill>
                  <a:srgbClr val="008000"/>
                </a:solidFill>
                <a:latin typeface=""/>
              </a:rPr>
              <a:t>RealDouble</a:t>
            </a:r>
            <a:r>
              <a:rPr lang="en-US" sz="2600" b="1" dirty="0">
                <a:solidFill>
                  <a:srgbClr val="008000"/>
                </a:solidFill>
                <a:latin typeface=""/>
              </a:rPr>
              <a:t>),</a:t>
            </a:r>
            <a:r>
              <a:rPr lang="en-US" sz="2600" b="1" dirty="0">
                <a:solidFill>
                  <a:srgbClr val="BA2121"/>
                </a:solidFill>
                <a:latin typeface=""/>
              </a:rPr>
              <a:t>"</a:t>
            </a:r>
            <a:r>
              <a:rPr lang="en-US" sz="2600" b="1" dirty="0" err="1">
                <a:solidFill>
                  <a:srgbClr val="BA2121"/>
                </a:solidFill>
                <a:latin typeface=""/>
              </a:rPr>
              <a:t>MomentumX</a:t>
            </a:r>
            <a:r>
              <a:rPr lang="en-US" sz="2600" b="1" dirty="0">
                <a:solidFill>
                  <a:srgbClr val="BA2121"/>
                </a:solidFill>
                <a:latin typeface=""/>
              </a:rPr>
              <a:t>",</a:t>
            </a:r>
            <a:r>
              <a:rPr lang="en-US" sz="2600" b="1" dirty="0">
                <a:solidFill>
                  <a:srgbClr val="666666"/>
                </a:solidFill>
                <a:latin typeface=""/>
              </a:rPr>
              <a:t>&amp;</a:t>
            </a:r>
            <a:r>
              <a:rPr lang="en-US" sz="2600" b="1" dirty="0" err="1">
                <a:solidFill>
                  <a:srgbClr val="666666"/>
                </a:solidFill>
                <a:latin typeface=""/>
              </a:rPr>
              <a:t>Fx</a:t>
            </a:r>
            <a:r>
              <a:rPr lang="en-US" sz="2600" b="1" dirty="0">
                <a:solidFill>
                  <a:srgbClr val="666666"/>
                </a:solidFill>
                <a:latin typeface=""/>
              </a:rPr>
              <a:t>) </a:t>
            </a:r>
            <a:r>
              <a:rPr lang="en-US" sz="2600" b="1" dirty="0" smtClean="0">
                <a:solidFill>
                  <a:srgbClr val="666666"/>
                </a:solidFill>
                <a:latin typeface=""/>
              </a:rPr>
              <a:t>;</a:t>
            </a:r>
          </a:p>
          <a:p>
            <a:pPr marL="0" indent="0">
              <a:buNone/>
            </a:pPr>
            <a:r>
              <a:rPr lang="en-US" sz="2600" b="1" dirty="0">
                <a:solidFill>
                  <a:srgbClr val="008000"/>
                </a:solidFill>
                <a:latin typeface=""/>
              </a:rPr>
              <a:t> </a:t>
            </a:r>
            <a:r>
              <a:rPr lang="en-US" sz="2600" b="1" dirty="0" smtClean="0">
                <a:solidFill>
                  <a:srgbClr val="008000"/>
                </a:solidFill>
                <a:latin typeface=""/>
              </a:rPr>
              <a:t> </a:t>
            </a:r>
            <a:r>
              <a:rPr lang="en-US" sz="2600" b="1" dirty="0" err="1" smtClean="0">
                <a:solidFill>
                  <a:srgbClr val="008000"/>
                </a:solidFill>
                <a:latin typeface=""/>
              </a:rPr>
              <a:t>cgp_field_write</a:t>
            </a:r>
            <a:r>
              <a:rPr lang="en-US" sz="2600" b="1" dirty="0">
                <a:solidFill>
                  <a:srgbClr val="008000"/>
                </a:solidFill>
                <a:latin typeface=""/>
              </a:rPr>
              <a:t>(</a:t>
            </a:r>
            <a:r>
              <a:rPr lang="en-US" sz="2600" b="1" dirty="0" err="1">
                <a:solidFill>
                  <a:srgbClr val="008000"/>
                </a:solidFill>
                <a:latin typeface=""/>
              </a:rPr>
              <a:t>fn,B,Z,S,CGNS_ENUMV</a:t>
            </a:r>
            <a:r>
              <a:rPr lang="en-US" sz="2600" b="1" dirty="0">
                <a:solidFill>
                  <a:srgbClr val="008000"/>
                </a:solidFill>
                <a:latin typeface=""/>
              </a:rPr>
              <a:t>(</a:t>
            </a:r>
            <a:r>
              <a:rPr lang="en-US" sz="2600" b="1" dirty="0" err="1">
                <a:solidFill>
                  <a:srgbClr val="008000"/>
                </a:solidFill>
                <a:latin typeface=""/>
              </a:rPr>
              <a:t>RealDouble</a:t>
            </a:r>
            <a:r>
              <a:rPr lang="en-US" sz="2600" b="1" dirty="0">
                <a:solidFill>
                  <a:srgbClr val="008000"/>
                </a:solidFill>
                <a:latin typeface=""/>
              </a:rPr>
              <a:t>),</a:t>
            </a:r>
            <a:r>
              <a:rPr lang="en-US" sz="2600" b="1" dirty="0">
                <a:solidFill>
                  <a:srgbClr val="BA2121"/>
                </a:solidFill>
                <a:latin typeface=""/>
              </a:rPr>
              <a:t>"</a:t>
            </a:r>
            <a:r>
              <a:rPr lang="en-US" sz="2600" b="1" dirty="0" err="1">
                <a:solidFill>
                  <a:srgbClr val="BA2121"/>
                </a:solidFill>
                <a:latin typeface=""/>
              </a:rPr>
              <a:t>MomentumY</a:t>
            </a:r>
            <a:r>
              <a:rPr lang="en-US" sz="2600" b="1" dirty="0">
                <a:solidFill>
                  <a:srgbClr val="BA2121"/>
                </a:solidFill>
                <a:latin typeface=""/>
              </a:rPr>
              <a:t>",</a:t>
            </a:r>
            <a:r>
              <a:rPr lang="en-US" sz="2600" b="1" dirty="0">
                <a:solidFill>
                  <a:srgbClr val="666666"/>
                </a:solidFill>
                <a:latin typeface=""/>
              </a:rPr>
              <a:t>&amp;</a:t>
            </a:r>
            <a:r>
              <a:rPr lang="en-US" sz="2600" b="1" dirty="0" err="1" smtClean="0">
                <a:solidFill>
                  <a:srgbClr val="666666"/>
                </a:solidFill>
                <a:latin typeface=""/>
              </a:rPr>
              <a:t>Fy</a:t>
            </a:r>
            <a:r>
              <a:rPr lang="en-US" sz="2600" b="1" dirty="0" smtClean="0">
                <a:solidFill>
                  <a:srgbClr val="666666"/>
                </a:solidFill>
                <a:latin typeface=""/>
              </a:rPr>
              <a:t>);</a:t>
            </a:r>
            <a:r>
              <a:rPr lang="en-US" sz="2600" dirty="0" smtClean="0">
                <a:latin typeface=""/>
              </a:rPr>
              <a:t>  </a:t>
            </a:r>
            <a:r>
              <a:rPr lang="en-US" sz="2600" b="1" dirty="0">
                <a:solidFill>
                  <a:srgbClr val="008000"/>
                </a:solidFill>
                <a:latin typeface=""/>
              </a:rPr>
              <a:t> </a:t>
            </a:r>
            <a:r>
              <a:rPr lang="en-US" sz="2600" b="1" dirty="0" smtClean="0">
                <a:solidFill>
                  <a:srgbClr val="008000"/>
                </a:solidFill>
                <a:latin typeface=""/>
              </a:rPr>
              <a:t>          </a:t>
            </a:r>
          </a:p>
          <a:p>
            <a:pPr marL="0" indent="0">
              <a:buNone/>
            </a:pPr>
            <a:r>
              <a:rPr lang="en-US" sz="2600" b="1" dirty="0">
                <a:solidFill>
                  <a:srgbClr val="008000"/>
                </a:solidFill>
                <a:latin typeface=""/>
              </a:rPr>
              <a:t> </a:t>
            </a:r>
            <a:r>
              <a:rPr lang="en-US" sz="2600" b="1" dirty="0" smtClean="0">
                <a:solidFill>
                  <a:srgbClr val="008000"/>
                </a:solidFill>
                <a:latin typeface=""/>
              </a:rPr>
              <a:t> </a:t>
            </a:r>
            <a:r>
              <a:rPr lang="en-US" sz="2600" b="1" dirty="0" err="1" smtClean="0">
                <a:solidFill>
                  <a:srgbClr val="008000"/>
                </a:solidFill>
                <a:latin typeface=""/>
              </a:rPr>
              <a:t>cgp_field_write</a:t>
            </a:r>
            <a:r>
              <a:rPr lang="en-US" sz="2600" b="1" dirty="0">
                <a:solidFill>
                  <a:srgbClr val="008000"/>
                </a:solidFill>
                <a:latin typeface=""/>
              </a:rPr>
              <a:t>(</a:t>
            </a:r>
            <a:r>
              <a:rPr lang="en-US" sz="2600" b="1" dirty="0" err="1">
                <a:solidFill>
                  <a:srgbClr val="008000"/>
                </a:solidFill>
                <a:latin typeface=""/>
              </a:rPr>
              <a:t>fn,B,Z,S,CGNS_ENUMV</a:t>
            </a:r>
            <a:r>
              <a:rPr lang="en-US" sz="2600" b="1" dirty="0">
                <a:solidFill>
                  <a:srgbClr val="008000"/>
                </a:solidFill>
                <a:latin typeface=""/>
              </a:rPr>
              <a:t>(</a:t>
            </a:r>
            <a:r>
              <a:rPr lang="en-US" sz="2600" b="1" dirty="0" err="1">
                <a:solidFill>
                  <a:srgbClr val="008000"/>
                </a:solidFill>
                <a:latin typeface=""/>
              </a:rPr>
              <a:t>RealDouble</a:t>
            </a:r>
            <a:r>
              <a:rPr lang="en-US" sz="2600" b="1" dirty="0">
                <a:solidFill>
                  <a:srgbClr val="008000"/>
                </a:solidFill>
                <a:latin typeface=""/>
              </a:rPr>
              <a:t>),</a:t>
            </a:r>
            <a:r>
              <a:rPr lang="en-US" sz="2600" b="1" dirty="0">
                <a:solidFill>
                  <a:srgbClr val="BA2121"/>
                </a:solidFill>
                <a:latin typeface=""/>
              </a:rPr>
              <a:t>"</a:t>
            </a:r>
            <a:r>
              <a:rPr lang="en-US" sz="2600" b="1" dirty="0" err="1">
                <a:solidFill>
                  <a:srgbClr val="BA2121"/>
                </a:solidFill>
                <a:latin typeface=""/>
              </a:rPr>
              <a:t>MomentumZ</a:t>
            </a:r>
            <a:r>
              <a:rPr lang="en-US" sz="2600" b="1" dirty="0">
                <a:solidFill>
                  <a:srgbClr val="BA2121"/>
                </a:solidFill>
                <a:latin typeface=""/>
              </a:rPr>
              <a:t>",</a:t>
            </a:r>
            <a:r>
              <a:rPr lang="en-US" sz="2600" b="1" dirty="0">
                <a:solidFill>
                  <a:srgbClr val="666666"/>
                </a:solidFill>
                <a:latin typeface=""/>
              </a:rPr>
              <a:t>&amp;</a:t>
            </a:r>
            <a:r>
              <a:rPr lang="en-US" sz="2600" b="1" dirty="0" err="1" smtClean="0">
                <a:solidFill>
                  <a:srgbClr val="666666"/>
                </a:solidFill>
                <a:latin typeface=""/>
              </a:rPr>
              <a:t>Fz</a:t>
            </a:r>
            <a:r>
              <a:rPr lang="en-US" sz="2600" b="1" dirty="0" smtClean="0">
                <a:solidFill>
                  <a:srgbClr val="666666"/>
                </a:solidFill>
                <a:latin typeface=""/>
              </a:rPr>
              <a:t>);</a:t>
            </a:r>
            <a:endParaRPr lang="en-US" sz="2600" dirty="0">
              <a:latin typeface=""/>
            </a:endParaRPr>
          </a:p>
          <a:p>
            <a:pPr marL="0" indent="0">
              <a:buNone/>
            </a:pPr>
            <a:r>
              <a:rPr lang="fr-FR" sz="2600" dirty="0">
                <a:latin typeface=""/>
              </a:rPr>
              <a:t>  </a:t>
            </a:r>
            <a:r>
              <a:rPr lang="fr-FR" sz="2600" dirty="0" err="1">
                <a:latin typeface=""/>
              </a:rPr>
              <a:t>Fvec</a:t>
            </a:r>
            <a:r>
              <a:rPr lang="fr-FR" sz="2600" dirty="0">
                <a:latin typeface=""/>
              </a:rPr>
              <a:t>[</a:t>
            </a:r>
            <a:r>
              <a:rPr lang="fr-FR" sz="2600" dirty="0">
                <a:solidFill>
                  <a:srgbClr val="666666"/>
                </a:solidFill>
                <a:latin typeface=""/>
              </a:rPr>
              <a:t>0] = Fx;</a:t>
            </a:r>
          </a:p>
          <a:p>
            <a:pPr marL="0" indent="0">
              <a:buNone/>
            </a:pPr>
            <a:r>
              <a:rPr lang="sv-SE" sz="2600" dirty="0">
                <a:latin typeface=""/>
              </a:rPr>
              <a:t>  </a:t>
            </a:r>
            <a:r>
              <a:rPr lang="sv-SE" sz="2600" dirty="0" err="1">
                <a:latin typeface=""/>
              </a:rPr>
              <a:t>Fvec</a:t>
            </a:r>
            <a:r>
              <a:rPr lang="sv-SE" sz="2600" dirty="0">
                <a:latin typeface=""/>
              </a:rPr>
              <a:t>[</a:t>
            </a:r>
            <a:r>
              <a:rPr lang="sv-SE" sz="2600" dirty="0">
                <a:solidFill>
                  <a:srgbClr val="666666"/>
                </a:solidFill>
                <a:latin typeface=""/>
              </a:rPr>
              <a:t>1] = Fy;</a:t>
            </a:r>
          </a:p>
          <a:p>
            <a:pPr marL="0" indent="0">
              <a:buNone/>
            </a:pPr>
            <a:r>
              <a:rPr lang="fr-FR" sz="2600" dirty="0">
                <a:latin typeface=""/>
              </a:rPr>
              <a:t>  </a:t>
            </a:r>
            <a:r>
              <a:rPr lang="fr-FR" sz="2600" dirty="0" err="1">
                <a:latin typeface=""/>
              </a:rPr>
              <a:t>Fvec</a:t>
            </a:r>
            <a:r>
              <a:rPr lang="fr-FR" sz="2600" dirty="0">
                <a:latin typeface=""/>
              </a:rPr>
              <a:t>[</a:t>
            </a:r>
            <a:r>
              <a:rPr lang="fr-FR" sz="2600" dirty="0">
                <a:solidFill>
                  <a:srgbClr val="666666"/>
                </a:solidFill>
                <a:latin typeface=""/>
              </a:rPr>
              <a:t>2] = </a:t>
            </a:r>
            <a:r>
              <a:rPr lang="fr-FR" sz="2600" dirty="0" err="1">
                <a:solidFill>
                  <a:srgbClr val="666666"/>
                </a:solidFill>
                <a:latin typeface=""/>
              </a:rPr>
              <a:t>Fz</a:t>
            </a:r>
            <a:r>
              <a:rPr lang="fr-FR" sz="2600" dirty="0">
                <a:solidFill>
                  <a:srgbClr val="666666"/>
                </a:solidFill>
                <a:latin typeface=""/>
              </a:rPr>
              <a:t>;</a:t>
            </a:r>
          </a:p>
          <a:p>
            <a:pPr marL="0" indent="0">
              <a:buNone/>
            </a:pPr>
            <a:endParaRPr lang="fr-FR" sz="2600" dirty="0">
              <a:latin typeface=""/>
            </a:endParaRPr>
          </a:p>
          <a:p>
            <a:pPr marL="0" indent="0">
              <a:buNone/>
            </a:pPr>
            <a:r>
              <a:rPr lang="fr-FR" sz="2600" dirty="0">
                <a:latin typeface=""/>
              </a:rPr>
              <a:t>  </a:t>
            </a:r>
            <a:r>
              <a:rPr lang="fr-FR" sz="2600" b="1" dirty="0" err="1" smtClean="0">
                <a:solidFill>
                  <a:srgbClr val="008000"/>
                </a:solidFill>
                <a:latin typeface=""/>
              </a:rPr>
              <a:t>cgp_field_multi_write_data</a:t>
            </a:r>
            <a:r>
              <a:rPr lang="fr-FR" sz="2600" b="1" dirty="0">
                <a:solidFill>
                  <a:srgbClr val="008000"/>
                </a:solidFill>
                <a:latin typeface=""/>
              </a:rPr>
              <a:t>(fn,B,Z,S,Fvec,</a:t>
            </a:r>
            <a:r>
              <a:rPr lang="fr-FR" sz="2600" b="1" dirty="0">
                <a:solidFill>
                  <a:srgbClr val="666666"/>
                </a:solidFill>
                <a:latin typeface=""/>
              </a:rPr>
              <a:t>&amp;</a:t>
            </a:r>
            <a:r>
              <a:rPr lang="fr-FR" sz="2600" b="1" dirty="0" err="1">
                <a:solidFill>
                  <a:srgbClr val="666666"/>
                </a:solidFill>
                <a:latin typeface=""/>
              </a:rPr>
              <a:t>min,&amp;</a:t>
            </a:r>
            <a:r>
              <a:rPr lang="fr-FR" sz="2600" b="1" dirty="0" err="1" smtClean="0">
                <a:solidFill>
                  <a:srgbClr val="666666"/>
                </a:solidFill>
                <a:latin typeface=""/>
              </a:rPr>
              <a:t>max</a:t>
            </a:r>
            <a:r>
              <a:rPr lang="fr-FR" sz="2600" b="1" dirty="0" smtClean="0">
                <a:solidFill>
                  <a:srgbClr val="666666"/>
                </a:solidFill>
                <a:latin typeface=""/>
              </a:rPr>
              <a:t>,     </a:t>
            </a:r>
          </a:p>
          <a:p>
            <a:pPr marL="0" indent="0">
              <a:buNone/>
            </a:pPr>
            <a:r>
              <a:rPr lang="fr-FR" sz="2600" b="1" dirty="0">
                <a:solidFill>
                  <a:srgbClr val="666666"/>
                </a:solidFill>
                <a:latin typeface=""/>
              </a:rPr>
              <a:t> </a:t>
            </a:r>
            <a:r>
              <a:rPr lang="fr-FR" sz="2600" b="1" dirty="0" smtClean="0">
                <a:solidFill>
                  <a:srgbClr val="666666"/>
                </a:solidFill>
                <a:latin typeface=""/>
              </a:rPr>
              <a:t>                                                   3</a:t>
            </a:r>
            <a:r>
              <a:rPr lang="fr-FR" sz="2600" b="1" dirty="0">
                <a:solidFill>
                  <a:srgbClr val="666666"/>
                </a:solidFill>
                <a:latin typeface=""/>
              </a:rPr>
              <a:t>,Data_Fx,Data_Fy,</a:t>
            </a:r>
            <a:r>
              <a:rPr lang="fr-FR" sz="2600" b="1" dirty="0" smtClean="0">
                <a:solidFill>
                  <a:srgbClr val="666666"/>
                </a:solidFill>
                <a:latin typeface=""/>
              </a:rPr>
              <a:t>Data_Fz);</a:t>
            </a:r>
            <a:endParaRPr lang="en-US" sz="2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4385-CCCA-4BBF-AB19-415EBC87934F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5867400"/>
            <a:ext cx="4296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Reading the file is just as easy…</a:t>
            </a:r>
            <a:endParaRPr lang="en-US" dirty="0"/>
          </a:p>
        </p:txBody>
      </p:sp>
      <p:pic>
        <p:nvPicPr>
          <p:cNvPr id="9" name="Picture 8" descr="cgns_color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106426"/>
            <a:ext cx="917575" cy="564309"/>
          </a:xfrm>
          <a:prstGeom prst="rect">
            <a:avLst/>
          </a:prstGeom>
        </p:spPr>
      </p:pic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7526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April 26, 2017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629400"/>
            <a:ext cx="39624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HDF5 Overview @ UC Berkeley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7687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70104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CGNS example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4385-CCCA-4BBF-AB19-415EBC87934F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9" name="Picture 8" descr="cgns_color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106426"/>
            <a:ext cx="917575" cy="564309"/>
          </a:xfrm>
          <a:prstGeom prst="rect">
            <a:avLst/>
          </a:prstGeom>
        </p:spPr>
      </p:pic>
      <p:pic>
        <p:nvPicPr>
          <p:cNvPr id="12" name="Picture 11" descr="Screen Shot 2014-08-22 at 3.24.1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23" y="1066800"/>
            <a:ext cx="8971177" cy="4953000"/>
          </a:xfrm>
          <a:prstGeom prst="rect">
            <a:avLst/>
          </a:prstGeom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7526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April 26, 2017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629400"/>
            <a:ext cx="39624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HDF5 Overview @ UC Berkeley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1871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Poisson Problem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We may replace the partial derivatives by numerical approximations involving first-order finite difference</a:t>
            </a:r>
          </a:p>
          <a:p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We can write a Jacobi iteration as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4385-CCCA-4BBF-AB19-415EBC87934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667000"/>
            <a:ext cx="7137779" cy="304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267200"/>
            <a:ext cx="8700135" cy="2895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343400" y="6167735"/>
            <a:ext cx="4809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bit.ly</a:t>
            </a:r>
            <a:r>
              <a:rPr lang="en-US" dirty="0" smtClean="0"/>
              <a:t>/PH5</a:t>
            </a:r>
            <a:r>
              <a:rPr lang="en-US" dirty="0"/>
              <a:t>-Example-LRC-2015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7526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April 26, 2017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629400"/>
            <a:ext cx="39624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HDF5 Overview @ UC Berkeley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24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70104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One-dimension Decomposition of Domain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990600"/>
            <a:ext cx="3646904" cy="3252967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4385-CCCA-4BBF-AB19-415EBC87934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81000" y="4419600"/>
            <a:ext cx="8915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30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2000" kern="0" dirty="0" smtClean="0"/>
              <a:t> … Figure out communication and decomposition of the domain  </a:t>
            </a:r>
          </a:p>
          <a:p>
            <a:pPr marL="0" indent="0">
              <a:buFontTx/>
              <a:buNone/>
            </a:pPr>
            <a:endParaRPr lang="en-US" sz="2000" kern="0" dirty="0" smtClean="0"/>
          </a:p>
          <a:p>
            <a:pPr marL="0" indent="0">
              <a:buFontTx/>
              <a:buNone/>
            </a:pPr>
            <a:r>
              <a:rPr lang="en-US" sz="2000" kern="0" dirty="0" smtClean="0"/>
              <a:t>  DO WHILE ( </a:t>
            </a:r>
            <a:r>
              <a:rPr lang="en-US" sz="2000" kern="0" dirty="0" err="1" smtClean="0"/>
              <a:t>diffnorm</a:t>
            </a:r>
            <a:r>
              <a:rPr lang="en-US" sz="2000" kern="0" dirty="0" smtClean="0"/>
              <a:t> &gt; tolerance )</a:t>
            </a:r>
          </a:p>
          <a:p>
            <a:pPr marL="0" indent="0">
              <a:buFontTx/>
              <a:buNone/>
            </a:pPr>
            <a:r>
              <a:rPr lang="en-US" sz="2000" kern="0" dirty="0" smtClean="0"/>
              <a:t>   …..Actually do the computation</a:t>
            </a:r>
          </a:p>
          <a:p>
            <a:pPr marL="0" indent="0">
              <a:buFontTx/>
              <a:buNone/>
            </a:pPr>
            <a:r>
              <a:rPr lang="en-US" sz="2000" kern="0" dirty="0" smtClean="0"/>
              <a:t>  END DO</a:t>
            </a:r>
          </a:p>
          <a:p>
            <a:pPr marL="0" indent="0">
              <a:buFontTx/>
              <a:buNone/>
            </a:pPr>
            <a:endParaRPr lang="en-US" sz="2000" kern="0" dirty="0" smtClean="0"/>
          </a:p>
          <a:p>
            <a:pPr marL="0" indent="0">
              <a:buFontTx/>
              <a:buNone/>
            </a:pPr>
            <a:r>
              <a:rPr lang="en-US" sz="2000" kern="0" dirty="0" smtClean="0"/>
              <a:t> … After our ground breaking solution we need to save the solution</a:t>
            </a:r>
          </a:p>
          <a:p>
            <a:pPr marL="0" indent="0">
              <a:buFontTx/>
              <a:buNone/>
            </a:pPr>
            <a:endParaRPr lang="en-US" sz="2000" kern="0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3886200"/>
            <a:ext cx="1552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Algorithm</a:t>
            </a:r>
            <a:endParaRPr lang="en-US" b="1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4343400" y="6167735"/>
            <a:ext cx="4809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bit.ly</a:t>
            </a:r>
            <a:r>
              <a:rPr lang="en-US" dirty="0" smtClean="0"/>
              <a:t>/PH5</a:t>
            </a:r>
            <a:r>
              <a:rPr lang="en-US" dirty="0"/>
              <a:t>-Example-LRC-2015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7526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April 26, 2017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629400"/>
            <a:ext cx="39624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HDF5 Overview @ UC Berkeley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813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Shot 2015-05-20 at 1.38.14 P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200400"/>
            <a:ext cx="5053429" cy="32734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70104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Method I: One File per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6477000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fr-FR" sz="2000" dirty="0"/>
              <a:t> OPEN(10,file='</a:t>
            </a:r>
            <a:r>
              <a:rPr lang="fr-FR" sz="2000" dirty="0" err="1"/>
              <a:t>oned</a:t>
            </a:r>
            <a:r>
              <a:rPr lang="fr-FR" sz="2000" dirty="0"/>
              <a:t>'//ichr4//'.</a:t>
            </a:r>
            <a:r>
              <a:rPr lang="fr-FR" sz="2000" dirty="0" err="1"/>
              <a:t>dat</a:t>
            </a:r>
            <a:r>
              <a:rPr lang="fr-FR" sz="2000" dirty="0"/>
              <a:t>', ACCESS='STREAM')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/>
              <a:t>  dx = 1.0_dp/REAL(</a:t>
            </a:r>
            <a:r>
              <a:rPr lang="fr-FR" sz="2000" dirty="0" err="1"/>
              <a:t>nx</a:t>
            </a:r>
            <a:r>
              <a:rPr lang="fr-FR" sz="2000" dirty="0"/>
              <a:t>, KIND=</a:t>
            </a:r>
            <a:r>
              <a:rPr lang="fr-FR" sz="2000" dirty="0" err="1"/>
              <a:t>dp</a:t>
            </a:r>
            <a:r>
              <a:rPr lang="fr-FR" sz="2000" dirty="0"/>
              <a:t>)</a:t>
            </a:r>
          </a:p>
          <a:p>
            <a:pPr marL="0" indent="0">
              <a:buNone/>
            </a:pPr>
            <a:r>
              <a:rPr lang="fr-FR" sz="2000" dirty="0"/>
              <a:t>  x = 0.0_dp</a:t>
            </a:r>
          </a:p>
          <a:p>
            <a:pPr marL="0" indent="0">
              <a:buNone/>
            </a:pPr>
            <a:r>
              <a:rPr lang="fr-FR" sz="2000" dirty="0"/>
              <a:t>  DO i = 0, nx+1</a:t>
            </a:r>
          </a:p>
          <a:p>
            <a:pPr marL="0" indent="0">
              <a:buNone/>
            </a:pPr>
            <a:r>
              <a:rPr lang="fr-FR" sz="2000" dirty="0"/>
              <a:t>     y = (sy-1)*dx</a:t>
            </a:r>
          </a:p>
          <a:p>
            <a:pPr marL="0" indent="0">
              <a:buNone/>
            </a:pPr>
            <a:r>
              <a:rPr lang="fr-FR" sz="2000" dirty="0"/>
              <a:t>     DO j = </a:t>
            </a:r>
            <a:r>
              <a:rPr lang="fr-FR" sz="2000" dirty="0" err="1"/>
              <a:t>sy</a:t>
            </a:r>
            <a:r>
              <a:rPr lang="fr-FR" sz="2000" dirty="0"/>
              <a:t>, ey+1</a:t>
            </a:r>
          </a:p>
          <a:p>
            <a:pPr marL="0" indent="0">
              <a:buNone/>
            </a:pPr>
            <a:r>
              <a:rPr lang="fr-FR" sz="2000" dirty="0"/>
              <a:t>        WRITE(10) b(</a:t>
            </a:r>
            <a:r>
              <a:rPr lang="fr-FR" sz="2000" dirty="0" err="1"/>
              <a:t>i,j</a:t>
            </a:r>
            <a:r>
              <a:rPr lang="fr-FR" sz="2000" dirty="0"/>
              <a:t>) </a:t>
            </a:r>
          </a:p>
          <a:p>
            <a:pPr marL="0" indent="0">
              <a:buNone/>
            </a:pPr>
            <a:r>
              <a:rPr lang="fr-FR" sz="2000" dirty="0"/>
              <a:t>        y = y + dx</a:t>
            </a:r>
          </a:p>
          <a:p>
            <a:pPr marL="0" indent="0">
              <a:buNone/>
            </a:pPr>
            <a:r>
              <a:rPr lang="fr-FR" sz="2000" dirty="0"/>
              <a:t>     ENDDO</a:t>
            </a:r>
          </a:p>
          <a:p>
            <a:pPr marL="0" indent="0">
              <a:buNone/>
            </a:pPr>
            <a:r>
              <a:rPr lang="fr-FR" sz="2000" dirty="0"/>
              <a:t>     x = x + dx</a:t>
            </a:r>
          </a:p>
          <a:p>
            <a:pPr marL="0" indent="0">
              <a:buNone/>
            </a:pPr>
            <a:r>
              <a:rPr lang="fr-FR" sz="2000" dirty="0"/>
              <a:t>  ENDDO</a:t>
            </a:r>
          </a:p>
          <a:p>
            <a:pPr marL="0" indent="0">
              <a:buNone/>
            </a:pPr>
            <a:r>
              <a:rPr lang="fr-FR" sz="2000" dirty="0"/>
              <a:t>  close(10)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4385-CCCA-4BBF-AB19-415EBC87934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8" name="Picture 7" descr="Screen Shot 2015-05-20 at 4.13.33 PM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28799"/>
            <a:ext cx="2819400" cy="253585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05400" y="5562600"/>
            <a:ext cx="1192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Gnuplot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543800" y="4419600"/>
            <a:ext cx="884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VisIT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7526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April 26, 2017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629400"/>
            <a:ext cx="39624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HDF5 Overview @ UC Berkeley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6097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70104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Method II: Write to a Single HDF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915400" cy="58674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fr-FR" sz="2400" b="1" dirty="0">
              <a:solidFill>
                <a:srgbClr val="008000"/>
              </a:solidFill>
              <a:latin typeface=""/>
            </a:endParaRPr>
          </a:p>
          <a:p>
            <a:pPr marL="0" indent="0">
              <a:buNone/>
            </a:pPr>
            <a:r>
              <a:rPr lang="fr-FR" sz="6400" b="1" dirty="0" smtClean="0">
                <a:solidFill>
                  <a:srgbClr val="008000"/>
                </a:solidFill>
                <a:latin typeface=""/>
              </a:rPr>
              <a:t>SUBROUTINE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WRITE_HDF(b,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nx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,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sy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,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ey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,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my_id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,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nprocs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, MPI_COMM_WORLD)</a:t>
            </a:r>
          </a:p>
          <a:p>
            <a:pPr marL="0" indent="0">
              <a:buNone/>
            </a:pPr>
            <a:endParaRPr lang="fr-FR" sz="6400" b="1" dirty="0">
              <a:solidFill>
                <a:srgbClr val="008000"/>
              </a:solidFill>
              <a:latin typeface=""/>
            </a:endParaRPr>
          </a:p>
          <a:p>
            <a:pPr marL="0" indent="0">
              <a:buNone/>
            </a:pPr>
            <a:r>
              <a:rPr lang="fr-FR" sz="6400" b="1" dirty="0">
                <a:solidFill>
                  <a:srgbClr val="008000"/>
                </a:solidFill>
                <a:latin typeface=""/>
              </a:rPr>
              <a:t>    </a:t>
            </a:r>
            <a:r>
              <a:rPr lang="fr-FR" sz="6400" b="1" dirty="0">
                <a:solidFill>
                  <a:srgbClr val="B00040"/>
                </a:solidFill>
                <a:latin typeface=""/>
              </a:rPr>
              <a:t>INTEGER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::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nx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,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sy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,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ey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,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my_id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,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nprocs</a:t>
            </a:r>
            <a:endParaRPr lang="fr-FR" sz="6400" b="1" dirty="0">
              <a:solidFill>
                <a:srgbClr val="008000"/>
              </a:solidFill>
              <a:latin typeface=""/>
            </a:endParaRPr>
          </a:p>
          <a:p>
            <a:pPr marL="0" indent="0">
              <a:buNone/>
            </a:pPr>
            <a:r>
              <a:rPr lang="fr-FR" sz="6400" dirty="0">
                <a:latin typeface=""/>
              </a:rPr>
              <a:t>    </a:t>
            </a:r>
            <a:r>
              <a:rPr lang="fr-FR" sz="6400" dirty="0">
                <a:solidFill>
                  <a:srgbClr val="B00040"/>
                </a:solidFill>
                <a:latin typeface=""/>
              </a:rPr>
              <a:t>REAL (</a:t>
            </a:r>
            <a:r>
              <a:rPr lang="fr-FR" sz="6400" dirty="0">
                <a:solidFill>
                  <a:srgbClr val="008000"/>
                </a:solidFill>
                <a:latin typeface=""/>
              </a:rPr>
              <a:t>KIND</a:t>
            </a:r>
            <a:r>
              <a:rPr lang="fr-FR" sz="6400" dirty="0">
                <a:solidFill>
                  <a:srgbClr val="666666"/>
                </a:solidFill>
                <a:latin typeface=""/>
              </a:rPr>
              <a:t>=</a:t>
            </a:r>
            <a:r>
              <a:rPr lang="fr-FR" sz="6400" dirty="0" err="1">
                <a:solidFill>
                  <a:srgbClr val="666666"/>
                </a:solidFill>
                <a:latin typeface=""/>
              </a:rPr>
              <a:t>dp</a:t>
            </a:r>
            <a:r>
              <a:rPr lang="fr-FR" sz="6400" dirty="0">
                <a:solidFill>
                  <a:srgbClr val="666666"/>
                </a:solidFill>
                <a:latin typeface=""/>
              </a:rPr>
              <a:t>),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DIMENSION (</a:t>
            </a:r>
            <a:r>
              <a:rPr lang="fr-FR" sz="6400" b="1" dirty="0">
                <a:solidFill>
                  <a:srgbClr val="666666"/>
                </a:solidFill>
                <a:latin typeface=""/>
              </a:rPr>
              <a:t>0:nx+1,sy-1:ey+1),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TARGET :: b</a:t>
            </a:r>
          </a:p>
          <a:p>
            <a:pPr marL="0" indent="0">
              <a:buNone/>
            </a:pPr>
            <a:endParaRPr lang="fr-FR" sz="6400" dirty="0">
              <a:latin typeface=""/>
            </a:endParaRPr>
          </a:p>
          <a:p>
            <a:pPr marL="0" indent="0">
              <a:buNone/>
            </a:pPr>
            <a:r>
              <a:rPr lang="fr-FR" sz="6400" dirty="0">
                <a:latin typeface=""/>
              </a:rPr>
              <a:t>    </a:t>
            </a:r>
            <a:r>
              <a:rPr lang="fr-FR" sz="6400" dirty="0">
                <a:solidFill>
                  <a:srgbClr val="B00040"/>
                </a:solidFill>
                <a:latin typeface=""/>
              </a:rPr>
              <a:t>CHARACTER(</a:t>
            </a:r>
            <a:r>
              <a:rPr lang="fr-FR" sz="6400" dirty="0">
                <a:solidFill>
                  <a:srgbClr val="008000"/>
                </a:solidFill>
                <a:latin typeface=""/>
              </a:rPr>
              <a:t>LEN</a:t>
            </a:r>
            <a:r>
              <a:rPr lang="fr-FR" sz="6400" dirty="0">
                <a:solidFill>
                  <a:srgbClr val="666666"/>
                </a:solidFill>
                <a:latin typeface=""/>
              </a:rPr>
              <a:t>=7),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PARAMETER ::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filename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 </a:t>
            </a:r>
            <a:r>
              <a:rPr lang="fr-FR" sz="6400" b="1" dirty="0">
                <a:solidFill>
                  <a:srgbClr val="666666"/>
                </a:solidFill>
                <a:latin typeface=""/>
              </a:rPr>
              <a:t>= </a:t>
            </a:r>
            <a:r>
              <a:rPr lang="fr-FR" sz="6400" b="1" dirty="0">
                <a:solidFill>
                  <a:srgbClr val="BA2121"/>
                </a:solidFill>
                <a:latin typeface=""/>
              </a:rPr>
              <a:t>"oned.h5"  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! File </a:t>
            </a:r>
            <a:r>
              <a:rPr lang="fr-FR" sz="6400" b="1" i="1" dirty="0" err="1">
                <a:solidFill>
                  <a:srgbClr val="408080"/>
                </a:solidFill>
                <a:latin typeface=""/>
              </a:rPr>
              <a:t>name</a:t>
            </a:r>
            <a:endParaRPr lang="fr-FR" sz="6400" b="1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fr-FR" sz="6400" dirty="0">
                <a:latin typeface=""/>
              </a:rPr>
              <a:t>    </a:t>
            </a:r>
            <a:r>
              <a:rPr lang="fr-FR" sz="6400" dirty="0">
                <a:solidFill>
                  <a:srgbClr val="B00040"/>
                </a:solidFill>
                <a:latin typeface=""/>
              </a:rPr>
              <a:t>CHARACTER(</a:t>
            </a:r>
            <a:r>
              <a:rPr lang="fr-FR" sz="6400" dirty="0">
                <a:solidFill>
                  <a:srgbClr val="008000"/>
                </a:solidFill>
                <a:latin typeface=""/>
              </a:rPr>
              <a:t>LEN</a:t>
            </a:r>
            <a:r>
              <a:rPr lang="fr-FR" sz="6400" dirty="0">
                <a:solidFill>
                  <a:srgbClr val="666666"/>
                </a:solidFill>
                <a:latin typeface=""/>
              </a:rPr>
              <a:t>=3),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PARAMETER ::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dsetname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 </a:t>
            </a:r>
            <a:r>
              <a:rPr lang="fr-FR" sz="6400" b="1" dirty="0">
                <a:solidFill>
                  <a:srgbClr val="666666"/>
                </a:solidFill>
                <a:latin typeface=""/>
              </a:rPr>
              <a:t>= </a:t>
            </a:r>
            <a:r>
              <a:rPr lang="fr-FR" sz="6400" b="1" dirty="0">
                <a:solidFill>
                  <a:srgbClr val="BA2121"/>
                </a:solidFill>
                <a:latin typeface=""/>
              </a:rPr>
              <a:t>"Var" 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! </a:t>
            </a:r>
            <a:r>
              <a:rPr lang="fr-FR" sz="6400" b="1" i="1" dirty="0" err="1">
                <a:solidFill>
                  <a:srgbClr val="408080"/>
                </a:solidFill>
                <a:latin typeface=""/>
              </a:rPr>
              <a:t>Dataset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 </a:t>
            </a:r>
            <a:r>
              <a:rPr lang="fr-FR" sz="6400" b="1" i="1" dirty="0" err="1">
                <a:solidFill>
                  <a:srgbClr val="408080"/>
                </a:solidFill>
                <a:latin typeface=""/>
              </a:rPr>
              <a:t>name</a:t>
            </a:r>
            <a:endParaRPr lang="fr-FR" sz="6400" b="1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endParaRPr lang="fr-FR" sz="6400" dirty="0">
              <a:latin typeface=""/>
            </a:endParaRPr>
          </a:p>
          <a:p>
            <a:pPr marL="0" indent="0">
              <a:buNone/>
            </a:pPr>
            <a:r>
              <a:rPr lang="fr-FR" sz="6400" dirty="0">
                <a:latin typeface=""/>
              </a:rPr>
              <a:t>    </a:t>
            </a:r>
            <a:r>
              <a:rPr lang="fr-FR" sz="6400" dirty="0">
                <a:solidFill>
                  <a:srgbClr val="B00040"/>
                </a:solidFill>
                <a:latin typeface=""/>
              </a:rPr>
              <a:t>INTEGER(HID_T)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::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file_id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       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! File identifier </a:t>
            </a:r>
          </a:p>
          <a:p>
            <a:pPr marL="0" indent="0">
              <a:buNone/>
            </a:pPr>
            <a:r>
              <a:rPr lang="fr-FR" sz="6400" dirty="0">
                <a:latin typeface=""/>
              </a:rPr>
              <a:t>    </a:t>
            </a:r>
            <a:r>
              <a:rPr lang="fr-FR" sz="6400" dirty="0">
                <a:solidFill>
                  <a:srgbClr val="B00040"/>
                </a:solidFill>
                <a:latin typeface=""/>
              </a:rPr>
              <a:t>INTEGER(HID_T)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::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dset_id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       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! </a:t>
            </a:r>
            <a:r>
              <a:rPr lang="fr-FR" sz="6400" b="1" i="1" dirty="0" err="1">
                <a:solidFill>
                  <a:srgbClr val="408080"/>
                </a:solidFill>
                <a:latin typeface=""/>
              </a:rPr>
              <a:t>Dataset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 identifier </a:t>
            </a:r>
          </a:p>
          <a:p>
            <a:pPr marL="0" indent="0">
              <a:buNone/>
            </a:pPr>
            <a:r>
              <a:rPr lang="fr-FR" sz="6400" dirty="0">
                <a:latin typeface=""/>
              </a:rPr>
              <a:t>    </a:t>
            </a:r>
            <a:r>
              <a:rPr lang="fr-FR" sz="6400" dirty="0">
                <a:solidFill>
                  <a:srgbClr val="B00040"/>
                </a:solidFill>
                <a:latin typeface=""/>
              </a:rPr>
              <a:t>INTEGER(HID_T)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::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filespace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     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! </a:t>
            </a:r>
            <a:r>
              <a:rPr lang="fr-FR" sz="6400" b="1" i="1" dirty="0" err="1">
                <a:solidFill>
                  <a:srgbClr val="408080"/>
                </a:solidFill>
                <a:latin typeface=""/>
              </a:rPr>
              <a:t>Dataspace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 identifier in file </a:t>
            </a:r>
          </a:p>
          <a:p>
            <a:pPr marL="0" indent="0">
              <a:buNone/>
            </a:pPr>
            <a:r>
              <a:rPr lang="fr-FR" sz="6400" dirty="0">
                <a:latin typeface=""/>
              </a:rPr>
              <a:t>    </a:t>
            </a:r>
            <a:r>
              <a:rPr lang="fr-FR" sz="6400" dirty="0">
                <a:solidFill>
                  <a:srgbClr val="B00040"/>
                </a:solidFill>
                <a:latin typeface=""/>
              </a:rPr>
              <a:t>INTEGER(HID_T)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::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memspace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      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! </a:t>
            </a:r>
            <a:r>
              <a:rPr lang="fr-FR" sz="6400" b="1" i="1" dirty="0" err="1">
                <a:solidFill>
                  <a:srgbClr val="408080"/>
                </a:solidFill>
                <a:latin typeface=""/>
              </a:rPr>
              <a:t>Dataspace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 identifier in </a:t>
            </a:r>
            <a:r>
              <a:rPr lang="fr-FR" sz="6400" b="1" i="1" dirty="0" err="1">
                <a:solidFill>
                  <a:srgbClr val="408080"/>
                </a:solidFill>
                <a:latin typeface=""/>
              </a:rPr>
              <a:t>memory</a:t>
            </a:r>
            <a:endParaRPr lang="fr-FR" sz="6400" b="1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fr-FR" sz="6400" dirty="0">
                <a:latin typeface=""/>
              </a:rPr>
              <a:t>    </a:t>
            </a:r>
            <a:r>
              <a:rPr lang="fr-FR" sz="6400" dirty="0">
                <a:solidFill>
                  <a:srgbClr val="B00040"/>
                </a:solidFill>
                <a:latin typeface=""/>
              </a:rPr>
              <a:t>INTEGER(HID_T)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::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plist_id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      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! </a:t>
            </a:r>
            <a:r>
              <a:rPr lang="fr-FR" sz="6400" b="1" i="1" dirty="0" err="1">
                <a:solidFill>
                  <a:srgbClr val="408080"/>
                </a:solidFill>
                <a:latin typeface=""/>
              </a:rPr>
              <a:t>Property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 </a:t>
            </a:r>
            <a:r>
              <a:rPr lang="fr-FR" sz="6400" b="1" i="1" dirty="0" err="1">
                <a:solidFill>
                  <a:srgbClr val="408080"/>
                </a:solidFill>
                <a:latin typeface=""/>
              </a:rPr>
              <a:t>list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 identifier </a:t>
            </a:r>
          </a:p>
          <a:p>
            <a:pPr marL="0" indent="0">
              <a:buNone/>
            </a:pPr>
            <a:endParaRPr lang="fr-FR" sz="6400" dirty="0">
              <a:latin typeface=""/>
            </a:endParaRPr>
          </a:p>
          <a:p>
            <a:pPr marL="0" indent="0">
              <a:buNone/>
            </a:pPr>
            <a:r>
              <a:rPr lang="fr-FR" sz="6400" dirty="0">
                <a:latin typeface=""/>
              </a:rPr>
              <a:t>    </a:t>
            </a:r>
            <a:r>
              <a:rPr lang="fr-FR" sz="6400" dirty="0">
                <a:solidFill>
                  <a:srgbClr val="B00040"/>
                </a:solidFill>
                <a:latin typeface=""/>
              </a:rPr>
              <a:t>INTEGER(HSIZE_T),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DIMENSION(</a:t>
            </a:r>
            <a:r>
              <a:rPr lang="fr-FR" sz="6400" b="1" dirty="0">
                <a:solidFill>
                  <a:srgbClr val="666666"/>
                </a:solidFill>
                <a:latin typeface=""/>
              </a:rPr>
              <a:t>2)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::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dimsf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 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! </a:t>
            </a:r>
            <a:r>
              <a:rPr lang="fr-FR" sz="6400" b="1" i="1" dirty="0" err="1">
                <a:solidFill>
                  <a:srgbClr val="408080"/>
                </a:solidFill>
                <a:latin typeface=""/>
              </a:rPr>
              <a:t>Dataset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 dimensions.</a:t>
            </a:r>
          </a:p>
          <a:p>
            <a:pPr marL="0" indent="0">
              <a:buNone/>
            </a:pPr>
            <a:endParaRPr lang="fr-FR" sz="6400" dirty="0">
              <a:latin typeface=""/>
            </a:endParaRPr>
          </a:p>
          <a:p>
            <a:pPr marL="0" indent="0">
              <a:buNone/>
            </a:pPr>
            <a:r>
              <a:rPr lang="fr-FR" sz="6400" dirty="0">
                <a:latin typeface=""/>
              </a:rPr>
              <a:t>     </a:t>
            </a:r>
            <a:r>
              <a:rPr lang="fr-FR" sz="6400" dirty="0">
                <a:solidFill>
                  <a:srgbClr val="B00040"/>
                </a:solidFill>
                <a:latin typeface=""/>
              </a:rPr>
              <a:t>INTEGER(HSIZE_T),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DIMENSION(</a:t>
            </a:r>
            <a:r>
              <a:rPr lang="fr-FR" sz="6400" b="1" dirty="0">
                <a:solidFill>
                  <a:srgbClr val="666666"/>
                </a:solidFill>
                <a:latin typeface=""/>
              </a:rPr>
              <a:t>2)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:: count  </a:t>
            </a:r>
          </a:p>
          <a:p>
            <a:pPr marL="0" indent="0">
              <a:buNone/>
            </a:pPr>
            <a:r>
              <a:rPr lang="fr-FR" sz="6400" dirty="0">
                <a:solidFill>
                  <a:srgbClr val="008000"/>
                </a:solidFill>
                <a:latin typeface=""/>
              </a:rPr>
              <a:t>     </a:t>
            </a:r>
            <a:r>
              <a:rPr lang="fr-FR" sz="6400" dirty="0">
                <a:solidFill>
                  <a:srgbClr val="B00040"/>
                </a:solidFill>
                <a:latin typeface=""/>
              </a:rPr>
              <a:t>INTEGER(HSSIZE_T),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DIMENSION(</a:t>
            </a:r>
            <a:r>
              <a:rPr lang="fr-FR" sz="6400" b="1" dirty="0">
                <a:solidFill>
                  <a:srgbClr val="666666"/>
                </a:solidFill>
                <a:latin typeface=""/>
              </a:rPr>
              <a:t>2)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:: </a:t>
            </a:r>
            <a:r>
              <a:rPr lang="fr-FR" sz="6400" b="1" dirty="0" smtClean="0">
                <a:solidFill>
                  <a:srgbClr val="008000"/>
                </a:solidFill>
                <a:latin typeface=""/>
              </a:rPr>
              <a:t>offset</a:t>
            </a:r>
          </a:p>
          <a:p>
            <a:pPr marL="0" indent="0">
              <a:buNone/>
            </a:pPr>
            <a:r>
              <a:rPr lang="fr-FR" sz="6400" dirty="0" smtClean="0">
                <a:latin typeface=""/>
              </a:rPr>
              <a:t>     </a:t>
            </a:r>
            <a:r>
              <a:rPr lang="fr-FR" sz="6400" dirty="0">
                <a:solidFill>
                  <a:srgbClr val="B00040"/>
                </a:solidFill>
                <a:latin typeface=""/>
              </a:rPr>
              <a:t>INTEGER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::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rank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 </a:t>
            </a:r>
            <a:r>
              <a:rPr lang="fr-FR" sz="6400" b="1" dirty="0">
                <a:solidFill>
                  <a:srgbClr val="666666"/>
                </a:solidFill>
                <a:latin typeface=""/>
              </a:rPr>
              <a:t>= 2 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! </a:t>
            </a:r>
            <a:r>
              <a:rPr lang="fr-FR" sz="6400" b="1" i="1" dirty="0" err="1">
                <a:solidFill>
                  <a:srgbClr val="408080"/>
                </a:solidFill>
                <a:latin typeface=""/>
              </a:rPr>
              <a:t>Dataset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 </a:t>
            </a:r>
            <a:r>
              <a:rPr lang="fr-FR" sz="6400" b="1" i="1" dirty="0" err="1">
                <a:solidFill>
                  <a:srgbClr val="408080"/>
                </a:solidFill>
                <a:latin typeface=""/>
              </a:rPr>
              <a:t>rank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 </a:t>
            </a:r>
          </a:p>
          <a:p>
            <a:pPr marL="0" indent="0">
              <a:buNone/>
            </a:pPr>
            <a:r>
              <a:rPr lang="fr-FR" sz="6400" dirty="0">
                <a:latin typeface=""/>
              </a:rPr>
              <a:t>    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TYPE(</a:t>
            </a:r>
            <a:r>
              <a:rPr lang="fr-FR" sz="6400" b="1" dirty="0" err="1">
                <a:solidFill>
                  <a:srgbClr val="B00040"/>
                </a:solidFill>
                <a:latin typeface=""/>
              </a:rPr>
              <a:t>c_ptr</a:t>
            </a:r>
            <a:r>
              <a:rPr lang="fr-FR" sz="6400" b="1" dirty="0">
                <a:solidFill>
                  <a:srgbClr val="B00040"/>
                </a:solidFill>
                <a:latin typeface=""/>
              </a:rPr>
              <a:t>)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::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f_ptr</a:t>
            </a:r>
            <a:endParaRPr lang="fr-FR" sz="6400" b="1" dirty="0">
              <a:solidFill>
                <a:srgbClr val="008000"/>
              </a:solidFill>
              <a:latin typeface=""/>
            </a:endParaRPr>
          </a:p>
          <a:p>
            <a:pPr marL="0" indent="0">
              <a:buNone/>
            </a:pPr>
            <a:r>
              <a:rPr lang="fr-FR" sz="6400" dirty="0">
                <a:latin typeface=""/>
              </a:rPr>
              <a:t>     </a:t>
            </a:r>
            <a:r>
              <a:rPr lang="fr-FR" sz="6400" dirty="0">
                <a:solidFill>
                  <a:srgbClr val="B00040"/>
                </a:solidFill>
                <a:latin typeface=""/>
              </a:rPr>
              <a:t>INTEGER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::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error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, </a:t>
            </a:r>
            <a:r>
              <a:rPr lang="fr-FR" sz="6400" b="1" dirty="0" err="1">
                <a:solidFill>
                  <a:srgbClr val="008000"/>
                </a:solidFill>
                <a:latin typeface=""/>
              </a:rPr>
              <a:t>error_n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  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! </a:t>
            </a:r>
            <a:r>
              <a:rPr lang="fr-FR" sz="6400" b="1" i="1" dirty="0" err="1">
                <a:solidFill>
                  <a:srgbClr val="408080"/>
                </a:solidFill>
                <a:latin typeface=""/>
              </a:rPr>
              <a:t>Error</a:t>
            </a:r>
            <a:r>
              <a:rPr lang="fr-FR" sz="6400" b="1" i="1" dirty="0">
                <a:solidFill>
                  <a:srgbClr val="408080"/>
                </a:solidFill>
                <a:latin typeface=""/>
              </a:rPr>
              <a:t> flags</a:t>
            </a:r>
          </a:p>
          <a:p>
            <a:pPr marL="0" indent="0">
              <a:buNone/>
            </a:pPr>
            <a:r>
              <a:rPr lang="fr-FR" sz="6400" dirty="0">
                <a:latin typeface=""/>
              </a:rPr>
              <a:t>     </a:t>
            </a:r>
            <a:r>
              <a:rPr lang="fr-FR" sz="6400" dirty="0">
                <a:solidFill>
                  <a:srgbClr val="B00040"/>
                </a:solidFill>
                <a:latin typeface=""/>
              </a:rPr>
              <a:t>INTEGER </a:t>
            </a:r>
            <a:r>
              <a:rPr lang="fr-FR" sz="6400" b="1" dirty="0">
                <a:solidFill>
                  <a:srgbClr val="008000"/>
                </a:solidFill>
                <a:latin typeface=""/>
              </a:rPr>
              <a:t>:: </a:t>
            </a:r>
            <a:r>
              <a:rPr lang="fr-FR" sz="6400" b="1" dirty="0" smtClean="0">
                <a:solidFill>
                  <a:srgbClr val="008000"/>
                </a:solidFill>
                <a:latin typeface=""/>
              </a:rPr>
              <a:t>MPI_COMM_WORLD</a:t>
            </a:r>
            <a:endParaRPr lang="fr-FR" sz="6400" b="1" dirty="0">
              <a:solidFill>
                <a:srgbClr val="008000"/>
              </a:solidFill>
              <a:latin typeface="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4385-CCCA-4BBF-AB19-415EBC87934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7526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April 26, 2017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629400"/>
            <a:ext cx="39624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HDF5 Overview @ UC Berkeley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9324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70104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Method II: Write to a Single HDF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915400" cy="5715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1600" dirty="0">
              <a:latin typeface=""/>
            </a:endParaRPr>
          </a:p>
          <a:p>
            <a:pPr marL="0" indent="0">
              <a:buNone/>
            </a:pPr>
            <a:r>
              <a:rPr lang="is-IS" sz="1600" dirty="0">
                <a:latin typeface=""/>
              </a:rPr>
              <a:t>     dimsf </a:t>
            </a:r>
            <a:r>
              <a:rPr lang="is-IS" sz="1600" dirty="0">
                <a:solidFill>
                  <a:srgbClr val="666666"/>
                </a:solidFill>
                <a:latin typeface=""/>
              </a:rPr>
              <a:t>= (/nx+2,nx+2/</a:t>
            </a:r>
            <a:r>
              <a:rPr lang="is-IS" sz="1600" dirty="0" smtClean="0">
                <a:solidFill>
                  <a:srgbClr val="666666"/>
                </a:solidFill>
                <a:latin typeface=""/>
              </a:rPr>
              <a:t>)</a:t>
            </a:r>
          </a:p>
          <a:p>
            <a:pPr marL="0" indent="0">
              <a:buNone/>
            </a:pPr>
            <a:endParaRPr lang="is-IS" sz="16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en-US" sz="1600" dirty="0">
                <a:latin typeface=""/>
              </a:rPr>
              <a:t>     </a:t>
            </a:r>
            <a:r>
              <a:rPr lang="en-US" sz="1600" i="1" dirty="0">
                <a:solidFill>
                  <a:srgbClr val="408080"/>
                </a:solidFill>
                <a:latin typeface=""/>
              </a:rPr>
              <a:t>! Initialize FORTRAN predefined </a:t>
            </a:r>
            <a:r>
              <a:rPr lang="en-US" sz="1600" i="1" dirty="0" err="1" smtClean="0">
                <a:solidFill>
                  <a:srgbClr val="408080"/>
                </a:solidFill>
                <a:latin typeface=""/>
              </a:rPr>
              <a:t>datatypes</a:t>
            </a:r>
            <a:endParaRPr lang="en-US" sz="16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en-US" sz="1600" dirty="0">
                <a:latin typeface=""/>
              </a:rPr>
              <a:t>     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CALL h5open_f(error) </a:t>
            </a:r>
          </a:p>
          <a:p>
            <a:pPr marL="0" indent="0">
              <a:buNone/>
            </a:pPr>
            <a:r>
              <a:rPr lang="en-US" sz="1600" dirty="0">
                <a:latin typeface=""/>
              </a:rPr>
              <a:t>     </a:t>
            </a:r>
            <a:endParaRPr lang="en-US" sz="16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en-US" sz="1600" dirty="0">
                <a:latin typeface=""/>
              </a:rPr>
              <a:t>     </a:t>
            </a:r>
            <a:r>
              <a:rPr lang="en-US" sz="1600" i="1" dirty="0">
                <a:solidFill>
                  <a:srgbClr val="408080"/>
                </a:solidFill>
                <a:latin typeface=""/>
              </a:rPr>
              <a:t>! Setup file access property list with parallel I/O access</a:t>
            </a:r>
            <a:r>
              <a:rPr lang="en-US" sz="1600" i="1" dirty="0" smtClean="0">
                <a:solidFill>
                  <a:srgbClr val="408080"/>
                </a:solidFill>
                <a:latin typeface=""/>
              </a:rPr>
              <a:t>.</a:t>
            </a:r>
            <a:endParaRPr lang="en-US" sz="16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en-US" sz="1600" dirty="0">
                <a:latin typeface=""/>
              </a:rPr>
              <a:t>     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CALL h5pcreate_f(H5P_FILE_ACCESS_F, </a:t>
            </a:r>
            <a:r>
              <a:rPr lang="en-US" sz="1600" b="1" dirty="0" err="1">
                <a:solidFill>
                  <a:srgbClr val="008000"/>
                </a:solidFill>
                <a:latin typeface=""/>
              </a:rPr>
              <a:t>plist_id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, error)</a:t>
            </a:r>
          </a:p>
          <a:p>
            <a:pPr marL="0" indent="0">
              <a:buNone/>
            </a:pPr>
            <a:r>
              <a:rPr lang="en-US" sz="1600" dirty="0">
                <a:latin typeface=""/>
              </a:rPr>
              <a:t>     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CALL h5pset_fapl_mpio_f(</a:t>
            </a:r>
            <a:r>
              <a:rPr lang="en-US" sz="1600" b="1" dirty="0" err="1">
                <a:solidFill>
                  <a:srgbClr val="008000"/>
                </a:solidFill>
                <a:latin typeface=""/>
              </a:rPr>
              <a:t>plist_id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, MPI_COMM_WORLD, MPI_INFO_NULL, error)</a:t>
            </a:r>
          </a:p>
          <a:p>
            <a:pPr marL="0" indent="0">
              <a:buNone/>
            </a:pPr>
            <a:r>
              <a:rPr lang="en-US" sz="1600" i="1" dirty="0" smtClean="0">
                <a:solidFill>
                  <a:srgbClr val="408080"/>
                </a:solidFill>
                <a:latin typeface=""/>
              </a:rPr>
              <a:t>     ! </a:t>
            </a:r>
            <a:r>
              <a:rPr lang="en-US" sz="1600" i="1" dirty="0">
                <a:solidFill>
                  <a:srgbClr val="408080"/>
                </a:solidFill>
                <a:latin typeface=""/>
              </a:rPr>
              <a:t>Create the file collectively</a:t>
            </a:r>
            <a:r>
              <a:rPr lang="en-US" sz="1600" i="1" dirty="0" smtClean="0">
                <a:solidFill>
                  <a:srgbClr val="408080"/>
                </a:solidFill>
                <a:latin typeface=""/>
              </a:rPr>
              <a:t>.</a:t>
            </a:r>
            <a:endParaRPr lang="en-US" sz="16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en-US" sz="1600" dirty="0">
                <a:latin typeface=""/>
              </a:rPr>
              <a:t>     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CALL h5fcreate_f(filename, H5F_ACC_TRUNC_F, </a:t>
            </a:r>
            <a:r>
              <a:rPr lang="en-US" sz="1600" b="1" dirty="0" err="1">
                <a:solidFill>
                  <a:srgbClr val="008000"/>
                </a:solidFill>
                <a:latin typeface=""/>
              </a:rPr>
              <a:t>file_id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, error, </a:t>
            </a:r>
            <a:r>
              <a:rPr lang="en-US" sz="1600" b="1" dirty="0" err="1">
                <a:solidFill>
                  <a:srgbClr val="008000"/>
                </a:solidFill>
                <a:latin typeface=""/>
              </a:rPr>
              <a:t>access_prp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 </a:t>
            </a:r>
            <a:r>
              <a:rPr lang="en-US" sz="1600" b="1" dirty="0">
                <a:solidFill>
                  <a:srgbClr val="666666"/>
                </a:solidFill>
                <a:latin typeface=""/>
              </a:rPr>
              <a:t>= </a:t>
            </a:r>
            <a:r>
              <a:rPr lang="en-US" sz="1600" b="1" dirty="0" err="1">
                <a:solidFill>
                  <a:srgbClr val="666666"/>
                </a:solidFill>
                <a:latin typeface=""/>
              </a:rPr>
              <a:t>plist_id</a:t>
            </a:r>
            <a:r>
              <a:rPr lang="en-US" sz="1600" b="1" dirty="0">
                <a:solidFill>
                  <a:srgbClr val="666666"/>
                </a:solidFill>
                <a:latin typeface=""/>
              </a:rPr>
              <a:t>)</a:t>
            </a:r>
          </a:p>
          <a:p>
            <a:pPr marL="0" indent="0">
              <a:buNone/>
            </a:pPr>
            <a:r>
              <a:rPr lang="en-US" sz="1600" dirty="0">
                <a:latin typeface=""/>
              </a:rPr>
              <a:t>     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CALL h5pclose_f(</a:t>
            </a:r>
            <a:r>
              <a:rPr lang="en-US" sz="1600" b="1" dirty="0" err="1">
                <a:solidFill>
                  <a:srgbClr val="008000"/>
                </a:solidFill>
                <a:latin typeface=""/>
              </a:rPr>
              <a:t>plist_id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, error</a:t>
            </a:r>
            <a:r>
              <a:rPr lang="en-US" sz="1600" b="1" dirty="0" smtClean="0">
                <a:solidFill>
                  <a:srgbClr val="008000"/>
                </a:solidFill>
                <a:latin typeface=""/>
              </a:rPr>
              <a:t>)</a:t>
            </a:r>
            <a:endParaRPr lang="en-US" sz="16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en-US" sz="1600" dirty="0">
                <a:latin typeface=""/>
              </a:rPr>
              <a:t>     </a:t>
            </a:r>
            <a:r>
              <a:rPr lang="en-US" sz="1600" i="1" dirty="0">
                <a:solidFill>
                  <a:srgbClr val="408080"/>
                </a:solidFill>
                <a:latin typeface=""/>
              </a:rPr>
              <a:t>! Create the data space for the  dataset. </a:t>
            </a:r>
          </a:p>
          <a:p>
            <a:pPr marL="0" indent="0">
              <a:buNone/>
            </a:pPr>
            <a:r>
              <a:rPr lang="en-US" sz="1600" dirty="0">
                <a:latin typeface=""/>
              </a:rPr>
              <a:t>     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CALL h5screate_simple_f(rank, </a:t>
            </a:r>
            <a:r>
              <a:rPr lang="en-US" sz="1600" b="1" dirty="0" err="1">
                <a:solidFill>
                  <a:srgbClr val="008000"/>
                </a:solidFill>
                <a:latin typeface=""/>
              </a:rPr>
              <a:t>dimsf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, </a:t>
            </a:r>
            <a:r>
              <a:rPr lang="en-US" sz="1600" b="1" dirty="0" err="1">
                <a:solidFill>
                  <a:srgbClr val="008000"/>
                </a:solidFill>
                <a:latin typeface=""/>
              </a:rPr>
              <a:t>filespace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, error)</a:t>
            </a:r>
          </a:p>
          <a:p>
            <a:pPr marL="0" indent="0">
              <a:buNone/>
            </a:pPr>
            <a:r>
              <a:rPr lang="en-US" sz="1600" i="1" dirty="0" smtClean="0">
                <a:solidFill>
                  <a:srgbClr val="408080"/>
                </a:solidFill>
                <a:latin typeface=""/>
              </a:rPr>
              <a:t>     ! </a:t>
            </a:r>
            <a:r>
              <a:rPr lang="en-US" sz="1600" i="1" dirty="0">
                <a:solidFill>
                  <a:srgbClr val="408080"/>
                </a:solidFill>
                <a:latin typeface=""/>
              </a:rPr>
              <a:t>Create the dataset with default properties</a:t>
            </a:r>
            <a:r>
              <a:rPr lang="en-US" sz="1600" i="1" dirty="0" smtClean="0">
                <a:solidFill>
                  <a:srgbClr val="408080"/>
                </a:solidFill>
                <a:latin typeface=""/>
              </a:rPr>
              <a:t>.</a:t>
            </a:r>
          </a:p>
          <a:p>
            <a:pPr marL="0" indent="0">
              <a:buNone/>
            </a:pPr>
            <a:r>
              <a:rPr lang="en-US" sz="1600" i="1" dirty="0">
                <a:solidFill>
                  <a:srgbClr val="408080"/>
                </a:solidFill>
                <a:latin typeface=""/>
              </a:rPr>
              <a:t> </a:t>
            </a:r>
            <a:r>
              <a:rPr lang="en-US" sz="1600" i="1" dirty="0" smtClean="0">
                <a:solidFill>
                  <a:srgbClr val="408080"/>
                </a:solidFill>
                <a:latin typeface=""/>
              </a:rPr>
              <a:t>   </a:t>
            </a:r>
            <a:r>
              <a:rPr lang="en-US" sz="1600" dirty="0" smtClean="0">
                <a:latin typeface=""/>
              </a:rPr>
              <a:t> 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CALL h5dcreate_f(</a:t>
            </a:r>
            <a:r>
              <a:rPr lang="en-US" sz="1600" b="1" dirty="0" err="1">
                <a:solidFill>
                  <a:srgbClr val="008000"/>
                </a:solidFill>
                <a:latin typeface=""/>
              </a:rPr>
              <a:t>file_id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, </a:t>
            </a:r>
            <a:r>
              <a:rPr lang="en-US" sz="1600" b="1" dirty="0" err="1">
                <a:solidFill>
                  <a:srgbClr val="008000"/>
                </a:solidFill>
                <a:latin typeface=""/>
              </a:rPr>
              <a:t>dsetname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, H5T_NATIVE_DOUBLE, </a:t>
            </a:r>
            <a:r>
              <a:rPr lang="en-US" sz="1600" b="1" dirty="0" err="1">
                <a:solidFill>
                  <a:srgbClr val="008000"/>
                </a:solidFill>
                <a:latin typeface=""/>
              </a:rPr>
              <a:t>filespace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, </a:t>
            </a:r>
            <a:r>
              <a:rPr lang="en-US" sz="1600" b="1" dirty="0" err="1">
                <a:solidFill>
                  <a:srgbClr val="008000"/>
                </a:solidFill>
                <a:latin typeface=""/>
              </a:rPr>
              <a:t>dset_id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, error)</a:t>
            </a:r>
          </a:p>
          <a:p>
            <a:pPr marL="0" indent="0">
              <a:buNone/>
            </a:pPr>
            <a:r>
              <a:rPr lang="en-US" sz="1600" dirty="0">
                <a:latin typeface=""/>
              </a:rPr>
              <a:t>     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CALL h5sclose_f(</a:t>
            </a:r>
            <a:r>
              <a:rPr lang="en-US" sz="1600" b="1" dirty="0" err="1">
                <a:solidFill>
                  <a:srgbClr val="008000"/>
                </a:solidFill>
                <a:latin typeface=""/>
              </a:rPr>
              <a:t>filespace</a:t>
            </a:r>
            <a:r>
              <a:rPr lang="en-US" sz="1600" b="1" dirty="0">
                <a:solidFill>
                  <a:srgbClr val="008000"/>
                </a:solidFill>
                <a:latin typeface=""/>
              </a:rPr>
              <a:t>, error)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4385-CCCA-4BBF-AB19-415EBC87934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7526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April 26, 2017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629400"/>
            <a:ext cx="39624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HDF5 Overview @ UC Berkeley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0046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572000"/>
            <a:ext cx="4122896" cy="1548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733800"/>
            <a:ext cx="3108739" cy="2624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70104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Method II: Write to a Single HDF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14400"/>
            <a:ext cx="8915400" cy="2895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400" dirty="0" smtClean="0">
                <a:latin typeface=""/>
              </a:rPr>
              <a:t>     </a:t>
            </a:r>
            <a:r>
              <a:rPr lang="en-US" sz="2400" i="1" dirty="0">
                <a:solidFill>
                  <a:srgbClr val="408080"/>
                </a:solidFill>
                <a:latin typeface=""/>
              </a:rPr>
              <a:t>! Each process defines dataset in memory and writes it to the hyperslab</a:t>
            </a:r>
          </a:p>
          <a:p>
            <a:pPr marL="0" indent="0">
              <a:buNone/>
            </a:pPr>
            <a:r>
              <a:rPr lang="en-US" sz="2400" dirty="0">
                <a:latin typeface=""/>
              </a:rPr>
              <a:t>     </a:t>
            </a:r>
            <a:r>
              <a:rPr lang="en-US" sz="2400" i="1" dirty="0">
                <a:solidFill>
                  <a:srgbClr val="408080"/>
                </a:solidFill>
                <a:latin typeface=""/>
              </a:rPr>
              <a:t>! in the file. </a:t>
            </a:r>
          </a:p>
          <a:p>
            <a:pPr marL="0" indent="0">
              <a:buNone/>
            </a:pPr>
            <a:r>
              <a:rPr lang="en-US" sz="2400" dirty="0">
                <a:latin typeface=""/>
              </a:rPr>
              <a:t>     </a:t>
            </a:r>
            <a:r>
              <a:rPr lang="en-US" sz="2400" dirty="0">
                <a:solidFill>
                  <a:srgbClr val="008000"/>
                </a:solidFill>
                <a:latin typeface=""/>
              </a:rPr>
              <a:t>COUNT(</a:t>
            </a:r>
            <a:r>
              <a:rPr lang="en-US" sz="2400" dirty="0">
                <a:solidFill>
                  <a:srgbClr val="666666"/>
                </a:solidFill>
                <a:latin typeface=""/>
              </a:rPr>
              <a:t>1) = nx+2</a:t>
            </a:r>
          </a:p>
          <a:p>
            <a:pPr marL="0" indent="0">
              <a:buNone/>
            </a:pPr>
            <a:r>
              <a:rPr lang="is-IS" sz="2400" dirty="0">
                <a:latin typeface=""/>
              </a:rPr>
              <a:t>     </a:t>
            </a:r>
            <a:r>
              <a:rPr lang="is-IS" sz="2400" dirty="0">
                <a:solidFill>
                  <a:srgbClr val="008000"/>
                </a:solidFill>
                <a:latin typeface=""/>
              </a:rPr>
              <a:t>COUNT(</a:t>
            </a:r>
            <a:r>
              <a:rPr lang="is-IS" sz="2400" dirty="0">
                <a:solidFill>
                  <a:srgbClr val="666666"/>
                </a:solidFill>
                <a:latin typeface=""/>
              </a:rPr>
              <a:t>2) = ey-sy + 1</a:t>
            </a:r>
          </a:p>
          <a:p>
            <a:pPr marL="0" indent="0">
              <a:buNone/>
            </a:pPr>
            <a:r>
              <a:rPr lang="en-US" sz="2400" dirty="0">
                <a:latin typeface=""/>
              </a:rPr>
              <a:t>     offset(</a:t>
            </a:r>
            <a:r>
              <a:rPr lang="en-US" sz="2400" dirty="0">
                <a:solidFill>
                  <a:srgbClr val="666666"/>
                </a:solidFill>
                <a:latin typeface=""/>
              </a:rPr>
              <a:t>1) = 0</a:t>
            </a:r>
          </a:p>
          <a:p>
            <a:pPr marL="0" indent="0">
              <a:buNone/>
            </a:pPr>
            <a:r>
              <a:rPr lang="en-US" sz="2400" dirty="0">
                <a:latin typeface=""/>
              </a:rPr>
              <a:t>     offset(</a:t>
            </a:r>
            <a:r>
              <a:rPr lang="en-US" sz="2400" dirty="0">
                <a:solidFill>
                  <a:srgbClr val="666666"/>
                </a:solidFill>
                <a:latin typeface=""/>
              </a:rPr>
              <a:t>2) = </a:t>
            </a:r>
            <a:r>
              <a:rPr lang="en-US" sz="2400" dirty="0" err="1">
                <a:solidFill>
                  <a:srgbClr val="666666"/>
                </a:solidFill>
                <a:latin typeface=""/>
              </a:rPr>
              <a:t>my_id</a:t>
            </a:r>
            <a:r>
              <a:rPr lang="en-US" sz="2400" dirty="0">
                <a:solidFill>
                  <a:srgbClr val="666666"/>
                </a:solidFill>
                <a:latin typeface=""/>
              </a:rPr>
              <a:t> * </a:t>
            </a:r>
            <a:r>
              <a:rPr lang="en-US" sz="2400" dirty="0">
                <a:solidFill>
                  <a:srgbClr val="008000"/>
                </a:solidFill>
                <a:latin typeface=""/>
              </a:rPr>
              <a:t>COUNT(</a:t>
            </a:r>
            <a:r>
              <a:rPr lang="en-US" sz="2400" dirty="0">
                <a:solidFill>
                  <a:srgbClr val="666666"/>
                </a:solidFill>
                <a:latin typeface=""/>
              </a:rPr>
              <a:t>2)</a:t>
            </a:r>
          </a:p>
          <a:p>
            <a:pPr marL="0" indent="0">
              <a:buNone/>
            </a:pPr>
            <a:r>
              <a:rPr lang="en-US" sz="2400" dirty="0">
                <a:latin typeface=""/>
              </a:rPr>
              <a:t>     </a:t>
            </a:r>
            <a:r>
              <a:rPr lang="en-US" sz="2400" b="1" dirty="0">
                <a:solidFill>
                  <a:srgbClr val="008000"/>
                </a:solidFill>
                <a:latin typeface=""/>
              </a:rPr>
              <a:t>CALL h5screate_simple_f(rank, count, </a:t>
            </a:r>
            <a:r>
              <a:rPr lang="en-US" sz="2400" b="1" dirty="0" err="1">
                <a:solidFill>
                  <a:srgbClr val="008000"/>
                </a:solidFill>
                <a:latin typeface=""/>
              </a:rPr>
              <a:t>memspace</a:t>
            </a:r>
            <a:r>
              <a:rPr lang="en-US" sz="2400" b="1" dirty="0">
                <a:solidFill>
                  <a:srgbClr val="008000"/>
                </a:solidFill>
                <a:latin typeface=""/>
              </a:rPr>
              <a:t>, error</a:t>
            </a:r>
            <a:r>
              <a:rPr lang="en-US" sz="2400" b="1" dirty="0" smtClean="0">
                <a:solidFill>
                  <a:srgbClr val="008000"/>
                </a:solidFill>
                <a:latin typeface=""/>
              </a:rPr>
              <a:t>)</a:t>
            </a:r>
          </a:p>
          <a:p>
            <a:pPr marL="0" indent="0">
              <a:buNone/>
            </a:pPr>
            <a:endParaRPr lang="en-US" sz="24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en-US" sz="2400" dirty="0">
                <a:latin typeface=""/>
              </a:rPr>
              <a:t>    </a:t>
            </a:r>
            <a:endParaRPr lang="ro-RO" sz="2400" dirty="0">
              <a:latin typeface=""/>
            </a:endParaRPr>
          </a:p>
          <a:p>
            <a:pPr marL="0" indent="0">
              <a:buNone/>
            </a:pPr>
            <a:endParaRPr lang="ro-RO" sz="2400" dirty="0">
              <a:latin typeface=""/>
            </a:endParaRP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4385-CCCA-4BBF-AB19-415EBC87934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3657600"/>
            <a:ext cx="31943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 smtClean="0"/>
              <a:t>Proc</a:t>
            </a:r>
            <a:r>
              <a:rPr lang="en-US" b="1" u="sng" dirty="0" smtClean="0"/>
              <a:t> 1 (memory space)</a:t>
            </a:r>
            <a:endParaRPr lang="en-US" b="1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6934200" y="3124200"/>
            <a:ext cx="6783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File</a:t>
            </a:r>
            <a:endParaRPr lang="en-US" b="1" u="sng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7526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April 26, 2017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629400"/>
            <a:ext cx="39624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HDF5 Overview @ UC Berkeley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5088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70104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Method II: Write to a Single HDF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14400"/>
            <a:ext cx="8915400" cy="54864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sz="24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en-US" sz="2400" dirty="0">
                <a:latin typeface=""/>
              </a:rPr>
              <a:t>     </a:t>
            </a:r>
            <a:r>
              <a:rPr lang="en-US" sz="2400" i="1" dirty="0">
                <a:solidFill>
                  <a:srgbClr val="408080"/>
                </a:solidFill>
                <a:latin typeface=""/>
              </a:rPr>
              <a:t>! Select hyperslab in the file</a:t>
            </a:r>
            <a:r>
              <a:rPr lang="en-US" sz="2400" i="1" dirty="0" smtClean="0">
                <a:solidFill>
                  <a:srgbClr val="408080"/>
                </a:solidFill>
                <a:latin typeface=""/>
              </a:rPr>
              <a:t>.</a:t>
            </a:r>
            <a:endParaRPr lang="en-US" sz="24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en-US" sz="2400" dirty="0">
                <a:latin typeface=""/>
              </a:rPr>
              <a:t>     </a:t>
            </a:r>
            <a:r>
              <a:rPr lang="en-US" sz="2400" b="1" dirty="0">
                <a:solidFill>
                  <a:srgbClr val="008000"/>
                </a:solidFill>
                <a:latin typeface=""/>
              </a:rPr>
              <a:t>CALL h5dget_space_f(</a:t>
            </a:r>
            <a:r>
              <a:rPr lang="en-US" sz="2400" b="1" dirty="0" err="1">
                <a:solidFill>
                  <a:srgbClr val="008000"/>
                </a:solidFill>
                <a:latin typeface=""/>
              </a:rPr>
              <a:t>dset_id</a:t>
            </a:r>
            <a:r>
              <a:rPr lang="en-US" sz="2400" b="1" dirty="0">
                <a:solidFill>
                  <a:srgbClr val="008000"/>
                </a:solidFill>
                <a:latin typeface=""/>
              </a:rPr>
              <a:t>, </a:t>
            </a:r>
            <a:r>
              <a:rPr lang="en-US" sz="2400" b="1" dirty="0" err="1">
                <a:solidFill>
                  <a:srgbClr val="008000"/>
                </a:solidFill>
                <a:latin typeface=""/>
              </a:rPr>
              <a:t>filespace</a:t>
            </a:r>
            <a:r>
              <a:rPr lang="en-US" sz="2400" b="1" dirty="0">
                <a:solidFill>
                  <a:srgbClr val="008000"/>
                </a:solidFill>
                <a:latin typeface=""/>
              </a:rPr>
              <a:t>, error)</a:t>
            </a:r>
          </a:p>
          <a:p>
            <a:pPr marL="0" indent="0">
              <a:buNone/>
            </a:pPr>
            <a:r>
              <a:rPr lang="en-US" sz="2400" dirty="0">
                <a:latin typeface=""/>
              </a:rPr>
              <a:t>     </a:t>
            </a:r>
            <a:r>
              <a:rPr lang="en-US" sz="2400" b="1" dirty="0">
                <a:solidFill>
                  <a:srgbClr val="008000"/>
                </a:solidFill>
                <a:latin typeface=""/>
              </a:rPr>
              <a:t>CALL h5sselect_hyperslab_f (</a:t>
            </a:r>
            <a:r>
              <a:rPr lang="en-US" sz="2400" b="1" dirty="0" err="1">
                <a:solidFill>
                  <a:srgbClr val="008000"/>
                </a:solidFill>
                <a:latin typeface=""/>
              </a:rPr>
              <a:t>filespace</a:t>
            </a:r>
            <a:r>
              <a:rPr lang="en-US" sz="2400" b="1" dirty="0">
                <a:solidFill>
                  <a:srgbClr val="008000"/>
                </a:solidFill>
                <a:latin typeface=""/>
              </a:rPr>
              <a:t>, H5S_SELECT_SET_F, offset</a:t>
            </a:r>
            <a:r>
              <a:rPr lang="en-US" sz="2400" b="1" dirty="0" smtClean="0">
                <a:solidFill>
                  <a:srgbClr val="008000"/>
                </a:solidFill>
                <a:latin typeface=""/>
              </a:rPr>
              <a:t>, &amp;   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8000"/>
                </a:solidFill>
                <a:latin typeface=""/>
              </a:rPr>
              <a:t>     count</a:t>
            </a:r>
            <a:r>
              <a:rPr lang="en-US" sz="2400" b="1" dirty="0">
                <a:solidFill>
                  <a:srgbClr val="008000"/>
                </a:solidFill>
                <a:latin typeface=""/>
              </a:rPr>
              <a:t>, error)</a:t>
            </a:r>
          </a:p>
          <a:p>
            <a:pPr marL="0" indent="0">
              <a:buNone/>
            </a:pPr>
            <a:endParaRPr lang="en-US" sz="24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en-US" sz="2400" dirty="0">
                <a:latin typeface=""/>
              </a:rPr>
              <a:t>     </a:t>
            </a:r>
            <a:r>
              <a:rPr lang="en-US" sz="2400" i="1" dirty="0">
                <a:solidFill>
                  <a:srgbClr val="408080"/>
                </a:solidFill>
                <a:latin typeface=""/>
              </a:rPr>
              <a:t>! Create property list for collective dataset </a:t>
            </a:r>
            <a:r>
              <a:rPr lang="en-US" sz="2400" i="1" dirty="0" smtClean="0">
                <a:solidFill>
                  <a:srgbClr val="408080"/>
                </a:solidFill>
                <a:latin typeface=""/>
              </a:rPr>
              <a:t>write</a:t>
            </a:r>
            <a:endParaRPr lang="en-US" sz="24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en-US" sz="2400" dirty="0">
                <a:latin typeface=""/>
              </a:rPr>
              <a:t>     </a:t>
            </a:r>
            <a:r>
              <a:rPr lang="en-US" sz="2400" b="1" dirty="0">
                <a:solidFill>
                  <a:srgbClr val="008000"/>
                </a:solidFill>
                <a:latin typeface=""/>
              </a:rPr>
              <a:t>CALL h5pcreate_f(H5P_DATASET_XFER_F, </a:t>
            </a:r>
            <a:r>
              <a:rPr lang="en-US" sz="2400" b="1" dirty="0" err="1">
                <a:solidFill>
                  <a:srgbClr val="008000"/>
                </a:solidFill>
                <a:latin typeface=""/>
              </a:rPr>
              <a:t>plist_id</a:t>
            </a:r>
            <a:r>
              <a:rPr lang="en-US" sz="2400" b="1" dirty="0">
                <a:solidFill>
                  <a:srgbClr val="008000"/>
                </a:solidFill>
                <a:latin typeface=""/>
              </a:rPr>
              <a:t>, error) </a:t>
            </a:r>
          </a:p>
          <a:p>
            <a:pPr marL="0" indent="0">
              <a:buNone/>
            </a:pPr>
            <a:r>
              <a:rPr lang="en-US" sz="2400" dirty="0">
                <a:latin typeface=""/>
              </a:rPr>
              <a:t>     </a:t>
            </a:r>
            <a:r>
              <a:rPr lang="en-US" sz="2400" b="1" dirty="0">
                <a:solidFill>
                  <a:srgbClr val="008000"/>
                </a:solidFill>
                <a:latin typeface=""/>
              </a:rPr>
              <a:t>CALL h5pset_dxpl_mpio_f(</a:t>
            </a:r>
            <a:r>
              <a:rPr lang="en-US" sz="2400" b="1" dirty="0" err="1">
                <a:solidFill>
                  <a:srgbClr val="008000"/>
                </a:solidFill>
                <a:latin typeface=""/>
              </a:rPr>
              <a:t>plist_id</a:t>
            </a:r>
            <a:r>
              <a:rPr lang="en-US" sz="2400" b="1" dirty="0">
                <a:solidFill>
                  <a:srgbClr val="008000"/>
                </a:solidFill>
                <a:latin typeface=""/>
              </a:rPr>
              <a:t>, H5FD_MPIO_COLLECTIVE_F, error)</a:t>
            </a:r>
          </a:p>
          <a:p>
            <a:pPr marL="0" indent="0">
              <a:buNone/>
            </a:pPr>
            <a:r>
              <a:rPr lang="en-US" sz="2400" dirty="0">
                <a:latin typeface=""/>
              </a:rPr>
              <a:t>     </a:t>
            </a:r>
            <a:endParaRPr lang="en-US" sz="24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en-US" sz="2400" dirty="0">
                <a:latin typeface=""/>
              </a:rPr>
              <a:t>     </a:t>
            </a:r>
            <a:r>
              <a:rPr lang="en-US" sz="2400" i="1" dirty="0">
                <a:solidFill>
                  <a:srgbClr val="408080"/>
                </a:solidFill>
                <a:latin typeface=""/>
              </a:rPr>
              <a:t>! Write the dataset collectively. </a:t>
            </a:r>
          </a:p>
          <a:p>
            <a:pPr marL="0" indent="0">
              <a:buNone/>
            </a:pPr>
            <a:r>
              <a:rPr lang="ro-RO" sz="2400" dirty="0">
                <a:latin typeface=""/>
              </a:rPr>
              <a:t>     f_ptr </a:t>
            </a:r>
            <a:r>
              <a:rPr lang="ro-RO" sz="2400" dirty="0">
                <a:solidFill>
                  <a:srgbClr val="666666"/>
                </a:solidFill>
                <a:latin typeface=""/>
              </a:rPr>
              <a:t>= </a:t>
            </a:r>
            <a:r>
              <a:rPr lang="ro-RO" sz="2400" dirty="0">
                <a:solidFill>
                  <a:srgbClr val="008000"/>
                </a:solidFill>
                <a:latin typeface=""/>
              </a:rPr>
              <a:t>C_LOC(b(</a:t>
            </a:r>
            <a:r>
              <a:rPr lang="ro-RO" sz="2400" dirty="0">
                <a:solidFill>
                  <a:srgbClr val="666666"/>
                </a:solidFill>
                <a:latin typeface=""/>
              </a:rPr>
              <a:t>0,sy))</a:t>
            </a:r>
          </a:p>
          <a:p>
            <a:pPr marL="0" indent="0">
              <a:buNone/>
            </a:pPr>
            <a:r>
              <a:rPr lang="ro-RO" sz="2400" dirty="0">
                <a:latin typeface=""/>
              </a:rPr>
              <a:t>     </a:t>
            </a:r>
            <a:r>
              <a:rPr lang="ro-RO" sz="2400" b="1" dirty="0">
                <a:solidFill>
                  <a:srgbClr val="008000"/>
                </a:solidFill>
                <a:latin typeface=""/>
              </a:rPr>
              <a:t>CALL h5dwrite_f(dset_id, H5T_NATIVE_DOUBLE, f_ptr, error, &amp;</a:t>
            </a:r>
          </a:p>
          <a:p>
            <a:pPr marL="0" indent="0">
              <a:buNone/>
            </a:pPr>
            <a:r>
              <a:rPr lang="ro-RO" sz="2400" dirty="0">
                <a:latin typeface=""/>
              </a:rPr>
              <a:t>         </a:t>
            </a:r>
            <a:r>
              <a:rPr lang="ro-RO" sz="2400" b="1" dirty="0">
                <a:solidFill>
                  <a:srgbClr val="008000"/>
                </a:solidFill>
                <a:latin typeface=""/>
              </a:rPr>
              <a:t> file_space_id = filespace, mem_space_id = memspace</a:t>
            </a:r>
            <a:r>
              <a:rPr lang="ro-RO" sz="2400" b="1" dirty="0" smtClean="0">
                <a:solidFill>
                  <a:srgbClr val="008000"/>
                </a:solidFill>
                <a:latin typeface=""/>
              </a:rPr>
              <a:t>, &amp;</a:t>
            </a:r>
          </a:p>
          <a:p>
            <a:pPr marL="0" indent="0">
              <a:buNone/>
            </a:pPr>
            <a:r>
              <a:rPr lang="ro-RO" sz="2400" b="1" dirty="0">
                <a:solidFill>
                  <a:srgbClr val="008000"/>
                </a:solidFill>
                <a:latin typeface=""/>
              </a:rPr>
              <a:t> </a:t>
            </a:r>
            <a:r>
              <a:rPr lang="ro-RO" sz="2400" b="1" dirty="0" smtClean="0">
                <a:solidFill>
                  <a:srgbClr val="008000"/>
                </a:solidFill>
                <a:latin typeface=""/>
              </a:rPr>
              <a:t>         </a:t>
            </a:r>
            <a:r>
              <a:rPr lang="ro-RO" sz="2400" b="1" dirty="0">
                <a:solidFill>
                  <a:srgbClr val="008000"/>
                </a:solidFill>
                <a:latin typeface=""/>
              </a:rPr>
              <a:t>xfer_prp = plist_id</a:t>
            </a:r>
            <a:r>
              <a:rPr lang="ro-RO" sz="2400" b="1" dirty="0" smtClean="0">
                <a:solidFill>
                  <a:srgbClr val="008000"/>
                </a:solidFill>
                <a:latin typeface=""/>
              </a:rPr>
              <a:t>)</a:t>
            </a:r>
            <a:endParaRPr lang="ro-RO" sz="2400" b="1" i="1" dirty="0">
              <a:solidFill>
                <a:srgbClr val="008000"/>
              </a:solidFill>
              <a:latin typeface=""/>
            </a:endParaRPr>
          </a:p>
          <a:p>
            <a:pPr marL="0" indent="0">
              <a:buNone/>
            </a:pPr>
            <a:r>
              <a:rPr lang="ro-RO" sz="2400" dirty="0">
                <a:latin typeface=""/>
              </a:rPr>
              <a:t>     </a:t>
            </a:r>
            <a:r>
              <a:rPr lang="ro-RO" sz="2400" i="1" dirty="0">
                <a:solidFill>
                  <a:srgbClr val="408080"/>
                </a:solidFill>
                <a:latin typeface=""/>
              </a:rPr>
              <a:t>! Write the dataset independently. </a:t>
            </a:r>
          </a:p>
          <a:p>
            <a:pPr marL="0" indent="0">
              <a:buNone/>
            </a:pPr>
            <a:r>
              <a:rPr lang="en-US" sz="2400" i="1" dirty="0" smtClean="0">
                <a:solidFill>
                  <a:srgbClr val="408080"/>
                </a:solidFill>
                <a:latin typeface=""/>
              </a:rPr>
              <a:t>    </a:t>
            </a:r>
            <a:r>
              <a:rPr lang="ro-RO" sz="2400" i="1" dirty="0" smtClean="0">
                <a:solidFill>
                  <a:srgbClr val="408080"/>
                </a:solidFill>
                <a:latin typeface=""/>
              </a:rPr>
              <a:t>!    </a:t>
            </a:r>
            <a:r>
              <a:rPr lang="ro-RO" sz="2400" i="1" dirty="0">
                <a:solidFill>
                  <a:srgbClr val="408080"/>
                </a:solidFill>
                <a:latin typeface=""/>
              </a:rPr>
              <a:t>CALL h5dwrite_f(dset_id, H5T_NATIVE_DOUBLE, f_ptr, error, &amp;</a:t>
            </a:r>
          </a:p>
          <a:p>
            <a:pPr marL="0" indent="0">
              <a:buNone/>
            </a:pPr>
            <a:r>
              <a:rPr lang="en-US" sz="2400" i="1" dirty="0" smtClean="0">
                <a:solidFill>
                  <a:srgbClr val="408080"/>
                </a:solidFill>
                <a:latin typeface=""/>
              </a:rPr>
              <a:t>    </a:t>
            </a:r>
            <a:r>
              <a:rPr lang="ro-RO" sz="2400" i="1" dirty="0" smtClean="0">
                <a:solidFill>
                  <a:srgbClr val="408080"/>
                </a:solidFill>
                <a:latin typeface=""/>
              </a:rPr>
              <a:t>!                     </a:t>
            </a:r>
            <a:r>
              <a:rPr lang="ro-RO" sz="2400" i="1" dirty="0">
                <a:solidFill>
                  <a:srgbClr val="408080"/>
                </a:solidFill>
                <a:latin typeface=""/>
              </a:rPr>
              <a:t>file_space_id = filespace, mem_space_id = memspace)</a:t>
            </a:r>
          </a:p>
          <a:p>
            <a:pPr marL="0" indent="0">
              <a:buNone/>
            </a:pPr>
            <a:endParaRPr lang="ro-RO" sz="2400" dirty="0">
              <a:latin typeface=""/>
            </a:endParaRPr>
          </a:p>
          <a:p>
            <a:pPr marL="0" indent="0">
              <a:buNone/>
            </a:pPr>
            <a:endParaRPr lang="ro-RO" sz="2400" dirty="0">
              <a:latin typeface=""/>
            </a:endParaRP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4385-CCCA-4BBF-AB19-415EBC87934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7526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April 26, 2017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629400"/>
            <a:ext cx="39624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HDF5 Overview @ UC Berkeley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73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70104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Method II: Write to a Single HDF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915400" cy="5486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o-RO" sz="24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ro-RO" sz="2400" dirty="0">
                <a:latin typeface=""/>
              </a:rPr>
              <a:t>     </a:t>
            </a:r>
            <a:r>
              <a:rPr lang="ro-RO" sz="2400" i="1" dirty="0">
                <a:solidFill>
                  <a:srgbClr val="408080"/>
                </a:solidFill>
                <a:latin typeface=""/>
              </a:rPr>
              <a:t>! Close dataspaces</a:t>
            </a:r>
            <a:r>
              <a:rPr lang="ro-RO" sz="2400" i="1" dirty="0" smtClean="0">
                <a:solidFill>
                  <a:srgbClr val="408080"/>
                </a:solidFill>
                <a:latin typeface=""/>
              </a:rPr>
              <a:t>.</a:t>
            </a:r>
            <a:endParaRPr lang="ro-RO" sz="24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ro-RO" sz="2400" dirty="0">
                <a:latin typeface=""/>
              </a:rPr>
              <a:t>     </a:t>
            </a:r>
            <a:r>
              <a:rPr lang="ro-RO" sz="2400" b="1" dirty="0">
                <a:solidFill>
                  <a:srgbClr val="008000"/>
                </a:solidFill>
                <a:latin typeface=""/>
              </a:rPr>
              <a:t>CALL h5sclose_f(filespace, error)</a:t>
            </a:r>
          </a:p>
          <a:p>
            <a:pPr marL="0" indent="0">
              <a:buNone/>
            </a:pPr>
            <a:r>
              <a:rPr lang="ro-RO" sz="2400" dirty="0">
                <a:latin typeface=""/>
              </a:rPr>
              <a:t>     </a:t>
            </a:r>
            <a:r>
              <a:rPr lang="ro-RO" sz="2400" b="1" dirty="0">
                <a:solidFill>
                  <a:srgbClr val="008000"/>
                </a:solidFill>
                <a:latin typeface=""/>
              </a:rPr>
              <a:t>CALL h5sclose_f(memspace, error)</a:t>
            </a:r>
          </a:p>
          <a:p>
            <a:pPr marL="0" indent="0">
              <a:buNone/>
            </a:pPr>
            <a:endParaRPr lang="ro-RO" sz="24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ro-RO" sz="2400" dirty="0">
                <a:latin typeface=""/>
              </a:rPr>
              <a:t>     </a:t>
            </a:r>
            <a:r>
              <a:rPr lang="ro-RO" sz="2400" i="1" dirty="0">
                <a:solidFill>
                  <a:srgbClr val="408080"/>
                </a:solidFill>
                <a:latin typeface=""/>
              </a:rPr>
              <a:t>! Close the dataset and property list</a:t>
            </a:r>
            <a:r>
              <a:rPr lang="ro-RO" sz="2400" i="1" dirty="0" smtClean="0">
                <a:solidFill>
                  <a:srgbClr val="408080"/>
                </a:solidFill>
                <a:latin typeface=""/>
              </a:rPr>
              <a:t>.</a:t>
            </a:r>
            <a:endParaRPr lang="ro-RO" sz="24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ro-RO" sz="2400" dirty="0">
                <a:latin typeface=""/>
              </a:rPr>
              <a:t>     </a:t>
            </a:r>
            <a:r>
              <a:rPr lang="ro-RO" sz="2400" b="1" dirty="0">
                <a:solidFill>
                  <a:srgbClr val="008000"/>
                </a:solidFill>
                <a:latin typeface=""/>
              </a:rPr>
              <a:t>CALL h5dclose_f(dset_id, error)</a:t>
            </a:r>
          </a:p>
          <a:p>
            <a:pPr marL="0" indent="0">
              <a:buNone/>
            </a:pPr>
            <a:r>
              <a:rPr lang="ro-RO" sz="2400" dirty="0">
                <a:latin typeface=""/>
              </a:rPr>
              <a:t>     </a:t>
            </a:r>
            <a:r>
              <a:rPr lang="ro-RO" sz="2400" b="1" dirty="0">
                <a:solidFill>
                  <a:srgbClr val="008000"/>
                </a:solidFill>
                <a:latin typeface=""/>
              </a:rPr>
              <a:t>CALL h5pclose_f(plist_id, error)</a:t>
            </a:r>
          </a:p>
          <a:p>
            <a:pPr marL="0" indent="0">
              <a:buNone/>
            </a:pPr>
            <a:endParaRPr lang="ro-RO" sz="24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ro-RO" sz="2400" dirty="0">
                <a:latin typeface=""/>
              </a:rPr>
              <a:t>     </a:t>
            </a:r>
            <a:r>
              <a:rPr lang="ro-RO" sz="2400" i="1" dirty="0">
                <a:solidFill>
                  <a:srgbClr val="408080"/>
                </a:solidFill>
                <a:latin typeface=""/>
              </a:rPr>
              <a:t>! Close the file</a:t>
            </a:r>
            <a:r>
              <a:rPr lang="ro-RO" sz="2400" i="1" dirty="0" smtClean="0">
                <a:solidFill>
                  <a:srgbClr val="408080"/>
                </a:solidFill>
                <a:latin typeface=""/>
              </a:rPr>
              <a:t>.</a:t>
            </a:r>
            <a:endParaRPr lang="ro-RO" sz="24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ro-RO" sz="2400" dirty="0">
                <a:latin typeface=""/>
              </a:rPr>
              <a:t>     </a:t>
            </a:r>
            <a:r>
              <a:rPr lang="ro-RO" sz="2400" b="1" dirty="0">
                <a:solidFill>
                  <a:srgbClr val="008000"/>
                </a:solidFill>
                <a:latin typeface=""/>
              </a:rPr>
              <a:t>CALL h5fclose_f(file_id, error)</a:t>
            </a:r>
          </a:p>
          <a:p>
            <a:pPr marL="0" indent="0">
              <a:buNone/>
            </a:pPr>
            <a:endParaRPr lang="ro-RO" sz="24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ro-RO" sz="2400" dirty="0">
                <a:latin typeface=""/>
              </a:rPr>
              <a:t>     </a:t>
            </a:r>
            <a:r>
              <a:rPr lang="ro-RO" sz="2400" i="1" dirty="0">
                <a:solidFill>
                  <a:srgbClr val="408080"/>
                </a:solidFill>
                <a:latin typeface=""/>
              </a:rPr>
              <a:t>! Close FORTRAN predefined datatypes</a:t>
            </a:r>
            <a:r>
              <a:rPr lang="ro-RO" sz="2400" i="1" dirty="0" smtClean="0">
                <a:solidFill>
                  <a:srgbClr val="408080"/>
                </a:solidFill>
                <a:latin typeface=""/>
              </a:rPr>
              <a:t>.</a:t>
            </a:r>
            <a:endParaRPr lang="ro-RO" sz="2400" i="1" dirty="0">
              <a:solidFill>
                <a:srgbClr val="408080"/>
              </a:solidFill>
              <a:latin typeface=""/>
            </a:endParaRPr>
          </a:p>
          <a:p>
            <a:pPr marL="0" indent="0">
              <a:buNone/>
            </a:pPr>
            <a:r>
              <a:rPr lang="ro-RO" sz="2400" dirty="0">
                <a:latin typeface=""/>
              </a:rPr>
              <a:t>     </a:t>
            </a:r>
            <a:r>
              <a:rPr lang="ro-RO" sz="2400" b="1" dirty="0">
                <a:solidFill>
                  <a:srgbClr val="008000"/>
                </a:solidFill>
                <a:latin typeface=""/>
              </a:rPr>
              <a:t>CALL h5close_f(error)</a:t>
            </a:r>
          </a:p>
          <a:p>
            <a:pPr marL="0" indent="0">
              <a:buNone/>
            </a:pPr>
            <a:endParaRPr lang="ro-RO" sz="2400" dirty="0">
              <a:latin typeface=""/>
            </a:endParaRP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4385-CCCA-4BBF-AB19-415EBC87934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629400"/>
            <a:ext cx="17526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April 26, 2017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629400"/>
            <a:ext cx="3962400" cy="228600"/>
          </a:xfrm>
        </p:spPr>
        <p:txBody>
          <a:bodyPr anchor="ctr"/>
          <a:lstStyle/>
          <a:p>
            <a:pPr algn="ctr">
              <a:defRPr/>
            </a:pPr>
            <a:r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t>HDF5 Overview @ UC Berkeley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69642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False"/>
  <p:tag name="BRANCHTO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, amsfonts, color, siunitx, bm}&#10;\pagestyle{empty}&#10;\begin{document}&#10;&#10;&#10;\[&#10;\frac{\partial^{2}u}{\partial x^{2}}+\frac{\partial^{2}u}{\partial y^{2}}=f(x,y)&#10;\]&#10;&#10;\end{document}"/>
  <p:tag name="IGUANATEXSIZE" val="2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, amsfonts, color, siunitx, bm}&#10;\pagestyle{empty}&#10;\begin{document}&#10;&#10;&#10;\[&#10;u(x,y)=g(x,y)&#10;\]&#10;&#10;\end{document}"/>
  <p:tag name="IGUANATEXSIZE" val="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, amsfonts, color, siunitx, bm}&#10;\pagestyle{empty}&#10;\begin{document}&#10;&#10;&#10;\[&#10;u(i-1,j)+u(i,j+1)+u(i+1,j)-4u(i,j)=f(i,j)&#10;\]&#10;&#10;\end{document}"/>
  <p:tag name="IGUANATEXSIZE" val="2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, amsfonts, color, siunitx, bm}&#10;\pagestyle{empty}&#10;\begin{document}&#10;&#10;&#10;\[&#10;u^{k+1}(i,j)=1/4[u^{k}(i-1,j)+u^{k}(i,j+1)+u^{k}(i,j-1)+u^{k}(i+1,j)-h^{2}f(i,j)]&#10;\]&#10;&#10;\end{document}"/>
  <p:tag name="IGUANATEXSIZE" val="20"/>
</p:tagLst>
</file>

<file path=ppt/theme/theme1.xml><?xml version="1.0" encoding="utf-8"?>
<a:theme xmlns:a="http://schemas.openxmlformats.org/drawingml/2006/main" name="template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 on product or servic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esentation on product or service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on product or service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on product or serv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on product or service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on product or service 5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CB7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D6A6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on product or service 6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28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CD81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7428</TotalTime>
  <Words>1357</Words>
  <Application>Microsoft Macintosh PowerPoint</Application>
  <PresentationFormat>On-screen Show (4:3)</PresentationFormat>
  <Paragraphs>261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Garamond</vt:lpstr>
      <vt:lpstr>Times New Roman</vt:lpstr>
      <vt:lpstr>Arial</vt:lpstr>
      <vt:lpstr>template2</vt:lpstr>
      <vt:lpstr>The Poisson Problem</vt:lpstr>
      <vt:lpstr>The Poisson Problem </vt:lpstr>
      <vt:lpstr>One-dimension Decomposition of Domain</vt:lpstr>
      <vt:lpstr>Method I: One File per Process</vt:lpstr>
      <vt:lpstr>Method II: Write to a Single HDF File</vt:lpstr>
      <vt:lpstr>Method II: Write to a Single HDF File</vt:lpstr>
      <vt:lpstr>Method II: Write to a Single HDF File</vt:lpstr>
      <vt:lpstr>Method II: Write to a Single HDF File</vt:lpstr>
      <vt:lpstr>Method II: Write to a Single HDF File</vt:lpstr>
      <vt:lpstr>Method II: Write to a Single HDF File</vt:lpstr>
      <vt:lpstr>Don’t Reinvent the wheel…</vt:lpstr>
      <vt:lpstr>CGNS example</vt:lpstr>
      <vt:lpstr>CGNS example</vt:lpstr>
      <vt:lpstr>CGNS example</vt:lpstr>
      <vt:lpstr>CGNS example</vt:lpstr>
      <vt:lpstr>CGNS example</vt:lpstr>
    </vt:vector>
  </TitlesOfParts>
  <Company>The HDF Group</Company>
  <LinksUpToDate>false</LinksUpToDate>
  <SharedDoc>false</SharedDoc>
  <HyperlinkBase/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HDF5 BOF SC09</dc:title>
  <dc:creator>Quincey Koziol</dc:creator>
  <cp:lastModifiedBy>Quincey Koziol</cp:lastModifiedBy>
  <cp:revision>250</cp:revision>
  <cp:lastPrinted>1601-01-01T00:00:00Z</cp:lastPrinted>
  <dcterms:created xsi:type="dcterms:W3CDTF">2010-11-18T17:08:14Z</dcterms:created>
  <dcterms:modified xsi:type="dcterms:W3CDTF">2017-04-25T21:04:29Z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TC010178481033</vt:lpwstr>
  </property>
</Properties>
</file>