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05" r:id="rId2"/>
    <p:sldId id="347" r:id="rId3"/>
    <p:sldId id="376" r:id="rId4"/>
    <p:sldId id="377" r:id="rId5"/>
    <p:sldId id="322" r:id="rId6"/>
    <p:sldId id="312" r:id="rId7"/>
    <p:sldId id="339" r:id="rId8"/>
    <p:sldId id="340" r:id="rId9"/>
    <p:sldId id="372" r:id="rId10"/>
    <p:sldId id="341" r:id="rId11"/>
    <p:sldId id="366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70" r:id="rId20"/>
    <p:sldId id="369" r:id="rId21"/>
    <p:sldId id="371" r:id="rId22"/>
    <p:sldId id="373" r:id="rId23"/>
    <p:sldId id="374" r:id="rId24"/>
    <p:sldId id="375" r:id="rId25"/>
    <p:sldId id="368" r:id="rId26"/>
    <p:sldId id="382" r:id="rId27"/>
    <p:sldId id="383" r:id="rId28"/>
    <p:sldId id="384" r:id="rId29"/>
    <p:sldId id="385" r:id="rId30"/>
    <p:sldId id="381" r:id="rId31"/>
    <p:sldId id="380" r:id="rId32"/>
    <p:sldId id="342" r:id="rId33"/>
    <p:sldId id="304" r:id="rId34"/>
    <p:sldId id="353" r:id="rId35"/>
    <p:sldId id="354" r:id="rId36"/>
    <p:sldId id="355" r:id="rId37"/>
    <p:sldId id="356" r:id="rId38"/>
    <p:sldId id="357" r:id="rId39"/>
    <p:sldId id="358" r:id="rId40"/>
    <p:sldId id="327" r:id="rId41"/>
    <p:sldId id="328" r:id="rId42"/>
    <p:sldId id="367" r:id="rId43"/>
    <p:sldId id="378" r:id="rId44"/>
    <p:sldId id="379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898989"/>
    <a:srgbClr val="008000"/>
    <a:srgbClr val="4FA556"/>
    <a:srgbClr val="82C387"/>
    <a:srgbClr val="82C376"/>
    <a:srgbClr val="229246"/>
    <a:srgbClr val="F8961D"/>
    <a:srgbClr val="194963"/>
    <a:srgbClr val="D2E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40" autoAdjust="0"/>
    <p:restoredTop sz="92238" autoAdjust="0"/>
  </p:normalViewPr>
  <p:slideViewPr>
    <p:cSldViewPr snapToGrid="0" snapToObjects="1" showGuides="1">
      <p:cViewPr>
        <p:scale>
          <a:sx n="103" d="100"/>
          <a:sy n="103" d="100"/>
        </p:scale>
        <p:origin x="-664" y="-80"/>
      </p:cViewPr>
      <p:guideLst>
        <p:guide orient="horz" pos="3288"/>
        <p:guide orient="horz" pos="1428"/>
        <p:guide orient="horz" pos="1492"/>
        <p:guide orient="horz" pos="2784"/>
        <p:guide pos="2909"/>
        <p:guide pos="4281"/>
        <p:guide pos="4209"/>
        <p:guide pos="5581"/>
        <p:guide pos="151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handoutMaster" Target="handoutMasters/handout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anon:Desktop:Active:iop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IOPS vs Writers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93906374716859"/>
          <c:y val="0.141401062035299"/>
          <c:w val="0.833387334304427"/>
          <c:h val="0.72831071898469"/>
        </c:manualLayout>
      </c:layout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Sheet1!$I$9:$I$15</c:f>
              <c:numCache>
                <c:formatCode>General</c:formatCode>
                <c:ptCount val="7"/>
                <c:pt idx="0">
                  <c:v>1.0</c:v>
                </c:pt>
                <c:pt idx="1">
                  <c:v>8.0</c:v>
                </c:pt>
                <c:pt idx="2">
                  <c:v>16.0</c:v>
                </c:pt>
                <c:pt idx="3">
                  <c:v>32.0</c:v>
                </c:pt>
                <c:pt idx="4">
                  <c:v>64.0</c:v>
                </c:pt>
                <c:pt idx="5">
                  <c:v>128.0</c:v>
                </c:pt>
                <c:pt idx="6">
                  <c:v>256.0</c:v>
                </c:pt>
              </c:numCache>
            </c:numRef>
          </c:xVal>
          <c:yVal>
            <c:numRef>
              <c:f>Sheet1!$J$9:$J$15</c:f>
              <c:numCache>
                <c:formatCode>0.0</c:formatCode>
                <c:ptCount val="7"/>
                <c:pt idx="0">
                  <c:v>0.32768</c:v>
                </c:pt>
                <c:pt idx="1">
                  <c:v>3.753984</c:v>
                </c:pt>
                <c:pt idx="2">
                  <c:v>6.303744</c:v>
                </c:pt>
                <c:pt idx="3">
                  <c:v>16.683008</c:v>
                </c:pt>
                <c:pt idx="4">
                  <c:v>30.28992</c:v>
                </c:pt>
                <c:pt idx="5">
                  <c:v>61.29664</c:v>
                </c:pt>
                <c:pt idx="6">
                  <c:v>118.894592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83357816"/>
        <c:axId val="-2083978424"/>
      </c:scatterChart>
      <c:valAx>
        <c:axId val="-2083357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83978424"/>
        <c:crosses val="autoZero"/>
        <c:crossBetween val="midCat"/>
      </c:valAx>
      <c:valAx>
        <c:axId val="-2083978424"/>
        <c:scaling>
          <c:orientation val="minMax"/>
          <c:max val="140.0"/>
          <c:min val="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IOPS (M)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-2083357816"/>
        <c:crosses val="autoZero"/>
        <c:crossBetween val="midCat"/>
      </c:valAx>
      <c:spPr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plotArea>
    <c:plotVisOnly val="1"/>
    <c:dispBlanksAs val="gap"/>
    <c:showDLblsOverMax val="0"/>
  </c:chart>
  <c:spPr>
    <a:solidFill>
      <a:schemeClr val="accent3"/>
    </a:solidFill>
    <a:ln w="25400" cap="flat" cmpd="sng" algn="ctr">
      <a:solidFill>
        <a:schemeClr val="accent3">
          <a:shade val="50000"/>
        </a:schemeClr>
      </a:solidFill>
      <a:prstDash val="solid"/>
    </a:ln>
    <a:effectLst/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900" smtClean="0"/>
              <a:t>NERSC Presentation</a:t>
            </a:r>
            <a:endParaRPr lang="en-US" sz="9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D68A3-9B80-584C-9BEB-F8B43CF5A651}" type="datetime1">
              <a:rPr lang="en-US" sz="900" smtClean="0"/>
              <a:pPr/>
              <a:t>3/3/17</a:t>
            </a:fld>
            <a:endParaRPr lang="en-US" sz="9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9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58F80-FCEC-C745-BEA9-0BA1921C5D36}" type="slidenum">
              <a:rPr lang="en-US" sz="900" smtClean="0"/>
              <a:pPr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057137354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NERSC Presentation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EAFF0-7375-1D4A-A389-D6238357B121}" type="datetime1">
              <a:rPr lang="en-US" smtClean="0"/>
              <a:pPr/>
              <a:t>3/3/17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511CB-48C6-1D49-AC56-5A39CE8EA9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84579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that</a:t>
            </a:r>
            <a:r>
              <a:rPr lang="en-US" baseline="0" dirty="0" smtClean="0"/>
              <a:t> model worked for a small cluster but what about the Cray’s.  Well the approach has a number of draw backs and some architectural aspects of the Cray make it challenging.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NERSC Presentation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9FEAFF0-7375-1D4A-A389-D6238357B121}" type="datetime1">
              <a:rPr lang="en-US" smtClean="0"/>
              <a:pPr/>
              <a:t>3/3/17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11CB-48C6-1D49-AC56-5A39CE8EA9E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45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Python must walk through the python libraries to construct the namespace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 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Python must load up (read) any dynamic libraries that are required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 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loader must traverse the LD_LIBRARY_PATH to find the libraries to load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 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Result: Lots of metadata accesses which put a load on the file system Metadata server </a:t>
            </a:r>
            <a:endParaRPr lang="en-US" dirty="0" smtClean="0">
              <a:effectLst/>
            </a:endParaRPr>
          </a:p>
          <a:p>
            <a:endParaRPr lang="en-US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NERSC Presentation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9FEAFF0-7375-1D4A-A389-D6238357B121}" type="datetime1">
              <a:rPr lang="en-US" smtClean="0"/>
              <a:pPr/>
              <a:t>3/3/17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11CB-48C6-1D49-AC56-5A39CE8EA9E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82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a graphical</a:t>
            </a:r>
            <a:r>
              <a:rPr lang="en-US" baseline="0" dirty="0" smtClean="0"/>
              <a:t> representation of the layout options all layered on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.  The important thing to consider is how these models differ when the contained process is doing heavy metadata operations inside the image (i.e. loading up python libraries).  In the pure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 model, everything falls back to the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 MDS (even with DNE this is a major bottle neck).  With the others, the client only has to interact with the OSTs which is much more scalable.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NERSC Presentation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9FEAFF0-7375-1D4A-A389-D6238357B121}" type="datetime1">
              <a:rPr lang="en-US" smtClean="0"/>
              <a:pPr/>
              <a:t>3/3/17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11CB-48C6-1D49-AC56-5A39CE8EA9E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3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3.png"/><Relationship Id="rId9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 userDrawn="1"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624388" y="4764681"/>
            <a:ext cx="4214812" cy="933451"/>
          </a:xfrm>
        </p:spPr>
        <p:txBody>
          <a:bodyPr anchor="ctr" anchorCtr="0">
            <a:normAutofit/>
          </a:bodyPr>
          <a:lstStyle>
            <a:lvl1pPr marL="0" indent="0">
              <a:defRPr sz="2800"/>
            </a:lvl1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4788" y="595580"/>
            <a:ext cx="3470021" cy="3468419"/>
          </a:xfrm>
        </p:spPr>
        <p:txBody>
          <a:bodyPr lIns="45720" tIns="45720" rIns="45720" anchor="ctr" anchorCtr="0"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Helvetica Neue Bold Condensed"/>
                <a:cs typeface="Helvetica Neue Bold Condensed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title styles</a:t>
            </a:r>
          </a:p>
        </p:txBody>
      </p:sp>
      <p:pic>
        <p:nvPicPr>
          <p:cNvPr id="26" name="Picture 25" descr="NERSC_logo_color_s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950" y="4416553"/>
            <a:ext cx="2401904" cy="1615495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5239929" y="6368806"/>
            <a:ext cx="2864157" cy="365125"/>
          </a:xfr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116656" y="6368806"/>
            <a:ext cx="925708" cy="365125"/>
          </a:xfr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6"/>
          </p:nvPr>
        </p:nvSpPr>
        <p:spPr>
          <a:xfrm>
            <a:off x="4624388" y="5781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400" b="1" i="0">
                <a:solidFill>
                  <a:schemeClr val="accent5"/>
                </a:solidFill>
              </a:defRPr>
            </a:lvl1pPr>
          </a:lstStyle>
          <a:p>
            <a:fld id="{D897A66F-DFB6-CB44-8B31-7FAB7C20B0C7}" type="datetime4">
              <a:rPr lang="en-US" smtClean="0"/>
              <a:t>March 3, 2017</a:t>
            </a:fld>
            <a:endParaRPr lang="en-US" dirty="0"/>
          </a:p>
        </p:txBody>
      </p:sp>
      <p:pic>
        <p:nvPicPr>
          <p:cNvPr id="14" name="Picture Placeholder 17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7" r="-467"/>
          <a:stretch>
            <a:fillRect/>
          </a:stretch>
        </p:blipFill>
        <p:spPr>
          <a:xfrm>
            <a:off x="4624388" y="231648"/>
            <a:ext cx="2057400" cy="2057400"/>
          </a:xfrm>
          <a:prstGeom prst="rect">
            <a:avLst/>
          </a:prstGeom>
        </p:spPr>
      </p:pic>
      <p:pic>
        <p:nvPicPr>
          <p:cNvPr id="15" name="Picture Placeholder 19"/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5" r="-895"/>
          <a:stretch>
            <a:fillRect/>
          </a:stretch>
        </p:blipFill>
        <p:spPr>
          <a:xfrm>
            <a:off x="4636639" y="2383083"/>
            <a:ext cx="960120" cy="960120"/>
          </a:xfrm>
          <a:prstGeom prst="rect">
            <a:avLst/>
          </a:prstGeom>
        </p:spPr>
      </p:pic>
      <p:pic>
        <p:nvPicPr>
          <p:cNvPr id="16" name="Picture Placeholder 18"/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7" r="-467"/>
          <a:stretch>
            <a:fillRect/>
          </a:stretch>
        </p:blipFill>
        <p:spPr>
          <a:xfrm>
            <a:off x="6767402" y="231648"/>
            <a:ext cx="2057400" cy="2057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20223" y="3454985"/>
            <a:ext cx="961567" cy="9615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0221" y="2383084"/>
            <a:ext cx="955924" cy="9559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635194" y="3454985"/>
            <a:ext cx="961567" cy="961568"/>
          </a:xfrm>
          <a:prstGeom prst="rect">
            <a:avLst/>
          </a:prstGeom>
        </p:spPr>
      </p:pic>
      <p:pic>
        <p:nvPicPr>
          <p:cNvPr id="2" name="Picture 1" descr="m152_Ott_s271115_snap.png"/>
          <p:cNvPicPr>
            <a:picLocks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402" y="2377440"/>
            <a:ext cx="2057400" cy="20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203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6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 userDrawn="1"/>
        </p:nvCxnSpPr>
        <p:spPr>
          <a:xfrm flipV="1">
            <a:off x="360342" y="1033027"/>
            <a:ext cx="8457072" cy="1881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342" y="4450222"/>
            <a:ext cx="8499496" cy="769479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6" name="Picture 8" descr="NERSCvertLOCKUP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358" y="1462529"/>
            <a:ext cx="8305800" cy="295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 userDrawn="1"/>
        </p:nvSpPr>
        <p:spPr>
          <a:xfrm>
            <a:off x="274564" y="1413569"/>
            <a:ext cx="6404872" cy="20391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6899" y="1499557"/>
            <a:ext cx="5937121" cy="1859979"/>
          </a:xfrm>
        </p:spPr>
        <p:txBody>
          <a:bodyPr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10" descr="DOE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329"/>
          <a:stretch>
            <a:fillRect/>
          </a:stretch>
        </p:blipFill>
        <p:spPr bwMode="auto">
          <a:xfrm>
            <a:off x="247292" y="6277669"/>
            <a:ext cx="2209800" cy="5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114766"/>
                </a:solidFill>
              </a:defRPr>
            </a:lvl1pPr>
          </a:lstStyle>
          <a:p>
            <a:r>
              <a:rPr lang="en-US" dirty="0" smtClean="0"/>
              <a:t>Footer Information</a:t>
            </a:r>
            <a:endParaRPr lang="en-US" dirty="0"/>
          </a:p>
        </p:txBody>
      </p:sp>
      <p:sp>
        <p:nvSpPr>
          <p:cNvPr id="9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114766"/>
                </a:solidFill>
              </a:defRPr>
            </a:lvl1pPr>
          </a:lstStyle>
          <a:p>
            <a:r>
              <a:rPr lang="en-US" dirty="0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dirty="0" smtClean="0"/>
              <a:t> -</a:t>
            </a:r>
            <a:endParaRPr lang="en-US" dirty="0"/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1983841" y="3810611"/>
            <a:ext cx="4214812" cy="467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983842" y="2382289"/>
            <a:ext cx="6586999" cy="933451"/>
          </a:xfrm>
          <a:prstGeom prst="rect">
            <a:avLst/>
          </a:prstGeo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defRPr sz="2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elvetica Neue Bold Condensed"/>
              <a:ea typeface="+mj-ea"/>
              <a:cs typeface="Helvetica Neue Bold Condensed"/>
            </a:endParaRPr>
          </a:p>
        </p:txBody>
      </p:sp>
      <p:pic>
        <p:nvPicPr>
          <p:cNvPr id="13" name="Picture Placeholder 19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5" r="-895"/>
          <a:stretch>
            <a:fillRect/>
          </a:stretch>
        </p:blipFill>
        <p:spPr>
          <a:xfrm>
            <a:off x="3534123" y="3555703"/>
            <a:ext cx="1004970" cy="9559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4814" y="3555703"/>
            <a:ext cx="955924" cy="9559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17871" y="3550059"/>
            <a:ext cx="961567" cy="961568"/>
          </a:xfrm>
          <a:prstGeom prst="rect">
            <a:avLst/>
          </a:prstGeom>
        </p:spPr>
      </p:pic>
      <p:pic>
        <p:nvPicPr>
          <p:cNvPr id="21" name="Picture Placeholder 17"/>
          <p:cNvPicPr>
            <a:picLocks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7" r="-467"/>
          <a:stretch>
            <a:fillRect/>
          </a:stretch>
        </p:blipFill>
        <p:spPr>
          <a:xfrm>
            <a:off x="6783338" y="1413567"/>
            <a:ext cx="2057400" cy="2039112"/>
          </a:xfrm>
          <a:prstGeom prst="rect">
            <a:avLst/>
          </a:prstGeom>
        </p:spPr>
      </p:pic>
      <p:pic>
        <p:nvPicPr>
          <p:cNvPr id="22" name="Picture Placeholder 18"/>
          <p:cNvPicPr>
            <a:picLocks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7" r="-467"/>
          <a:stretch>
            <a:fillRect/>
          </a:stretch>
        </p:blipFill>
        <p:spPr>
          <a:xfrm>
            <a:off x="4643122" y="3550059"/>
            <a:ext cx="970192" cy="961568"/>
          </a:xfrm>
          <a:prstGeom prst="rect">
            <a:avLst/>
          </a:prstGeom>
        </p:spPr>
      </p:pic>
      <p:pic>
        <p:nvPicPr>
          <p:cNvPr id="23" name="Picture 22" descr="NERSC_logo_color_sm.pn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74" y="3254429"/>
            <a:ext cx="2401904" cy="1615495"/>
          </a:xfrm>
          <a:prstGeom prst="rect">
            <a:avLst/>
          </a:prstGeom>
        </p:spPr>
      </p:pic>
      <p:pic>
        <p:nvPicPr>
          <p:cNvPr id="20" name="Picture 19" descr="m152_Ott_s271115_snap.pn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3678" y="3550059"/>
            <a:ext cx="960120" cy="96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84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6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 userDrawn="1"/>
        </p:nvCxnSpPr>
        <p:spPr>
          <a:xfrm flipV="1">
            <a:off x="360342" y="1033027"/>
            <a:ext cx="8457072" cy="1881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0" descr="DOE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329"/>
          <a:stretch>
            <a:fillRect/>
          </a:stretch>
        </p:blipFill>
        <p:spPr bwMode="auto">
          <a:xfrm>
            <a:off x="247292" y="6277669"/>
            <a:ext cx="2209800" cy="5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114766"/>
                </a:solidFill>
              </a:defRPr>
            </a:lvl1pPr>
          </a:lstStyle>
          <a:p>
            <a:r>
              <a:rPr lang="en-US" dirty="0" smtClean="0"/>
              <a:t>Footer Information</a:t>
            </a:r>
            <a:endParaRPr lang="en-US" dirty="0"/>
          </a:p>
        </p:txBody>
      </p:sp>
      <p:sp>
        <p:nvSpPr>
          <p:cNvPr id="16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114766"/>
                </a:solidFill>
              </a:defRPr>
            </a:lvl1pPr>
          </a:lstStyle>
          <a:p>
            <a:r>
              <a:rPr lang="en-US" dirty="0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dirty="0" smtClean="0"/>
              <a:t> -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0481"/>
            <a:ext cx="4038600" cy="48656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0481"/>
            <a:ext cx="4038600" cy="48656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7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360342" y="1033027"/>
            <a:ext cx="8457072" cy="1881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080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90566"/>
            <a:ext cx="4040188" cy="42355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5080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90566"/>
            <a:ext cx="4041775" cy="42355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9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360342" y="1033027"/>
            <a:ext cx="8457072" cy="1881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5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 flipV="1">
            <a:off x="360342" y="1033027"/>
            <a:ext cx="8457072" cy="1881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4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 userDrawn="1"/>
        </p:nvCxnSpPr>
        <p:spPr>
          <a:xfrm flipV="1">
            <a:off x="360342" y="1033027"/>
            <a:ext cx="8457072" cy="18815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191173"/>
            <a:ext cx="3008313" cy="1030519"/>
          </a:xfrm>
        </p:spPr>
        <p:txBody>
          <a:bodyPr anchor="ctr" anchorCtr="0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1173"/>
            <a:ext cx="5111750" cy="49349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2328798"/>
            <a:ext cx="3008313" cy="379736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7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32047"/>
            <a:ext cx="5486400" cy="34955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Information</a:t>
            </a:r>
            <a:endParaRPr lang="en-US" dirty="0"/>
          </a:p>
        </p:txBody>
      </p:sp>
      <p:pic>
        <p:nvPicPr>
          <p:cNvPr id="7" name="Picture 1" descr="NERSC-logo-color-transparent-edges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755" y="357658"/>
            <a:ext cx="1558661" cy="5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342" y="179870"/>
            <a:ext cx="6819032" cy="769479"/>
          </a:xfrm>
          <a:prstGeom prst="rect">
            <a:avLst/>
          </a:prstGeom>
        </p:spPr>
        <p:txBody>
          <a:bodyPr vert="horz" lIns="91440" tIns="0" rIns="91440" bIns="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1"/>
            <a:ext cx="8229600" cy="4830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5239929" y="6368806"/>
            <a:ext cx="2864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114766"/>
                </a:solidFill>
              </a:defRPr>
            </a:lvl1pPr>
          </a:lstStyle>
          <a:p>
            <a:r>
              <a:rPr lang="en-US" dirty="0" smtClean="0"/>
              <a:t>Footer Information</a:t>
            </a:r>
            <a:endParaRPr lang="en-US" dirty="0"/>
          </a:p>
        </p:txBody>
      </p:sp>
      <p:sp>
        <p:nvSpPr>
          <p:cNvPr id="18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4116656" y="6368806"/>
            <a:ext cx="9257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114766"/>
                </a:solidFill>
              </a:defRPr>
            </a:lvl1pPr>
          </a:lstStyle>
          <a:p>
            <a:r>
              <a:rPr lang="en-US" dirty="0" smtClean="0"/>
              <a:t>- </a:t>
            </a:r>
            <a:fld id="{D174BAF6-F8F2-EF4F-936C-8DF63288C82F}" type="slidenum">
              <a:rPr lang="en-US" smtClean="0"/>
              <a:pPr/>
              <a:t>‹#›</a:t>
            </a:fld>
            <a:r>
              <a:rPr lang="en-US" dirty="0" smtClean="0"/>
              <a:t> -</a:t>
            </a:r>
            <a:endParaRPr lang="en-US" dirty="0"/>
          </a:p>
        </p:txBody>
      </p:sp>
      <p:pic>
        <p:nvPicPr>
          <p:cNvPr id="9" name="Picture 10" descr="DOE 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329"/>
          <a:stretch>
            <a:fillRect/>
          </a:stretch>
        </p:blipFill>
        <p:spPr bwMode="auto">
          <a:xfrm>
            <a:off x="247292" y="6277669"/>
            <a:ext cx="2209800" cy="5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LBNL_Logo-Full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7394" y="6277227"/>
            <a:ext cx="590020" cy="50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marL="228600" indent="-228600" algn="l" defTabSz="457200" rtl="0" eaLnBrk="1" latinLnBrk="0" hangingPunct="1">
        <a:spcBef>
          <a:spcPct val="0"/>
        </a:spcBef>
        <a:buNone/>
        <a:defRPr sz="3200" b="0" i="0" u="none" kern="1200" cap="none">
          <a:solidFill>
            <a:schemeClr val="tx2"/>
          </a:solidFill>
          <a:latin typeface="Helvetica Neue Bold Condensed"/>
          <a:ea typeface="+mj-ea"/>
          <a:cs typeface="Helvetica Neue Bold Condense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hostname.com/mycode.tgz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4388" y="4764681"/>
            <a:ext cx="4214812" cy="1261963"/>
          </a:xfrm>
        </p:spPr>
        <p:txBody>
          <a:bodyPr>
            <a:normAutofit/>
          </a:bodyPr>
          <a:lstStyle/>
          <a:p>
            <a:r>
              <a:rPr lang="en-US" dirty="0" smtClean="0"/>
              <a:t>Shane Canon</a:t>
            </a:r>
            <a:br>
              <a:rPr lang="en-US" dirty="0" smtClean="0"/>
            </a:br>
            <a:r>
              <a:rPr lang="en-US" sz="2200" dirty="0" smtClean="0"/>
              <a:t>NERSC Data and Analytics Services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An Introduction to </a:t>
            </a:r>
            <a:r>
              <a:rPr lang="en-US" dirty="0" err="1" smtClean="0"/>
              <a:t>Docker</a:t>
            </a:r>
            <a:r>
              <a:rPr lang="en-US" dirty="0" smtClean="0"/>
              <a:t> and Shifter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>
          <a:xfrm>
            <a:off x="4624388" y="6026646"/>
            <a:ext cx="2133600" cy="365125"/>
          </a:xfrm>
        </p:spPr>
        <p:txBody>
          <a:bodyPr/>
          <a:lstStyle/>
          <a:p>
            <a:r>
              <a:rPr lang="en-US" dirty="0" smtClean="0"/>
              <a:t>March 3,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973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Shifter and MPI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Shifter can be used to run MPI jobs</a:t>
            </a:r>
          </a:p>
          <a:p>
            <a:r>
              <a:rPr lang="en-US" dirty="0" smtClean="0"/>
              <a:t>MPI communication over Aries network is available by default for Shifter on Cori</a:t>
            </a:r>
          </a:p>
          <a:p>
            <a:r>
              <a:rPr lang="en-US" dirty="0" smtClean="0"/>
              <a:t>In the image, build and link against standard MPICH libraries</a:t>
            </a:r>
          </a:p>
          <a:p>
            <a:r>
              <a:rPr lang="en-US" dirty="0" smtClean="0"/>
              <a:t>Cray libraries swapped in at run time by front loading LD_LIBRARY_PATH</a:t>
            </a:r>
          </a:p>
          <a:p>
            <a:r>
              <a:rPr lang="en-US" dirty="0" smtClean="0"/>
              <a:t>Shifter in some cases is faster than a natively compiled application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10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7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Hands-On Walk 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11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241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err="1" smtClean="0"/>
              <a:t>Docker</a:t>
            </a:r>
            <a:r>
              <a:rPr lang="en-US" dirty="0" smtClean="0"/>
              <a:t> on your laptop or workstation</a:t>
            </a:r>
          </a:p>
          <a:p>
            <a:r>
              <a:rPr lang="en-US" dirty="0" smtClean="0"/>
              <a:t>Create a </a:t>
            </a:r>
            <a:r>
              <a:rPr lang="en-US" dirty="0" err="1" smtClean="0"/>
              <a:t>Dockerfile</a:t>
            </a:r>
            <a:r>
              <a:rPr lang="en-US" dirty="0" smtClean="0"/>
              <a:t> that installs and builds your application and any dependencies</a:t>
            </a:r>
          </a:p>
          <a:p>
            <a:r>
              <a:rPr lang="en-US" dirty="0" smtClean="0"/>
              <a:t>Test this </a:t>
            </a:r>
            <a:r>
              <a:rPr lang="en-US" dirty="0" err="1" smtClean="0"/>
              <a:t>Docker</a:t>
            </a:r>
            <a:r>
              <a:rPr lang="en-US" dirty="0" smtClean="0"/>
              <a:t> Image locally</a:t>
            </a:r>
          </a:p>
          <a:p>
            <a:r>
              <a:rPr lang="en-US" dirty="0" smtClean="0"/>
              <a:t>Push the image to a registry (</a:t>
            </a:r>
            <a:r>
              <a:rPr lang="en-US" dirty="0" err="1" smtClean="0"/>
              <a:t>DockerHub</a:t>
            </a:r>
            <a:r>
              <a:rPr lang="en-US" dirty="0" smtClean="0"/>
              <a:t>)</a:t>
            </a:r>
          </a:p>
          <a:p>
            <a:r>
              <a:rPr lang="en-US" dirty="0" smtClean="0"/>
              <a:t>Pull the image to NERSC</a:t>
            </a:r>
          </a:p>
          <a:p>
            <a:r>
              <a:rPr lang="en-US" dirty="0" smtClean="0"/>
              <a:t>Run the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12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05583" y="5326392"/>
            <a:ext cx="6127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/NERSC/2016-11-14-sc16-Container-Tutorial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8224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dirty="0" err="1" smtClean="0"/>
              <a:t>Dockerfile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# </a:t>
            </a:r>
            <a:r>
              <a:rPr lang="en-US" sz="1400" dirty="0">
                <a:latin typeface="Courier New"/>
                <a:cs typeface="Courier New"/>
              </a:rPr>
              <a:t>This example makes use of an Ubuntu-based NERSC base image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# that already has MPI built and installed.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#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# This means the you just need to add your app code in and compile it.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#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# To build this example do: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# </a:t>
            </a:r>
            <a:r>
              <a:rPr lang="en-US" sz="1400" dirty="0" err="1">
                <a:latin typeface="Courier New"/>
                <a:cs typeface="Courier New"/>
              </a:rPr>
              <a:t>docker</a:t>
            </a:r>
            <a:r>
              <a:rPr lang="en-US" sz="1400" dirty="0">
                <a:latin typeface="Courier New"/>
                <a:cs typeface="Courier New"/>
              </a:rPr>
              <a:t> build -t &lt;</a:t>
            </a:r>
            <a:r>
              <a:rPr lang="en-US" sz="1400" dirty="0" err="1">
                <a:latin typeface="Courier New"/>
                <a:cs typeface="Courier New"/>
              </a:rPr>
              <a:t>dockerhubid</a:t>
            </a:r>
            <a:r>
              <a:rPr lang="en-US" sz="1400" dirty="0">
                <a:latin typeface="Courier New"/>
                <a:cs typeface="Courier New"/>
              </a:rPr>
              <a:t>&gt;/</a:t>
            </a:r>
            <a:r>
              <a:rPr lang="en-US" sz="1400" dirty="0" err="1">
                <a:latin typeface="Courier New"/>
                <a:cs typeface="Courier New"/>
              </a:rPr>
              <a:t>hellompi:latest</a:t>
            </a:r>
            <a:r>
              <a:rPr lang="en-US" sz="1400" dirty="0">
                <a:latin typeface="Courier New"/>
                <a:cs typeface="Courier New"/>
              </a:rPr>
              <a:t> .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#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FROM </a:t>
            </a:r>
            <a:r>
              <a:rPr lang="en-US" sz="1400" dirty="0" err="1">
                <a:latin typeface="Courier New"/>
                <a:cs typeface="Courier New"/>
              </a:rPr>
              <a:t>nersc</a:t>
            </a:r>
            <a:r>
              <a:rPr lang="en-US" sz="1400" dirty="0">
                <a:latin typeface="Courier New"/>
                <a:cs typeface="Courier New"/>
              </a:rPr>
              <a:t>/ubuntu-mpi:14.04</a:t>
            </a: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ADD </a:t>
            </a:r>
            <a:r>
              <a:rPr lang="en-US" sz="1400" dirty="0" err="1">
                <a:latin typeface="Courier New"/>
                <a:cs typeface="Courier New"/>
              </a:rPr>
              <a:t>helloworld.c</a:t>
            </a:r>
            <a:r>
              <a:rPr lang="en-US" sz="1400" dirty="0">
                <a:latin typeface="Courier New"/>
                <a:cs typeface="Courier New"/>
              </a:rPr>
              <a:t> /app/</a:t>
            </a: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cd /app &amp;&amp; </a:t>
            </a:r>
            <a:r>
              <a:rPr lang="en-US" sz="1400" dirty="0" err="1">
                <a:latin typeface="Courier New"/>
                <a:cs typeface="Courier New"/>
              </a:rPr>
              <a:t>mpicc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helloworld.c</a:t>
            </a:r>
            <a:r>
              <a:rPr lang="en-US" sz="1400" dirty="0">
                <a:latin typeface="Courier New"/>
                <a:cs typeface="Courier New"/>
              </a:rPr>
              <a:t> -o /app/hello</a:t>
            </a: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ENV PATH=/</a:t>
            </a:r>
            <a:r>
              <a:rPr lang="en-US" sz="1400" dirty="0" err="1">
                <a:latin typeface="Courier New"/>
                <a:cs typeface="Courier New"/>
              </a:rPr>
              <a:t>usr</a:t>
            </a:r>
            <a:r>
              <a:rPr lang="en-US" sz="1400" dirty="0">
                <a:latin typeface="Courier New"/>
                <a:cs typeface="Courier New"/>
              </a:rPr>
              <a:t>/bin:/bin:/app:/</a:t>
            </a:r>
            <a:r>
              <a:rPr lang="en-US" sz="1400" dirty="0" err="1">
                <a:latin typeface="Courier New"/>
                <a:cs typeface="Courier New"/>
              </a:rPr>
              <a:t>usr</a:t>
            </a:r>
            <a:r>
              <a:rPr lang="en-US" sz="1400" dirty="0">
                <a:latin typeface="Courier New"/>
                <a:cs typeface="Courier New"/>
              </a:rPr>
              <a:t>/local/bin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13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619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and running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DOE6903508:tutorial canon$ </a:t>
            </a:r>
            <a:r>
              <a:rPr lang="en-US" sz="1400" dirty="0" err="1">
                <a:latin typeface="Courier New"/>
                <a:cs typeface="Courier New"/>
              </a:rPr>
              <a:t>ls</a:t>
            </a:r>
            <a:r>
              <a:rPr lang="en-US" sz="1400" dirty="0">
                <a:latin typeface="Courier New"/>
                <a:cs typeface="Courier New"/>
              </a:rPr>
              <a:t> -l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total 16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-</a:t>
            </a:r>
            <a:r>
              <a:rPr lang="en-US" sz="1400" dirty="0" err="1">
                <a:latin typeface="Courier New"/>
                <a:cs typeface="Courier New"/>
              </a:rPr>
              <a:t>rw</a:t>
            </a:r>
            <a:r>
              <a:rPr lang="en-US" sz="1400" dirty="0">
                <a:latin typeface="Courier New"/>
                <a:cs typeface="Courier New"/>
              </a:rPr>
              <a:t>-r--r--  1 canon  canon  407 Feb 23 17:14 </a:t>
            </a:r>
            <a:r>
              <a:rPr lang="en-US" sz="1400" dirty="0" err="1">
                <a:latin typeface="Courier New"/>
                <a:cs typeface="Courier New"/>
              </a:rPr>
              <a:t>Dockerfile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-</a:t>
            </a:r>
            <a:r>
              <a:rPr lang="en-US" sz="1400" dirty="0" err="1">
                <a:latin typeface="Courier New"/>
                <a:cs typeface="Courier New"/>
              </a:rPr>
              <a:t>rw</a:t>
            </a:r>
            <a:r>
              <a:rPr lang="en-US" sz="1400" dirty="0">
                <a:latin typeface="Courier New"/>
                <a:cs typeface="Courier New"/>
              </a:rPr>
              <a:t>-r--r--  1 canon  canon  418 Feb 23 17:15 </a:t>
            </a:r>
            <a:r>
              <a:rPr lang="en-US" sz="1400" dirty="0" err="1">
                <a:latin typeface="Courier New"/>
                <a:cs typeface="Courier New"/>
              </a:rPr>
              <a:t>helloworld.c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DOE6903508:tutorial canon$ </a:t>
            </a:r>
            <a:r>
              <a:rPr lang="en-US" sz="1400" dirty="0" err="1">
                <a:latin typeface="Courier New"/>
                <a:cs typeface="Courier New"/>
              </a:rPr>
              <a:t>docker</a:t>
            </a:r>
            <a:r>
              <a:rPr lang="en-US" sz="1400" dirty="0">
                <a:latin typeface="Courier New"/>
                <a:cs typeface="Courier New"/>
              </a:rPr>
              <a:t> build -t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/tutorial1 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Sending build context to </a:t>
            </a:r>
            <a:r>
              <a:rPr lang="en-US" sz="1400" dirty="0" err="1">
                <a:latin typeface="Courier New"/>
                <a:cs typeface="Courier New"/>
              </a:rPr>
              <a:t>Docker</a:t>
            </a:r>
            <a:r>
              <a:rPr lang="en-US" sz="1400" dirty="0">
                <a:latin typeface="Courier New"/>
                <a:cs typeface="Courier New"/>
              </a:rPr>
              <a:t> daemon 3.072 </a:t>
            </a:r>
            <a:r>
              <a:rPr lang="en-US" sz="1400" dirty="0" err="1">
                <a:latin typeface="Courier New"/>
                <a:cs typeface="Courier New"/>
              </a:rPr>
              <a:t>kB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Step 1/4 : FROM </a:t>
            </a:r>
            <a:r>
              <a:rPr lang="en-US" sz="1400" dirty="0" err="1">
                <a:latin typeface="Courier New"/>
                <a:cs typeface="Courier New"/>
              </a:rPr>
              <a:t>nersc</a:t>
            </a:r>
            <a:r>
              <a:rPr lang="en-US" sz="1400" dirty="0">
                <a:latin typeface="Courier New"/>
                <a:cs typeface="Courier New"/>
              </a:rPr>
              <a:t>/ubuntu-mpi:14.04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a71176e6ce4e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Step 2/4 : ADD </a:t>
            </a:r>
            <a:r>
              <a:rPr lang="en-US" sz="1400" dirty="0" err="1">
                <a:latin typeface="Courier New"/>
                <a:cs typeface="Courier New"/>
              </a:rPr>
              <a:t>helloworld.c</a:t>
            </a:r>
            <a:r>
              <a:rPr lang="en-US" sz="1400" dirty="0">
                <a:latin typeface="Courier New"/>
                <a:cs typeface="Courier New"/>
              </a:rPr>
              <a:t> /app/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Using cache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a06d0f662b73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Step 3/4 : RUN cd /app &amp;&amp; </a:t>
            </a:r>
            <a:r>
              <a:rPr lang="en-US" sz="1400" dirty="0" err="1">
                <a:latin typeface="Courier New"/>
                <a:cs typeface="Courier New"/>
              </a:rPr>
              <a:t>mpicc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helloworld.c</a:t>
            </a:r>
            <a:r>
              <a:rPr lang="en-US" sz="1400" dirty="0">
                <a:latin typeface="Courier New"/>
                <a:cs typeface="Courier New"/>
              </a:rPr>
              <a:t> -o /app/hello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Using cache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84f264e93c70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Step 4/4 : ENV PATH /</a:t>
            </a:r>
            <a:r>
              <a:rPr lang="en-US" sz="1400" dirty="0" err="1">
                <a:latin typeface="Courier New"/>
                <a:cs typeface="Courier New"/>
              </a:rPr>
              <a:t>usr</a:t>
            </a:r>
            <a:r>
              <a:rPr lang="en-US" sz="1400" dirty="0">
                <a:latin typeface="Courier New"/>
                <a:cs typeface="Courier New"/>
              </a:rPr>
              <a:t>/bin:/bin:/app:/</a:t>
            </a:r>
            <a:r>
              <a:rPr lang="en-US" sz="1400" dirty="0" err="1">
                <a:latin typeface="Courier New"/>
                <a:cs typeface="Courier New"/>
              </a:rPr>
              <a:t>usr</a:t>
            </a:r>
            <a:r>
              <a:rPr lang="en-US" sz="1400" dirty="0">
                <a:latin typeface="Courier New"/>
                <a:cs typeface="Courier New"/>
              </a:rPr>
              <a:t>/local/bin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Using cache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---&gt; b13860cb4c19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Successfully built b13860cb4c19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14</a:t>
            </a:fld>
            <a:r>
              <a:rPr lang="en-US" smtClean="0"/>
              <a:t> -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179375" y="1750716"/>
            <a:ext cx="1143160" cy="702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646995" y="2613746"/>
            <a:ext cx="727450" cy="7274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63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and pushing the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mr-IN" sz="1400" dirty="0">
                <a:latin typeface="Courier New"/>
                <a:cs typeface="Courier New"/>
              </a:rPr>
              <a:t>DOE6903508:tutorial canon$ docker images|grep tutorial</a:t>
            </a:r>
          </a:p>
          <a:p>
            <a:pPr marL="0" indent="0">
              <a:buNone/>
            </a:pPr>
            <a:r>
              <a:rPr lang="mr-IN" sz="1400" dirty="0">
                <a:latin typeface="Courier New"/>
                <a:cs typeface="Courier New"/>
              </a:rPr>
              <a:t>scanon/tutorial1                         latest                                                  </a:t>
            </a:r>
            <a:r>
              <a:rPr lang="mr-IN" sz="1400" dirty="0" smtClean="0">
                <a:latin typeface="Courier New"/>
                <a:cs typeface="Courier New"/>
              </a:rPr>
              <a:t>b13860cb4c19        </a:t>
            </a:r>
            <a:r>
              <a:rPr lang="mr-IN" sz="1400" dirty="0">
                <a:latin typeface="Courier New"/>
                <a:cs typeface="Courier New"/>
              </a:rPr>
              <a:t>3 months ago        376 </a:t>
            </a:r>
            <a:r>
              <a:rPr lang="mr-IN" sz="1400" dirty="0" smtClean="0">
                <a:latin typeface="Courier New"/>
                <a:cs typeface="Courier New"/>
              </a:rPr>
              <a:t>MB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DOE6903508:tutorial canon$ </a:t>
            </a:r>
            <a:r>
              <a:rPr lang="en-US" sz="1400" dirty="0" err="1">
                <a:latin typeface="Courier New"/>
                <a:cs typeface="Courier New"/>
              </a:rPr>
              <a:t>docker</a:t>
            </a:r>
            <a:r>
              <a:rPr lang="en-US" sz="1400" dirty="0">
                <a:latin typeface="Courier New"/>
                <a:cs typeface="Courier New"/>
              </a:rPr>
              <a:t> run -it --</a:t>
            </a:r>
            <a:r>
              <a:rPr lang="en-US" sz="1400" dirty="0" err="1">
                <a:latin typeface="Courier New"/>
                <a:cs typeface="Courier New"/>
              </a:rPr>
              <a:t>rm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/tutorial1 /app/hello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hello from 0 of 1 on </a:t>
            </a:r>
            <a:r>
              <a:rPr lang="en-US" sz="1400" dirty="0" smtClean="0">
                <a:latin typeface="Courier New"/>
                <a:cs typeface="Courier New"/>
              </a:rPr>
              <a:t>f127729fdb84</a:t>
            </a: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DOE6903508:tutorial canon$ </a:t>
            </a:r>
            <a:r>
              <a:rPr lang="en-US" sz="1400" dirty="0" err="1">
                <a:latin typeface="Courier New"/>
                <a:cs typeface="Courier New"/>
              </a:rPr>
              <a:t>docker</a:t>
            </a:r>
            <a:r>
              <a:rPr lang="en-US" sz="1400" dirty="0">
                <a:latin typeface="Courier New"/>
                <a:cs typeface="Courier New"/>
              </a:rPr>
              <a:t> push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/tutorial1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The push refers to a repository [</a:t>
            </a:r>
            <a:r>
              <a:rPr lang="en-US" sz="1400" dirty="0" err="1">
                <a:latin typeface="Courier New"/>
                <a:cs typeface="Courier New"/>
              </a:rPr>
              <a:t>docker.io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/tutorial1]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e3bf3b7a50cc: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caa1179b31a8: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2a291a08dc8c: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04cb0f3619cf: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c410e650f359: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bab10a362750: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787a9151f9ae: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470641744213: Mounted from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hellompi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endParaRPr lang="en-US" sz="1400" dirty="0" smtClean="0"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15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458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on </a:t>
            </a:r>
            <a:r>
              <a:rPr lang="en-US" dirty="0" err="1" smtClean="0"/>
              <a:t>Dockerhub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16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79" y="1640613"/>
            <a:ext cx="7774323" cy="3863387"/>
          </a:xfrm>
        </p:spPr>
      </p:pic>
    </p:spTree>
    <p:extLst>
      <p:ext uri="{BB962C8B-B14F-4D97-AF65-F5344CB8AC3E}">
        <p14:creationId xmlns:p14="http://schemas.microsoft.com/office/powerpoint/2010/main" val="1376402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Pull the image to NERSC and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canon@cori11:~&gt; </a:t>
            </a:r>
            <a:r>
              <a:rPr lang="en-US" sz="1400" dirty="0" err="1">
                <a:latin typeface="Courier New"/>
                <a:cs typeface="Courier New"/>
              </a:rPr>
              <a:t>shifterimg</a:t>
            </a:r>
            <a:r>
              <a:rPr lang="en-US" sz="1400" dirty="0">
                <a:latin typeface="Courier New"/>
                <a:cs typeface="Courier New"/>
              </a:rPr>
              <a:t> pull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/tutorial1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2017-02-23T17:22:38 Pulling Image: </a:t>
            </a:r>
            <a:r>
              <a:rPr lang="en-US" sz="1400" dirty="0" err="1">
                <a:latin typeface="Courier New"/>
                <a:cs typeface="Courier New"/>
              </a:rPr>
              <a:t>docker:scanon</a:t>
            </a:r>
            <a:r>
              <a:rPr lang="en-US" sz="1400" dirty="0">
                <a:latin typeface="Courier New"/>
                <a:cs typeface="Courier New"/>
              </a:rPr>
              <a:t>/tutorial1, status: </a:t>
            </a:r>
            <a:r>
              <a:rPr lang="en-US" sz="1400" dirty="0" smtClean="0">
                <a:latin typeface="Courier New"/>
                <a:cs typeface="Courier New"/>
              </a:rPr>
              <a:t>READY</a:t>
            </a:r>
          </a:p>
          <a:p>
            <a:pPr marL="0" indent="0">
              <a:buNone/>
            </a:pP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canon@cori11:~&gt; </a:t>
            </a:r>
            <a:r>
              <a:rPr lang="en-US" sz="1400" dirty="0" err="1">
                <a:latin typeface="Courier New"/>
                <a:cs typeface="Courier New"/>
              </a:rPr>
              <a:t>shifterimg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images|grep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</a:t>
            </a:r>
          </a:p>
          <a:p>
            <a:pPr marL="0" indent="0">
              <a:buNone/>
            </a:pPr>
            <a:r>
              <a:rPr lang="en-US" sz="1400" dirty="0" err="1">
                <a:latin typeface="Courier New"/>
                <a:cs typeface="Courier New"/>
              </a:rPr>
              <a:t>cori</a:t>
            </a:r>
            <a:r>
              <a:rPr lang="en-US" sz="1400" dirty="0">
                <a:latin typeface="Courier New"/>
                <a:cs typeface="Courier New"/>
              </a:rPr>
              <a:t>       </a:t>
            </a:r>
            <a:r>
              <a:rPr lang="en-US" sz="1400" dirty="0" err="1">
                <a:latin typeface="Courier New"/>
                <a:cs typeface="Courier New"/>
              </a:rPr>
              <a:t>docker</a:t>
            </a:r>
            <a:r>
              <a:rPr lang="en-US" sz="1400" dirty="0">
                <a:latin typeface="Courier New"/>
                <a:cs typeface="Courier New"/>
              </a:rPr>
              <a:t>     READY    2ab93f3c45   2017-02-23T17:22:46 </a:t>
            </a:r>
            <a:r>
              <a:rPr lang="en-US" sz="1400" dirty="0" err="1">
                <a:latin typeface="Courier New"/>
                <a:cs typeface="Courier New"/>
              </a:rPr>
              <a:t>scanon</a:t>
            </a:r>
            <a:r>
              <a:rPr lang="en-US" sz="1400" dirty="0">
                <a:latin typeface="Courier New"/>
                <a:cs typeface="Courier New"/>
              </a:rPr>
              <a:t>/tutorial1:</a:t>
            </a:r>
            <a:r>
              <a:rPr lang="en-US" sz="1400" dirty="0" smtClean="0">
                <a:latin typeface="Courier New"/>
                <a:cs typeface="Courier New"/>
              </a:rPr>
              <a:t>latest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17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442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Pull the image to NERSC and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9595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canon@cori11:~&gt; </a:t>
            </a: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 -N 1 --image </a:t>
            </a:r>
            <a:r>
              <a:rPr lang="en-US" sz="1400" dirty="0" err="1" smtClean="0">
                <a:latin typeface="Courier New"/>
                <a:cs typeface="Courier New"/>
              </a:rPr>
              <a:t>scanon</a:t>
            </a:r>
            <a:r>
              <a:rPr lang="en-US" sz="1400" dirty="0" smtClean="0">
                <a:latin typeface="Courier New"/>
                <a:cs typeface="Courier New"/>
              </a:rPr>
              <a:t>/tutorial1 -C </a:t>
            </a:r>
            <a:r>
              <a:rPr lang="en-US" sz="1400" dirty="0" err="1" smtClean="0">
                <a:latin typeface="Courier New"/>
                <a:cs typeface="Courier New"/>
              </a:rPr>
              <a:t>haswell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: Pending job allocation 3844683</a:t>
            </a:r>
          </a:p>
          <a:p>
            <a:pPr marL="0" indent="0">
              <a:buNone/>
            </a:pP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: job 3844683 queued and waiting for resources</a:t>
            </a:r>
          </a:p>
          <a:p>
            <a:pPr marL="0" indent="0">
              <a:buNone/>
            </a:pP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: job 3844683 has been allocated resources</a:t>
            </a:r>
          </a:p>
          <a:p>
            <a:pPr marL="0" indent="0">
              <a:buNone/>
            </a:pP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: Granted job allocation 3844683</a:t>
            </a:r>
          </a:p>
          <a:p>
            <a:pPr marL="0" indent="0">
              <a:buNone/>
            </a:pP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: Waiting for resource configuration</a:t>
            </a:r>
          </a:p>
          <a:p>
            <a:pPr marL="0" indent="0">
              <a:buNone/>
            </a:pPr>
            <a:r>
              <a:rPr lang="en-US" sz="1400" dirty="0" err="1" smtClean="0">
                <a:latin typeface="Courier New"/>
                <a:cs typeface="Courier New"/>
              </a:rPr>
              <a:t>salloc</a:t>
            </a:r>
            <a:r>
              <a:rPr lang="en-US" sz="1400" dirty="0" smtClean="0">
                <a:latin typeface="Courier New"/>
                <a:cs typeface="Courier New"/>
              </a:rPr>
              <a:t>: Nodes nid00121 are ready for job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canon@nid00121:~&gt; </a:t>
            </a:r>
            <a:r>
              <a:rPr lang="en-US" sz="1400" dirty="0" err="1" smtClean="0">
                <a:latin typeface="Courier New"/>
                <a:cs typeface="Courier New"/>
              </a:rPr>
              <a:t>srun</a:t>
            </a:r>
            <a:r>
              <a:rPr lang="en-US" sz="1400" dirty="0" smtClean="0">
                <a:latin typeface="Courier New"/>
                <a:cs typeface="Courier New"/>
              </a:rPr>
              <a:t> shifter /app/hello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0 of 1 on nid00121</a:t>
            </a:r>
          </a:p>
          <a:p>
            <a:pPr marL="0" indent="0">
              <a:buNone/>
            </a:pP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canon@nid00121:~&gt; </a:t>
            </a:r>
            <a:r>
              <a:rPr lang="en-US" sz="1400" dirty="0" err="1" smtClean="0">
                <a:latin typeface="Courier New"/>
                <a:cs typeface="Courier New"/>
              </a:rPr>
              <a:t>srun</a:t>
            </a:r>
            <a:r>
              <a:rPr lang="en-US" sz="1400" dirty="0" smtClean="0">
                <a:latin typeface="Courier New"/>
                <a:cs typeface="Courier New"/>
              </a:rPr>
              <a:t> -n 8 shifter /app/hello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0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1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2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3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4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5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6 of 8 on nid00121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hello from 7 of 8 on nid00121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18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02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Mounts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Volume Mounts provide a way to map external paths into container paths.</a:t>
            </a:r>
          </a:p>
          <a:p>
            <a:r>
              <a:rPr lang="en-US" dirty="0" smtClean="0"/>
              <a:t>This allows paths in the container to be abstracted so it can be portable across different systems.</a:t>
            </a:r>
          </a:p>
          <a:p>
            <a:r>
              <a:rPr lang="en-US" dirty="0" smtClean="0"/>
              <a:t>Basic syntax is:													</a:t>
            </a:r>
            <a:r>
              <a:rPr lang="en-US" sz="2400" dirty="0" smtClean="0"/>
              <a:t> </a:t>
            </a:r>
            <a:r>
              <a:rPr lang="mr-IN" sz="2400" dirty="0" smtClean="0">
                <a:latin typeface="Courier New"/>
                <a:cs typeface="Courier New"/>
              </a:rPr>
              <a:t>–</a:t>
            </a:r>
            <a:r>
              <a:rPr lang="en-US" sz="2400" dirty="0" smtClean="0">
                <a:latin typeface="Courier New"/>
                <a:cs typeface="Courier New"/>
              </a:rPr>
              <a:t>volume &lt;external path&gt;:&lt;container path&gt;</a:t>
            </a:r>
            <a:endParaRPr lang="en-US" dirty="0" smtClean="0">
              <a:latin typeface="Courier New"/>
              <a:cs typeface="Courier New"/>
            </a:endParaRPr>
          </a:p>
          <a:p>
            <a:r>
              <a:rPr lang="en-US" dirty="0" smtClean="0"/>
              <a:t>Shifter places some constraints on what paths can be mapped and where they can be mapped for added security.</a:t>
            </a:r>
            <a:endParaRPr lang="en-US" dirty="0" smtClean="0"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19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42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Brief Intro to </a:t>
            </a:r>
            <a:r>
              <a:rPr lang="en-US" dirty="0" err="1" smtClean="0"/>
              <a:t>Docker</a:t>
            </a:r>
            <a:r>
              <a:rPr lang="en-US" dirty="0" smtClean="0"/>
              <a:t> and Shifter</a:t>
            </a:r>
          </a:p>
          <a:p>
            <a:r>
              <a:rPr lang="en-US" dirty="0" smtClean="0"/>
              <a:t>Motivations for using </a:t>
            </a:r>
            <a:r>
              <a:rPr lang="en-US" dirty="0" err="1" smtClean="0"/>
              <a:t>Docker</a:t>
            </a:r>
            <a:r>
              <a:rPr lang="en-US" dirty="0" smtClean="0"/>
              <a:t> and Shifter</a:t>
            </a:r>
          </a:p>
          <a:p>
            <a:r>
              <a:rPr lang="en-US" dirty="0" smtClean="0"/>
              <a:t>Examples of how Shifter is already being used</a:t>
            </a:r>
          </a:p>
          <a:p>
            <a:r>
              <a:rPr lang="en-US" dirty="0" smtClean="0"/>
              <a:t>Quick walk through of:</a:t>
            </a:r>
          </a:p>
          <a:p>
            <a:pPr lvl="1"/>
            <a:r>
              <a:rPr lang="en-US" dirty="0" smtClean="0"/>
              <a:t>Creating a </a:t>
            </a:r>
            <a:r>
              <a:rPr lang="en-US" dirty="0" err="1" smtClean="0"/>
              <a:t>Docker</a:t>
            </a:r>
            <a:r>
              <a:rPr lang="en-US" dirty="0" smtClean="0"/>
              <a:t> image</a:t>
            </a:r>
          </a:p>
          <a:p>
            <a:pPr lvl="1"/>
            <a:r>
              <a:rPr lang="en-US" dirty="0" smtClean="0"/>
              <a:t>Running an container locally</a:t>
            </a:r>
          </a:p>
          <a:p>
            <a:pPr lvl="1"/>
            <a:r>
              <a:rPr lang="en-US" dirty="0" smtClean="0"/>
              <a:t>Pushing an image to a registry</a:t>
            </a:r>
          </a:p>
          <a:p>
            <a:pPr lvl="1"/>
            <a:r>
              <a:rPr lang="en-US" dirty="0" smtClean="0"/>
              <a:t>Pulling an image to NERSC</a:t>
            </a:r>
          </a:p>
          <a:p>
            <a:pPr lvl="1"/>
            <a:r>
              <a:rPr lang="en-US" dirty="0" smtClean="0"/>
              <a:t>Running an image with Shifter</a:t>
            </a:r>
          </a:p>
          <a:p>
            <a:r>
              <a:rPr lang="en-US" dirty="0" smtClean="0"/>
              <a:t>Roadmap and Conclusions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431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Volume Mounts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9595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canon@nid00275:~&gt; </a:t>
            </a:r>
            <a:r>
              <a:rPr lang="en-US" sz="1400" dirty="0" err="1">
                <a:latin typeface="Courier New"/>
                <a:cs typeface="Courier New"/>
              </a:rPr>
              <a:t>ls</a:t>
            </a:r>
            <a:r>
              <a:rPr lang="en-US" sz="1400" dirty="0">
                <a:latin typeface="Courier New"/>
                <a:cs typeface="Courier New"/>
              </a:rPr>
              <a:t> $SCRATCH </a:t>
            </a:r>
          </a:p>
          <a:p>
            <a:pPr marL="0" indent="0">
              <a:buNone/>
            </a:pPr>
            <a:r>
              <a:rPr lang="en-US" sz="1400" dirty="0" err="1">
                <a:latin typeface="Courier New"/>
                <a:cs typeface="Courier New"/>
              </a:rPr>
              <a:t>MyQuota</a:t>
            </a:r>
            <a:r>
              <a:rPr lang="en-US" sz="1400" dirty="0">
                <a:latin typeface="Courier New"/>
                <a:cs typeface="Courier New"/>
              </a:rPr>
              <a:t>  spark  </a:t>
            </a:r>
            <a:r>
              <a:rPr lang="en-US" sz="1400" dirty="0" err="1">
                <a:latin typeface="Courier New"/>
                <a:cs typeface="Courier New"/>
              </a:rPr>
              <a:t>spark_conf_files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</a:t>
            </a:r>
            <a:r>
              <a:rPr lang="en-US" sz="1400" dirty="0">
                <a:latin typeface="Courier New"/>
                <a:cs typeface="Courier New"/>
              </a:rPr>
              <a:t>@nid00275:~&gt; shifter --image </a:t>
            </a:r>
            <a:r>
              <a:rPr lang="en-US" sz="1400" dirty="0" err="1">
                <a:latin typeface="Courier New"/>
                <a:cs typeface="Courier New"/>
              </a:rPr>
              <a:t>ubuntu</a:t>
            </a:r>
            <a:r>
              <a:rPr lang="en-US" sz="1400" dirty="0">
                <a:latin typeface="Courier New"/>
                <a:cs typeface="Courier New"/>
              </a:rPr>
              <a:t> --volume $SCRATCH:/data bash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canon@nid00275:~$ </a:t>
            </a:r>
            <a:r>
              <a:rPr lang="en-US" sz="1400" dirty="0" err="1">
                <a:latin typeface="Courier New"/>
                <a:cs typeface="Courier New"/>
              </a:rPr>
              <a:t>ls</a:t>
            </a:r>
            <a:r>
              <a:rPr lang="en-US" sz="1400" dirty="0">
                <a:latin typeface="Courier New"/>
                <a:cs typeface="Courier New"/>
              </a:rPr>
              <a:t> /data</a:t>
            </a:r>
          </a:p>
          <a:p>
            <a:pPr marL="0" indent="0">
              <a:buNone/>
            </a:pPr>
            <a:r>
              <a:rPr lang="en-US" sz="1400" dirty="0" err="1">
                <a:latin typeface="Courier New"/>
                <a:cs typeface="Courier New"/>
              </a:rPr>
              <a:t>MyQuota</a:t>
            </a:r>
            <a:r>
              <a:rPr lang="en-US" sz="1400" dirty="0">
                <a:latin typeface="Courier New"/>
                <a:cs typeface="Courier New"/>
              </a:rPr>
              <a:t>  spark  </a:t>
            </a:r>
            <a:r>
              <a:rPr lang="en-US" sz="1400" dirty="0" err="1">
                <a:latin typeface="Courier New"/>
                <a:cs typeface="Courier New"/>
              </a:rPr>
              <a:t>spark_conf_files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canon@nid00275:~$ </a:t>
            </a:r>
            <a:r>
              <a:rPr lang="en-US" sz="1400" dirty="0" smtClean="0">
                <a:latin typeface="Courier New"/>
                <a:cs typeface="Courier New"/>
              </a:rPr>
              <a:t>exit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20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597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PerNode</a:t>
            </a:r>
            <a:r>
              <a:rPr lang="en-US" dirty="0" smtClean="0"/>
              <a:t> Write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PerNodeWrite</a:t>
            </a:r>
            <a:r>
              <a:rPr lang="en-US" dirty="0" smtClean="0"/>
              <a:t> extends the volume concept to create temporary writeable space that aren’t shared across nodes.</a:t>
            </a:r>
          </a:p>
          <a:p>
            <a:r>
              <a:rPr lang="en-US" dirty="0" smtClean="0"/>
              <a:t>These spaces are ephemeral (removed on exit)</a:t>
            </a:r>
          </a:p>
          <a:p>
            <a:r>
              <a:rPr lang="en-US" dirty="0" smtClean="0"/>
              <a:t>These are node local and the size can be adjusted</a:t>
            </a:r>
          </a:p>
          <a:p>
            <a:r>
              <a:rPr lang="en-US" dirty="0" smtClean="0"/>
              <a:t>Performs like a local disk but is more flexible</a:t>
            </a:r>
          </a:p>
          <a:p>
            <a:r>
              <a:rPr lang="en-US" dirty="0" smtClean="0"/>
              <a:t>Basic syntax is 										</a:t>
            </a:r>
            <a:r>
              <a:rPr lang="en-US" dirty="0"/>
              <a:t>	 </a:t>
            </a:r>
            <a:r>
              <a:rPr lang="en-US" dirty="0" smtClean="0"/>
              <a:t> 	    </a:t>
            </a:r>
            <a:r>
              <a:rPr lang="en-US" sz="1400" dirty="0" smtClean="0">
                <a:latin typeface="Courier New"/>
                <a:cs typeface="Courier New"/>
              </a:rPr>
              <a:t>--volume &lt;external path&gt;:&lt;container path&gt;:</a:t>
            </a:r>
            <a:r>
              <a:rPr lang="en-US" sz="1400" dirty="0" err="1" smtClean="0">
                <a:latin typeface="Courier New"/>
                <a:cs typeface="Courier New"/>
              </a:rPr>
              <a:t>perNodeCache</a:t>
            </a:r>
            <a:r>
              <a:rPr lang="en-US" sz="1400" dirty="0" smtClean="0">
                <a:latin typeface="Courier New"/>
                <a:cs typeface="Courier New"/>
              </a:rPr>
              <a:t>=size=XXG</a:t>
            </a:r>
            <a:endParaRPr lang="en-US" sz="1600" dirty="0" smtClean="0"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21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162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Volume Mounts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9595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canon@nid00172:~&gt; shifter --image=</a:t>
            </a:r>
            <a:r>
              <a:rPr lang="en-US" sz="1400" dirty="0" err="1">
                <a:latin typeface="Courier New"/>
                <a:cs typeface="Courier New"/>
              </a:rPr>
              <a:t>ubuntu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smtClean="0">
                <a:latin typeface="Courier New"/>
                <a:cs typeface="Courier New"/>
              </a:rPr>
              <a:t>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	</a:t>
            </a:r>
            <a:r>
              <a:rPr lang="en-US" sz="1400" dirty="0" smtClean="0">
                <a:latin typeface="Courier New"/>
                <a:cs typeface="Courier New"/>
              </a:rPr>
              <a:t>	-</a:t>
            </a:r>
            <a:r>
              <a:rPr lang="en-US" sz="1400" dirty="0">
                <a:latin typeface="Courier New"/>
                <a:cs typeface="Courier New"/>
              </a:rPr>
              <a:t>-volume=$SCRATCH:/</a:t>
            </a:r>
            <a:r>
              <a:rPr lang="en-US" sz="1400" dirty="0" err="1">
                <a:latin typeface="Courier New"/>
                <a:cs typeface="Courier New"/>
              </a:rPr>
              <a:t>scratch:perNodeCache</a:t>
            </a:r>
            <a:r>
              <a:rPr lang="en-US" sz="1400" dirty="0">
                <a:latin typeface="Courier New"/>
                <a:cs typeface="Courier New"/>
              </a:rPr>
              <a:t>=size=100G bash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</a:t>
            </a:r>
            <a:r>
              <a:rPr lang="en-US" sz="1400" dirty="0">
                <a:latin typeface="Courier New"/>
                <a:cs typeface="Courier New"/>
              </a:rPr>
              <a:t>@nid00172:~$ </a:t>
            </a:r>
            <a:r>
              <a:rPr lang="en-US" sz="1400" dirty="0" err="1">
                <a:latin typeface="Courier New"/>
                <a:cs typeface="Courier New"/>
              </a:rPr>
              <a:t>df</a:t>
            </a:r>
            <a:r>
              <a:rPr lang="en-US" sz="1400" dirty="0">
                <a:latin typeface="Courier New"/>
                <a:cs typeface="Courier New"/>
              </a:rPr>
              <a:t> -h /scratch</a:t>
            </a:r>
          </a:p>
          <a:p>
            <a:pPr marL="0" indent="0">
              <a:buNone/>
            </a:pPr>
            <a:r>
              <a:rPr lang="en-US" sz="1400" dirty="0" err="1">
                <a:latin typeface="Courier New"/>
                <a:cs typeface="Courier New"/>
              </a:rPr>
              <a:t>Filesystem</a:t>
            </a:r>
            <a:r>
              <a:rPr lang="en-US" sz="1400" dirty="0">
                <a:latin typeface="Courier New"/>
                <a:cs typeface="Courier New"/>
              </a:rPr>
              <a:t>      Size  Used Avail Use% Mounted on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dev</a:t>
            </a:r>
            <a:r>
              <a:rPr lang="en-US" sz="1400" dirty="0">
                <a:latin typeface="Courier New"/>
                <a:cs typeface="Courier New"/>
              </a:rPr>
              <a:t>/loop1      100G   33M  100G   1% /scratch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</a:t>
            </a:r>
            <a:r>
              <a:rPr lang="en-US" sz="1400" dirty="0">
                <a:latin typeface="Courier New"/>
                <a:cs typeface="Courier New"/>
              </a:rPr>
              <a:t>@nid00172:~$ </a:t>
            </a:r>
            <a:r>
              <a:rPr lang="en-US" sz="1400" dirty="0" err="1">
                <a:latin typeface="Courier New"/>
                <a:cs typeface="Courier New"/>
              </a:rPr>
              <a:t>dd</a:t>
            </a:r>
            <a:r>
              <a:rPr lang="en-US" sz="1400" dirty="0">
                <a:latin typeface="Courier New"/>
                <a:cs typeface="Courier New"/>
              </a:rPr>
              <a:t> if=/</a:t>
            </a:r>
            <a:r>
              <a:rPr lang="en-US" sz="1400" dirty="0" err="1">
                <a:latin typeface="Courier New"/>
                <a:cs typeface="Courier New"/>
              </a:rPr>
              <a:t>dev</a:t>
            </a:r>
            <a:r>
              <a:rPr lang="en-US" sz="1400" dirty="0">
                <a:latin typeface="Courier New"/>
                <a:cs typeface="Courier New"/>
              </a:rPr>
              <a:t>/zero </a:t>
            </a:r>
            <a:r>
              <a:rPr lang="en-US" sz="1400" dirty="0" err="1">
                <a:latin typeface="Courier New"/>
                <a:cs typeface="Courier New"/>
              </a:rPr>
              <a:t>bs</a:t>
            </a:r>
            <a:r>
              <a:rPr lang="en-US" sz="1400" dirty="0">
                <a:latin typeface="Courier New"/>
                <a:cs typeface="Courier New"/>
              </a:rPr>
              <a:t>=1k count=10M of=/scratch/output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10485760+0 records in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10485760+0 records out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10737418240 bytes (11 GB, 10 </a:t>
            </a:r>
            <a:r>
              <a:rPr lang="en-US" sz="1400" dirty="0" err="1">
                <a:latin typeface="Courier New"/>
                <a:cs typeface="Courier New"/>
              </a:rPr>
              <a:t>GiB</a:t>
            </a:r>
            <a:r>
              <a:rPr lang="en-US" sz="1400" dirty="0">
                <a:latin typeface="Courier New"/>
                <a:cs typeface="Courier New"/>
              </a:rPr>
              <a:t>) copied, 14.1891 s, 757 MB/s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canon@nid00172:~$ </a:t>
            </a:r>
            <a:r>
              <a:rPr lang="en-US" sz="1400" dirty="0" err="1">
                <a:latin typeface="Courier New"/>
                <a:cs typeface="Courier New"/>
              </a:rPr>
              <a:t>ls</a:t>
            </a:r>
            <a:r>
              <a:rPr lang="en-US" sz="1400" dirty="0">
                <a:latin typeface="Courier New"/>
                <a:cs typeface="Courier New"/>
              </a:rPr>
              <a:t> -</a:t>
            </a:r>
            <a:r>
              <a:rPr lang="en-US" sz="1400" dirty="0" err="1">
                <a:latin typeface="Courier New"/>
                <a:cs typeface="Courier New"/>
              </a:rPr>
              <a:t>lh</a:t>
            </a:r>
            <a:r>
              <a:rPr lang="en-US" sz="1400" dirty="0">
                <a:latin typeface="Courier New"/>
                <a:cs typeface="Courier New"/>
              </a:rPr>
              <a:t> /scratch/output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-</a:t>
            </a:r>
            <a:r>
              <a:rPr lang="en-US" sz="1400" dirty="0" err="1">
                <a:latin typeface="Courier New"/>
                <a:cs typeface="Courier New"/>
              </a:rPr>
              <a:t>rw</a:t>
            </a:r>
            <a:r>
              <a:rPr lang="en-US" sz="1400" dirty="0">
                <a:latin typeface="Courier New"/>
                <a:cs typeface="Courier New"/>
              </a:rPr>
              <a:t>-r--r-- 1 canon canon 10G Mar  3 04:01 /scratch/output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canon@nid00172:~$ exit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Exit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canon@nid00172:~&gt; shifter --image=</a:t>
            </a:r>
            <a:r>
              <a:rPr lang="en-US" sz="1400" dirty="0" err="1">
                <a:latin typeface="Courier New"/>
                <a:cs typeface="Courier New"/>
              </a:rPr>
              <a:t>ubuntu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smtClean="0">
                <a:latin typeface="Courier New"/>
                <a:cs typeface="Courier New"/>
              </a:rPr>
              <a:t>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	</a:t>
            </a:r>
            <a:r>
              <a:rPr lang="en-US" sz="1400" dirty="0" smtClean="0">
                <a:latin typeface="Courier New"/>
                <a:cs typeface="Courier New"/>
              </a:rPr>
              <a:t>	-</a:t>
            </a:r>
            <a:r>
              <a:rPr lang="en-US" sz="1400" dirty="0">
                <a:latin typeface="Courier New"/>
                <a:cs typeface="Courier New"/>
              </a:rPr>
              <a:t>-volume=$SCRATCH:/</a:t>
            </a:r>
            <a:r>
              <a:rPr lang="en-US" sz="1400" dirty="0" err="1">
                <a:latin typeface="Courier New"/>
                <a:cs typeface="Courier New"/>
              </a:rPr>
              <a:t>scratch:perNodeCache</a:t>
            </a:r>
            <a:r>
              <a:rPr lang="en-US" sz="1400" dirty="0">
                <a:latin typeface="Courier New"/>
                <a:cs typeface="Courier New"/>
              </a:rPr>
              <a:t>=size=100G bash</a:t>
            </a: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</a:t>
            </a:r>
            <a:r>
              <a:rPr lang="en-US" sz="1400" dirty="0">
                <a:latin typeface="Courier New"/>
                <a:cs typeface="Courier New"/>
              </a:rPr>
              <a:t>@nid00172:~$ </a:t>
            </a:r>
            <a:r>
              <a:rPr lang="en-US" sz="1400" dirty="0" err="1">
                <a:latin typeface="Courier New"/>
                <a:cs typeface="Courier New"/>
              </a:rPr>
              <a:t>ls</a:t>
            </a:r>
            <a:r>
              <a:rPr lang="en-US" sz="1400" dirty="0">
                <a:latin typeface="Courier New"/>
                <a:cs typeface="Courier New"/>
              </a:rPr>
              <a:t> -l /scratch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total 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22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09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Shifter Gotchas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Containers run as the user, not root</a:t>
            </a:r>
          </a:p>
          <a:p>
            <a:r>
              <a:rPr lang="en-US" dirty="0" smtClean="0"/>
              <a:t>Images are mounted read-only</a:t>
            </a:r>
          </a:p>
          <a:p>
            <a:r>
              <a:rPr lang="en-US" dirty="0" smtClean="0"/>
              <a:t>Some volume mount locations are disallowed</a:t>
            </a:r>
          </a:p>
          <a:p>
            <a:r>
              <a:rPr lang="en-US" dirty="0" smtClean="0"/>
              <a:t>Volumes currently can’t be mounted over each 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23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243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Shifter Gotchas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59595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mr-IN" sz="1400" dirty="0">
                <a:latin typeface="Courier New"/>
                <a:cs typeface="Courier New"/>
              </a:rPr>
              <a:t>canon@nid00173:~&gt; shifter --image=ubuntu  bash</a:t>
            </a:r>
          </a:p>
          <a:p>
            <a:pPr marL="0" indent="0">
              <a:buNone/>
            </a:pPr>
            <a:r>
              <a:rPr lang="mr-IN" sz="1400" dirty="0" smtClean="0">
                <a:latin typeface="Courier New"/>
                <a:cs typeface="Courier New"/>
              </a:rPr>
              <a:t>canon</a:t>
            </a:r>
            <a:r>
              <a:rPr lang="mr-IN" sz="1400" dirty="0">
                <a:latin typeface="Courier New"/>
                <a:cs typeface="Courier New"/>
              </a:rPr>
              <a:t>@nid00173:~$ ls -ld /var/tmp/</a:t>
            </a:r>
          </a:p>
          <a:p>
            <a:pPr marL="0" indent="0">
              <a:buNone/>
            </a:pPr>
            <a:r>
              <a:rPr lang="mr-IN" sz="1400" dirty="0">
                <a:latin typeface="Courier New"/>
                <a:cs typeface="Courier New"/>
              </a:rPr>
              <a:t>drwxrwxrwt 2 root 0 3 Feb 14 23:29 /var/tmp/</a:t>
            </a:r>
          </a:p>
          <a:p>
            <a:pPr marL="0" indent="0">
              <a:buNone/>
            </a:pPr>
            <a:r>
              <a:rPr lang="mr-IN" sz="1400" dirty="0">
                <a:latin typeface="Courier New"/>
                <a:cs typeface="Courier New"/>
              </a:rPr>
              <a:t>canon@nid00173:~$ touch /var/tmp/blah</a:t>
            </a:r>
          </a:p>
          <a:p>
            <a:pPr marL="0" indent="0">
              <a:buNone/>
            </a:pPr>
            <a:r>
              <a:rPr lang="mr-IN" sz="1400" dirty="0">
                <a:latin typeface="Courier New"/>
                <a:cs typeface="Courier New"/>
              </a:rPr>
              <a:t>touch: cannot touch '/var/tmp/blah': Read-only file system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canon</a:t>
            </a:r>
            <a:r>
              <a:rPr lang="en-US" sz="1400" dirty="0">
                <a:latin typeface="Courier New"/>
                <a:cs typeface="Courier New"/>
              </a:rPr>
              <a:t>@nid00173:~&gt; shifter --image=</a:t>
            </a:r>
            <a:r>
              <a:rPr lang="en-US" sz="1400" dirty="0" err="1">
                <a:latin typeface="Courier New"/>
                <a:cs typeface="Courier New"/>
              </a:rPr>
              <a:t>ubuntu</a:t>
            </a:r>
            <a:r>
              <a:rPr lang="en-US" sz="1400" dirty="0">
                <a:latin typeface="Courier New"/>
                <a:cs typeface="Courier New"/>
              </a:rPr>
              <a:t> --volume=$SCRATCH:/opt </a:t>
            </a:r>
            <a:r>
              <a:rPr lang="en-US" sz="1400" dirty="0" err="1">
                <a:latin typeface="Courier New"/>
                <a:cs typeface="Courier New"/>
              </a:rPr>
              <a:t>bash|head</a:t>
            </a:r>
            <a:r>
              <a:rPr lang="en-US" sz="1400" dirty="0">
                <a:latin typeface="Courier New"/>
                <a:cs typeface="Courier New"/>
              </a:rPr>
              <a:t> -2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Invalid Volume Map: /scratch1/</a:t>
            </a:r>
            <a:r>
              <a:rPr lang="en-US" sz="1400" dirty="0" err="1">
                <a:latin typeface="Courier New"/>
                <a:cs typeface="Courier New"/>
              </a:rPr>
              <a:t>scratchdirs</a:t>
            </a:r>
            <a:r>
              <a:rPr lang="en-US" sz="1400" dirty="0">
                <a:latin typeface="Courier New"/>
                <a:cs typeface="Courier New"/>
              </a:rPr>
              <a:t>/canon:/opt, aborting! 1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Failed to parse volume map </a:t>
            </a:r>
            <a:r>
              <a:rPr lang="en-US" sz="1400" dirty="0" smtClean="0">
                <a:latin typeface="Courier New"/>
                <a:cs typeface="Courier New"/>
              </a:rPr>
              <a:t>options</a:t>
            </a: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canon@nid00173:~&gt; shifter --image=</a:t>
            </a:r>
            <a:r>
              <a:rPr lang="en-US" sz="1400" dirty="0" err="1">
                <a:latin typeface="Courier New"/>
                <a:cs typeface="Courier New"/>
              </a:rPr>
              <a:t>ubuntu</a:t>
            </a:r>
            <a:r>
              <a:rPr lang="en-US" sz="1400" dirty="0">
                <a:latin typeface="Courier New"/>
                <a:cs typeface="Courier New"/>
              </a:rPr>
              <a:t> --volume=$SCRATCH:/data --volume=$SCRATCH/spark:/data/spark2 bash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Mount request path /</a:t>
            </a:r>
            <a:r>
              <a:rPr lang="en-US" sz="1400" dirty="0" err="1">
                <a:latin typeface="Courier New"/>
                <a:cs typeface="Courier New"/>
              </a:rPr>
              <a:t>var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udiMount</a:t>
            </a:r>
            <a:r>
              <a:rPr lang="en-US" sz="1400" dirty="0">
                <a:latin typeface="Courier New"/>
                <a:cs typeface="Courier New"/>
              </a:rPr>
              <a:t>/data/spark2 not on an approved device for volume mounts.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FAILED to setup user-requested mounts.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FAILED to setup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24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891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</a:t>
            </a:r>
            <a:r>
              <a:rPr lang="en-US" dirty="0" err="1" smtClean="0"/>
              <a:t>Arounds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critical paths and files are world-readable</a:t>
            </a:r>
          </a:p>
          <a:p>
            <a:r>
              <a:rPr lang="en-US" dirty="0" err="1" smtClean="0"/>
              <a:t>Rsync</a:t>
            </a:r>
            <a:r>
              <a:rPr lang="en-US" dirty="0" smtClean="0"/>
              <a:t> image contents to a volume mount, then volume mount the copy over the original to work around read-only limitation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25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48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Dockerfile</a:t>
            </a:r>
            <a:r>
              <a:rPr lang="en-US" dirty="0" smtClean="0"/>
              <a:t> Best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26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714586"/>
            <a:ext cx="8229600" cy="1564924"/>
          </a:xfr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</a:t>
            </a:r>
            <a:r>
              <a:rPr lang="en-US" sz="1400" dirty="0" err="1">
                <a:latin typeface="Courier New"/>
                <a:cs typeface="Courier New"/>
              </a:rPr>
              <a:t>wget</a:t>
            </a:r>
            <a:r>
              <a:rPr lang="en-US" sz="1400" dirty="0">
                <a:latin typeface="Courier New"/>
                <a:cs typeface="Courier New"/>
              </a:rPr>
              <a:t> http://</a:t>
            </a:r>
            <a:r>
              <a:rPr lang="en-US" sz="1400" dirty="0" err="1">
                <a:latin typeface="Courier New"/>
                <a:cs typeface="Courier New"/>
              </a:rPr>
              <a:t>hostname.com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tar </a:t>
            </a:r>
            <a:r>
              <a:rPr lang="en-US" sz="1400" dirty="0" err="1">
                <a:latin typeface="Courier New"/>
                <a:cs typeface="Courier New"/>
              </a:rPr>
              <a:t>xzf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cd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r>
              <a:rPr lang="en-US" sz="1400" dirty="0">
                <a:latin typeface="Courier New"/>
                <a:cs typeface="Courier New"/>
              </a:rPr>
              <a:t> ; make; make install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</a:t>
            </a:r>
            <a:r>
              <a:rPr lang="en-US" sz="1400" dirty="0" err="1">
                <a:latin typeface="Courier New"/>
                <a:cs typeface="Courier New"/>
              </a:rPr>
              <a:t>rm</a:t>
            </a:r>
            <a:r>
              <a:rPr lang="en-US" sz="1400" dirty="0">
                <a:latin typeface="Courier New"/>
                <a:cs typeface="Courier New"/>
              </a:rPr>
              <a:t> -</a:t>
            </a:r>
            <a:r>
              <a:rPr lang="en-US" sz="1400" dirty="0" err="1">
                <a:latin typeface="Courier New"/>
                <a:cs typeface="Courier New"/>
              </a:rPr>
              <a:t>rf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947931"/>
            <a:ext cx="8229600" cy="13508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</a:t>
            </a:r>
            <a:r>
              <a:rPr lang="en-US" sz="1400" dirty="0" err="1">
                <a:latin typeface="Courier New"/>
                <a:cs typeface="Courier New"/>
              </a:rPr>
              <a:t>wget</a:t>
            </a:r>
            <a:r>
              <a:rPr lang="en-US" sz="1400" dirty="0">
                <a:latin typeface="Courier New"/>
                <a:cs typeface="Courier New"/>
              </a:rPr>
              <a:t> http://</a:t>
            </a:r>
            <a:r>
              <a:rPr lang="en-US" sz="1400" dirty="0" err="1">
                <a:latin typeface="Courier New"/>
                <a:cs typeface="Courier New"/>
              </a:rPr>
              <a:t>hostname.com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tar </a:t>
            </a:r>
            <a:r>
              <a:rPr lang="en-US" sz="1400" dirty="0" err="1">
                <a:latin typeface="Courier New"/>
                <a:cs typeface="Courier New"/>
              </a:rPr>
              <a:t>xzf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cd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r>
              <a:rPr lang="en-US" sz="1400" dirty="0">
                <a:latin typeface="Courier New"/>
                <a:cs typeface="Courier New"/>
              </a:rPr>
              <a:t> &amp;&amp; make &amp;&amp; make install &amp;&amp; 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rm</a:t>
            </a:r>
            <a:r>
              <a:rPr lang="en-US" sz="1400" dirty="0">
                <a:latin typeface="Courier New"/>
                <a:cs typeface="Courier New"/>
              </a:rPr>
              <a:t> -</a:t>
            </a:r>
            <a:r>
              <a:rPr lang="en-US" sz="1400" dirty="0" err="1">
                <a:latin typeface="Courier New"/>
                <a:cs typeface="Courier New"/>
              </a:rPr>
              <a:t>rf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836" y="1171523"/>
            <a:ext cx="12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Bad:</a:t>
            </a:r>
            <a:endParaRPr lang="en-US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54836" y="3432180"/>
            <a:ext cx="12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Good: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05502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Dockerfile</a:t>
            </a:r>
            <a:r>
              <a:rPr lang="en-US" dirty="0" smtClean="0"/>
              <a:t> Best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27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714586"/>
            <a:ext cx="8229600" cy="1564924"/>
          </a:xfr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</a:t>
            </a:r>
            <a:r>
              <a:rPr lang="en-US" sz="1400" dirty="0" err="1">
                <a:latin typeface="Courier New"/>
                <a:cs typeface="Courier New"/>
              </a:rPr>
              <a:t>wget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>
                <a:latin typeface="Courier New"/>
                <a:cs typeface="Courier New"/>
                <a:hlinkClick r:id="rId2"/>
              </a:rPr>
              <a:t>http://hostname.com/mycode.tgz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smtClean="0">
                <a:latin typeface="Courier New"/>
                <a:cs typeface="Courier New"/>
              </a:rPr>
              <a:t>; \</a:t>
            </a: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tar </a:t>
            </a:r>
            <a:r>
              <a:rPr lang="en-US" sz="1400" dirty="0" err="1">
                <a:latin typeface="Courier New"/>
                <a:cs typeface="Courier New"/>
              </a:rPr>
              <a:t>xzf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smtClean="0">
                <a:latin typeface="Courier New"/>
                <a:cs typeface="Courier New"/>
              </a:rPr>
              <a:t>; </a:t>
            </a:r>
            <a:r>
              <a:rPr lang="en-US" sz="1400" dirty="0">
                <a:latin typeface="Courier New"/>
                <a:cs typeface="Courier New"/>
              </a:rPr>
              <a:t>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cd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smtClean="0">
                <a:latin typeface="Courier New"/>
                <a:cs typeface="Courier New"/>
              </a:rPr>
              <a:t>; </a:t>
            </a:r>
            <a:r>
              <a:rPr lang="en-US" sz="1400" dirty="0">
                <a:latin typeface="Courier New"/>
                <a:cs typeface="Courier New"/>
              </a:rPr>
              <a:t>make </a:t>
            </a:r>
            <a:r>
              <a:rPr lang="en-US" sz="1400" dirty="0" smtClean="0">
                <a:latin typeface="Courier New"/>
                <a:cs typeface="Courier New"/>
              </a:rPr>
              <a:t>; </a:t>
            </a:r>
            <a:r>
              <a:rPr lang="en-US" sz="1400" dirty="0">
                <a:latin typeface="Courier New"/>
                <a:cs typeface="Courier New"/>
              </a:rPr>
              <a:t>make install </a:t>
            </a:r>
            <a:r>
              <a:rPr lang="en-US" sz="1400" dirty="0" smtClean="0">
                <a:latin typeface="Courier New"/>
                <a:cs typeface="Courier New"/>
              </a:rPr>
              <a:t>; </a:t>
            </a:r>
            <a:r>
              <a:rPr lang="en-US" sz="1400" dirty="0">
                <a:latin typeface="Courier New"/>
                <a:cs typeface="Courier New"/>
              </a:rPr>
              <a:t>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rm</a:t>
            </a:r>
            <a:r>
              <a:rPr lang="en-US" sz="1400" dirty="0">
                <a:latin typeface="Courier New"/>
                <a:cs typeface="Courier New"/>
              </a:rPr>
              <a:t> -</a:t>
            </a:r>
            <a:r>
              <a:rPr lang="en-US" sz="1400" dirty="0" err="1">
                <a:latin typeface="Courier New"/>
                <a:cs typeface="Courier New"/>
              </a:rPr>
              <a:t>rf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947931"/>
            <a:ext cx="8229600" cy="13508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RUN </a:t>
            </a:r>
            <a:r>
              <a:rPr lang="en-US" sz="1400" dirty="0" err="1">
                <a:latin typeface="Courier New"/>
                <a:cs typeface="Courier New"/>
              </a:rPr>
              <a:t>wget</a:t>
            </a:r>
            <a:r>
              <a:rPr lang="en-US" sz="1400" dirty="0">
                <a:latin typeface="Courier New"/>
                <a:cs typeface="Courier New"/>
              </a:rPr>
              <a:t> http://</a:t>
            </a:r>
            <a:r>
              <a:rPr lang="en-US" sz="1400" dirty="0" err="1">
                <a:latin typeface="Courier New"/>
                <a:cs typeface="Courier New"/>
              </a:rPr>
              <a:t>hostname.com</a:t>
            </a:r>
            <a:r>
              <a:rPr lang="en-US" sz="1400" dirty="0">
                <a:latin typeface="Courier New"/>
                <a:cs typeface="Courier New"/>
              </a:rPr>
              <a:t>/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tar </a:t>
            </a:r>
            <a:r>
              <a:rPr lang="en-US" sz="1400" dirty="0" err="1">
                <a:latin typeface="Courier New"/>
                <a:cs typeface="Courier New"/>
              </a:rPr>
              <a:t>xzf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cd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r>
              <a:rPr lang="en-US" sz="1400" dirty="0">
                <a:latin typeface="Courier New"/>
                <a:cs typeface="Courier New"/>
              </a:rPr>
              <a:t> &amp;&amp; make &amp;&amp; make install &amp;&amp; \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rm</a:t>
            </a:r>
            <a:r>
              <a:rPr lang="en-US" sz="1400" dirty="0">
                <a:latin typeface="Courier New"/>
                <a:cs typeface="Courier New"/>
              </a:rPr>
              <a:t> -</a:t>
            </a:r>
            <a:r>
              <a:rPr lang="en-US" sz="1400" dirty="0" err="1">
                <a:latin typeface="Courier New"/>
                <a:cs typeface="Courier New"/>
              </a:rPr>
              <a:t>rf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mycode.tgz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mycode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836" y="1171523"/>
            <a:ext cx="12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Bad:</a:t>
            </a:r>
            <a:endParaRPr lang="en-US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54836" y="3432180"/>
            <a:ext cx="12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Good: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006852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Dockerfile</a:t>
            </a:r>
            <a:r>
              <a:rPr lang="en-US" dirty="0" smtClean="0"/>
              <a:t> Best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28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714586"/>
            <a:ext cx="8229600" cy="1564924"/>
          </a:xfr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ADD . /</a:t>
            </a:r>
            <a:r>
              <a:rPr lang="en-US" sz="1400" dirty="0" err="1" smtClean="0">
                <a:latin typeface="Courier New"/>
                <a:cs typeface="Courier New"/>
              </a:rPr>
              <a:t>src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RUN apt-get update </a:t>
            </a:r>
            <a:r>
              <a:rPr lang="mr-IN" sz="1400" dirty="0" smtClean="0">
                <a:latin typeface="Courier New"/>
                <a:cs typeface="Courier New"/>
              </a:rPr>
              <a:t>–</a:t>
            </a:r>
            <a:r>
              <a:rPr lang="en-US" sz="1400" dirty="0" smtClean="0">
                <a:latin typeface="Courier New"/>
                <a:cs typeface="Courier New"/>
              </a:rPr>
              <a:t>y &amp;&amp; </a:t>
            </a:r>
            <a:r>
              <a:rPr lang="en-US" sz="1400" dirty="0" err="1" smtClean="0">
                <a:latin typeface="Courier New"/>
                <a:cs typeface="Courier New"/>
              </a:rPr>
              <a:t>atp</a:t>
            </a:r>
            <a:r>
              <a:rPr lang="en-US" sz="1400" dirty="0" smtClean="0">
                <a:latin typeface="Courier New"/>
                <a:cs typeface="Courier New"/>
              </a:rPr>
              <a:t>-get install </a:t>
            </a:r>
            <a:r>
              <a:rPr lang="en-US" sz="1400" dirty="0" err="1" smtClean="0">
                <a:latin typeface="Courier New"/>
                <a:cs typeface="Courier New"/>
              </a:rPr>
              <a:t>gcc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RUN cd /</a:t>
            </a:r>
            <a:r>
              <a:rPr lang="en-US" sz="1400" dirty="0" err="1" smtClean="0">
                <a:latin typeface="Courier New"/>
                <a:cs typeface="Courier New"/>
              </a:rPr>
              <a:t>src</a:t>
            </a:r>
            <a:r>
              <a:rPr lang="en-US" sz="1400" dirty="0" smtClean="0">
                <a:latin typeface="Courier New"/>
                <a:cs typeface="Courier New"/>
              </a:rPr>
              <a:t> &amp;&amp; make &amp;&amp; make install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947931"/>
            <a:ext cx="8229600" cy="13508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RUN apt-get update </a:t>
            </a:r>
            <a:r>
              <a:rPr lang="mr-IN" sz="1400" dirty="0" smtClean="0">
                <a:latin typeface="Courier New"/>
                <a:cs typeface="Courier New"/>
              </a:rPr>
              <a:t>–</a:t>
            </a:r>
            <a:r>
              <a:rPr lang="en-US" sz="1400" dirty="0" smtClean="0">
                <a:latin typeface="Courier New"/>
                <a:cs typeface="Courier New"/>
              </a:rPr>
              <a:t>y &amp;&amp; apt-get install </a:t>
            </a:r>
            <a:r>
              <a:rPr lang="en-US" sz="1400" dirty="0" err="1" smtClean="0">
                <a:latin typeface="Courier New"/>
                <a:cs typeface="Courier New"/>
              </a:rPr>
              <a:t>gcc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ADD . /</a:t>
            </a:r>
            <a:r>
              <a:rPr lang="en-US" sz="1400" dirty="0" err="1" smtClean="0">
                <a:latin typeface="Courier New"/>
                <a:cs typeface="Courier New"/>
              </a:rPr>
              <a:t>src</a:t>
            </a:r>
            <a:endParaRPr lang="en-US" sz="14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4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/>
                <a:cs typeface="Courier New"/>
              </a:rPr>
              <a:t>RUN cd /</a:t>
            </a:r>
            <a:r>
              <a:rPr lang="en-US" sz="1400" dirty="0" err="1" smtClean="0">
                <a:latin typeface="Courier New"/>
                <a:cs typeface="Courier New"/>
              </a:rPr>
              <a:t>src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smtClean="0">
                <a:latin typeface="Courier New"/>
                <a:cs typeface="Courier New"/>
              </a:rPr>
              <a:t>&amp;&amp; make &amp;&amp; make install</a:t>
            </a:r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836" y="1171523"/>
            <a:ext cx="12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Bad:</a:t>
            </a:r>
            <a:endParaRPr lang="en-US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54836" y="3432180"/>
            <a:ext cx="12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Good: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402113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very large images (&gt; ~5 GB)</a:t>
            </a:r>
          </a:p>
          <a:p>
            <a:r>
              <a:rPr lang="en-US" dirty="0" smtClean="0"/>
              <a:t>Keep data in $SCRATCH and volume mount into the container if data is large</a:t>
            </a:r>
          </a:p>
          <a:p>
            <a:r>
              <a:rPr lang="en-US" dirty="0" smtClean="0"/>
              <a:t>Use volume mounts for rapid prototyping and testing, then add that into the image after code </a:t>
            </a:r>
            <a:r>
              <a:rPr lang="en-US" smtClean="0"/>
              <a:t>stabalizes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29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10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384" y="4651072"/>
            <a:ext cx="1604908" cy="15836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603" y="4723957"/>
            <a:ext cx="1433788" cy="14022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186" y="1249433"/>
            <a:ext cx="6299200" cy="1282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Docker</a:t>
            </a:r>
            <a:r>
              <a:rPr lang="en-US" dirty="0" smtClean="0"/>
              <a:t> Basic’s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342" y="2685894"/>
            <a:ext cx="8229600" cy="19651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numCol="3">
            <a:normAutofit/>
          </a:bodyPr>
          <a:lstStyle/>
          <a:p>
            <a:r>
              <a:rPr lang="en-US" sz="2000" dirty="0" smtClean="0"/>
              <a:t>Build images that captures applications requirements.</a:t>
            </a:r>
          </a:p>
          <a:p>
            <a:r>
              <a:rPr lang="en-US" sz="2000" dirty="0" smtClean="0"/>
              <a:t>Manually commit or use a recipe file.</a:t>
            </a:r>
          </a:p>
          <a:p>
            <a:r>
              <a:rPr lang="en-US" sz="2000" dirty="0" smtClean="0"/>
              <a:t>Push an image to </a:t>
            </a:r>
            <a:r>
              <a:rPr lang="en-US" sz="2000" dirty="0" err="1" smtClean="0"/>
              <a:t>DockerHub</a:t>
            </a:r>
            <a:r>
              <a:rPr lang="en-US" sz="2000" dirty="0" smtClean="0"/>
              <a:t>, a hosted registry, or a private </a:t>
            </a:r>
            <a:r>
              <a:rPr lang="en-US" sz="2000" dirty="0" err="1" smtClean="0"/>
              <a:t>Docker</a:t>
            </a:r>
            <a:r>
              <a:rPr lang="en-US" sz="2000" dirty="0" smtClean="0"/>
              <a:t> Registry.</a:t>
            </a:r>
          </a:p>
          <a:p>
            <a:r>
              <a:rPr lang="en-US" sz="2000" dirty="0" smtClean="0"/>
              <a:t>Share Images</a:t>
            </a:r>
          </a:p>
          <a:p>
            <a:r>
              <a:rPr lang="en-US" sz="2000" dirty="0" smtClean="0"/>
              <a:t>Use </a:t>
            </a:r>
            <a:r>
              <a:rPr lang="en-US" sz="2000" dirty="0" err="1" smtClean="0"/>
              <a:t>Docker</a:t>
            </a:r>
            <a:r>
              <a:rPr lang="en-US" sz="2000" dirty="0" smtClean="0"/>
              <a:t> Engine to pull images down and execute a container from the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804" y="4967111"/>
            <a:ext cx="1599048" cy="93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0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Coming Soon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Private Repos and Image ACLs</a:t>
            </a:r>
          </a:p>
          <a:p>
            <a:r>
              <a:rPr lang="en-US" dirty="0" smtClean="0"/>
              <a:t>Allow users to pull from private </a:t>
            </a:r>
            <a:r>
              <a:rPr lang="en-US" dirty="0" err="1" smtClean="0"/>
              <a:t>Docker</a:t>
            </a:r>
            <a:r>
              <a:rPr lang="en-US" dirty="0" smtClean="0"/>
              <a:t> repos (username and password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30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17.03 Release</a:t>
            </a:r>
          </a:p>
          <a:p>
            <a:pPr lvl="1"/>
            <a:r>
              <a:rPr lang="en-US" dirty="0" smtClean="0"/>
              <a:t>ACL support (private and authenticated images)</a:t>
            </a:r>
          </a:p>
          <a:p>
            <a:pPr lvl="1"/>
            <a:r>
              <a:rPr lang="en-US" dirty="0" smtClean="0"/>
              <a:t>Image expiry and removal</a:t>
            </a:r>
          </a:p>
          <a:p>
            <a:pPr lvl="1"/>
            <a:r>
              <a:rPr lang="en-US" dirty="0" smtClean="0"/>
              <a:t>Basic Image usage statistics and metrics</a:t>
            </a:r>
          </a:p>
          <a:p>
            <a:r>
              <a:rPr lang="en-US" dirty="0" smtClean="0"/>
              <a:t>17.0X Release</a:t>
            </a:r>
          </a:p>
          <a:p>
            <a:pPr lvl="1"/>
            <a:r>
              <a:rPr lang="en-US" dirty="0" smtClean="0"/>
              <a:t>Integrated Image Import Support</a:t>
            </a:r>
          </a:p>
          <a:p>
            <a:pPr lvl="1"/>
            <a:r>
              <a:rPr lang="en-US" dirty="0" err="1" smtClean="0"/>
              <a:t>OverlayFS</a:t>
            </a:r>
            <a:r>
              <a:rPr lang="en-US" dirty="0" smtClean="0"/>
              <a:t> support (write-able images)</a:t>
            </a:r>
          </a:p>
          <a:p>
            <a:pPr lvl="1"/>
            <a:r>
              <a:rPr lang="en-US" dirty="0" smtClean="0"/>
              <a:t>Simplified Installation</a:t>
            </a:r>
          </a:p>
          <a:p>
            <a:pPr lvl="1"/>
            <a:r>
              <a:rPr lang="en-US" dirty="0" smtClean="0"/>
              <a:t>Singularity Image Format Support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31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07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Combination of </a:t>
            </a:r>
            <a:r>
              <a:rPr lang="en-US" dirty="0" err="1" smtClean="0"/>
              <a:t>Docker</a:t>
            </a:r>
            <a:r>
              <a:rPr lang="en-US" dirty="0" smtClean="0"/>
              <a:t> and Shifter addresses many challenges:</a:t>
            </a:r>
          </a:p>
          <a:p>
            <a:pPr lvl="1"/>
            <a:r>
              <a:rPr lang="en-US" dirty="0" smtClean="0"/>
              <a:t>Usability </a:t>
            </a:r>
            <a:r>
              <a:rPr lang="mr-IN" dirty="0" smtClean="0"/>
              <a:t>–</a:t>
            </a:r>
            <a:r>
              <a:rPr lang="en-US" dirty="0" smtClean="0"/>
              <a:t> Porting applications is easier and quicker</a:t>
            </a:r>
          </a:p>
          <a:p>
            <a:pPr lvl="1"/>
            <a:r>
              <a:rPr lang="en-US" dirty="0" smtClean="0"/>
              <a:t>Flexibility </a:t>
            </a:r>
            <a:r>
              <a:rPr lang="mr-IN" dirty="0" smtClean="0"/>
              <a:t>–</a:t>
            </a:r>
            <a:r>
              <a:rPr lang="en-US" dirty="0" smtClean="0"/>
              <a:t> Users aren’t tethered to the native OS</a:t>
            </a:r>
          </a:p>
          <a:p>
            <a:pPr lvl="1"/>
            <a:r>
              <a:rPr lang="en-US" dirty="0" smtClean="0"/>
              <a:t>Reproducibility </a:t>
            </a:r>
            <a:r>
              <a:rPr lang="mr-IN" dirty="0" smtClean="0"/>
              <a:t>–</a:t>
            </a:r>
            <a:r>
              <a:rPr lang="en-US" dirty="0" smtClean="0"/>
              <a:t> Users can easily save and re-run the same code</a:t>
            </a:r>
          </a:p>
          <a:p>
            <a:pPr lvl="1"/>
            <a:r>
              <a:rPr lang="en-US" dirty="0" smtClean="0"/>
              <a:t>Sharing </a:t>
            </a:r>
            <a:r>
              <a:rPr lang="mr-IN" dirty="0" smtClean="0"/>
              <a:t>–</a:t>
            </a:r>
            <a:r>
              <a:rPr lang="en-US" dirty="0" smtClean="0"/>
              <a:t> Users can easily share their tools with collaborators</a:t>
            </a:r>
          </a:p>
          <a:p>
            <a:pPr lvl="1"/>
            <a:r>
              <a:rPr lang="en-US" dirty="0" smtClean="0"/>
              <a:t>Scientific Process </a:t>
            </a:r>
            <a:r>
              <a:rPr lang="mr-IN" dirty="0" smtClean="0"/>
              <a:t>–</a:t>
            </a:r>
            <a:r>
              <a:rPr lang="en-US" dirty="0" smtClean="0"/>
              <a:t> Images can be published so others can reproduce work</a:t>
            </a:r>
          </a:p>
          <a:p>
            <a:r>
              <a:rPr lang="en-US" dirty="0" smtClean="0"/>
              <a:t>Performance</a:t>
            </a:r>
          </a:p>
          <a:p>
            <a:pPr lvl="1"/>
            <a:r>
              <a:rPr lang="en-US" dirty="0" smtClean="0"/>
              <a:t>Shifter also provides a number of performance benefits especially for Python or codes with many dynamic libraries</a:t>
            </a:r>
          </a:p>
          <a:p>
            <a:pPr lvl="1"/>
            <a:r>
              <a:rPr lang="en-US" dirty="0" smtClean="0"/>
              <a:t>Shifter integrates with the batch system, scales well, and provides special features like </a:t>
            </a:r>
            <a:r>
              <a:rPr lang="en-US" dirty="0" err="1" smtClean="0"/>
              <a:t>perNodeCaches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32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97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Energy Research Scientific Computing Center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33</a:t>
            </a:fld>
            <a:r>
              <a:rPr lang="en-US" smtClean="0"/>
              <a:t> -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DOE6903508:shifter canon$ cat </a:t>
            </a:r>
            <a:r>
              <a:rPr lang="en-US" dirty="0" err="1">
                <a:latin typeface="Courier New"/>
                <a:cs typeface="Courier New"/>
              </a:rPr>
              <a:t>helloworld.c</a:t>
            </a:r>
            <a:r>
              <a:rPr lang="en-US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// Hello World MPI app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#include &lt;</a:t>
            </a:r>
            <a:r>
              <a:rPr lang="en-US" dirty="0" err="1">
                <a:latin typeface="Courier New"/>
                <a:cs typeface="Courier New"/>
              </a:rPr>
              <a:t>mpi.h</a:t>
            </a:r>
            <a:r>
              <a:rPr lang="en-US" dirty="0"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#include &lt;</a:t>
            </a:r>
            <a:r>
              <a:rPr lang="en-US" dirty="0" err="1">
                <a:latin typeface="Courier New"/>
                <a:cs typeface="Courier New"/>
              </a:rPr>
              <a:t>stdio.h</a:t>
            </a:r>
            <a:r>
              <a:rPr lang="en-US" dirty="0"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 err="1">
                <a:latin typeface="Courier New"/>
                <a:cs typeface="Courier New"/>
              </a:rPr>
              <a:t>int</a:t>
            </a:r>
            <a:r>
              <a:rPr lang="en-US" dirty="0">
                <a:latin typeface="Courier New"/>
                <a:cs typeface="Courier New"/>
              </a:rPr>
              <a:t> main(</a:t>
            </a:r>
            <a:r>
              <a:rPr lang="en-US" dirty="0" err="1">
                <a:latin typeface="Courier New"/>
                <a:cs typeface="Courier New"/>
              </a:rPr>
              <a:t>int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argc</a:t>
            </a:r>
            <a:r>
              <a:rPr lang="en-US" dirty="0">
                <a:latin typeface="Courier New"/>
                <a:cs typeface="Courier New"/>
              </a:rPr>
              <a:t>, char** </a:t>
            </a:r>
            <a:r>
              <a:rPr lang="en-US" dirty="0" err="1">
                <a:latin typeface="Courier New"/>
                <a:cs typeface="Courier New"/>
              </a:rPr>
              <a:t>argv</a:t>
            </a:r>
            <a:r>
              <a:rPr lang="en-US" dirty="0">
                <a:latin typeface="Courier New"/>
                <a:cs typeface="Courier New"/>
              </a:rPr>
              <a:t>) {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int</a:t>
            </a:r>
            <a:r>
              <a:rPr lang="en-US" dirty="0">
                <a:latin typeface="Courier New"/>
                <a:cs typeface="Courier New"/>
              </a:rPr>
              <a:t> size, rank;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char buffer[1024];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MPI_Init</a:t>
            </a:r>
            <a:r>
              <a:rPr lang="en-US" dirty="0">
                <a:latin typeface="Courier New"/>
                <a:cs typeface="Courier New"/>
              </a:rPr>
              <a:t>(&amp;</a:t>
            </a:r>
            <a:r>
              <a:rPr lang="en-US" dirty="0" err="1">
                <a:latin typeface="Courier New"/>
                <a:cs typeface="Courier New"/>
              </a:rPr>
              <a:t>argc</a:t>
            </a:r>
            <a:r>
              <a:rPr lang="en-US" dirty="0">
                <a:latin typeface="Courier New"/>
                <a:cs typeface="Courier New"/>
              </a:rPr>
              <a:t>, &amp;</a:t>
            </a:r>
            <a:r>
              <a:rPr lang="en-US" dirty="0" err="1">
                <a:latin typeface="Courier New"/>
                <a:cs typeface="Courier New"/>
              </a:rPr>
              <a:t>argv</a:t>
            </a:r>
            <a:r>
              <a:rPr lang="en-US" dirty="0"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MPI_Comm_size</a:t>
            </a:r>
            <a:r>
              <a:rPr lang="en-US" dirty="0">
                <a:latin typeface="Courier New"/>
                <a:cs typeface="Courier New"/>
              </a:rPr>
              <a:t>(MPI_COMM_WORLD, &amp;size);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MPI_Comm_rank</a:t>
            </a:r>
            <a:r>
              <a:rPr lang="en-US" dirty="0">
                <a:latin typeface="Courier New"/>
                <a:cs typeface="Courier New"/>
              </a:rPr>
              <a:t>(MPI_COMM_WORLD, &amp;rank);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gethostname</a:t>
            </a:r>
            <a:r>
              <a:rPr lang="en-US" dirty="0">
                <a:latin typeface="Courier New"/>
                <a:cs typeface="Courier New"/>
              </a:rPr>
              <a:t>(buffer, 1024);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printf</a:t>
            </a:r>
            <a:r>
              <a:rPr lang="en-US" dirty="0">
                <a:latin typeface="Courier New"/>
                <a:cs typeface="Courier New"/>
              </a:rPr>
              <a:t>("hello from %d of %d on %s\n", rank, size, buffer);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MPI_Barrier</a:t>
            </a:r>
            <a:r>
              <a:rPr lang="en-US" dirty="0">
                <a:latin typeface="Courier New"/>
                <a:cs typeface="Courier New"/>
              </a:rPr>
              <a:t>(MPI_COMM_WORLD);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MPI_Finalize</a:t>
            </a:r>
            <a:r>
              <a:rPr lang="en-US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return 0;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34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6240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Screen Shots for Backup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35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067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Dockerfile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DOE6903508:shifter canon$ cat </a:t>
            </a:r>
            <a:r>
              <a:rPr lang="en-US" dirty="0" err="1">
                <a:latin typeface="Courier New"/>
                <a:cs typeface="Courier New"/>
              </a:rPr>
              <a:t>Dockerfile</a:t>
            </a:r>
            <a:r>
              <a:rPr lang="en-US" dirty="0">
                <a:latin typeface="Courier New"/>
                <a:cs typeface="Courier New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This example makes use of an Ubuntu-based NERSC base image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that already has MPI built and installed.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This means the you just need to add your app code in and compile it.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To build this example do: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</a:t>
            </a:r>
            <a:r>
              <a:rPr lang="en-US" dirty="0" err="1">
                <a:latin typeface="Courier New"/>
                <a:cs typeface="Courier New"/>
              </a:rPr>
              <a:t>docker</a:t>
            </a:r>
            <a:r>
              <a:rPr lang="en-US" dirty="0">
                <a:latin typeface="Courier New"/>
                <a:cs typeface="Courier New"/>
              </a:rPr>
              <a:t> build -t &lt;</a:t>
            </a:r>
            <a:r>
              <a:rPr lang="en-US" dirty="0" err="1">
                <a:latin typeface="Courier New"/>
                <a:cs typeface="Courier New"/>
              </a:rPr>
              <a:t>dockerhubid</a:t>
            </a:r>
            <a:r>
              <a:rPr lang="en-US" dirty="0">
                <a:latin typeface="Courier New"/>
                <a:cs typeface="Courier New"/>
              </a:rPr>
              <a:t>&gt;/</a:t>
            </a:r>
            <a:r>
              <a:rPr lang="en-US" dirty="0" err="1">
                <a:latin typeface="Courier New"/>
                <a:cs typeface="Courier New"/>
              </a:rPr>
              <a:t>hellompi:latest</a:t>
            </a:r>
            <a:r>
              <a:rPr lang="en-US" dirty="0">
                <a:latin typeface="Courier New"/>
                <a:cs typeface="Courier New"/>
              </a:rPr>
              <a:t> .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And to test: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 </a:t>
            </a:r>
            <a:r>
              <a:rPr lang="en-US" dirty="0" err="1">
                <a:latin typeface="Courier New"/>
                <a:cs typeface="Courier New"/>
              </a:rPr>
              <a:t>docker</a:t>
            </a:r>
            <a:r>
              <a:rPr lang="en-US" dirty="0">
                <a:latin typeface="Courier New"/>
                <a:cs typeface="Courier New"/>
              </a:rPr>
              <a:t> run -it --</a:t>
            </a:r>
            <a:r>
              <a:rPr lang="en-US" dirty="0" err="1">
                <a:latin typeface="Courier New"/>
                <a:cs typeface="Courier New"/>
              </a:rPr>
              <a:t>rm</a:t>
            </a:r>
            <a:r>
              <a:rPr lang="en-US" dirty="0">
                <a:latin typeface="Courier New"/>
                <a:cs typeface="Courier New"/>
              </a:rPr>
              <a:t> &lt;</a:t>
            </a:r>
            <a:r>
              <a:rPr lang="en-US" dirty="0" err="1">
                <a:latin typeface="Courier New"/>
                <a:cs typeface="Courier New"/>
              </a:rPr>
              <a:t>dockerhubid</a:t>
            </a:r>
            <a:r>
              <a:rPr lang="en-US" dirty="0">
                <a:latin typeface="Courier New"/>
                <a:cs typeface="Courier New"/>
              </a:rPr>
              <a:t>&gt;/</a:t>
            </a:r>
            <a:r>
              <a:rPr lang="en-US" dirty="0" err="1">
                <a:latin typeface="Courier New"/>
                <a:cs typeface="Courier New"/>
              </a:rPr>
              <a:t>hellompi:latest</a:t>
            </a:r>
            <a:r>
              <a:rPr lang="en-US" dirty="0">
                <a:latin typeface="Courier New"/>
                <a:cs typeface="Courier New"/>
              </a:rPr>
              <a:t> /app/hello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FROM </a:t>
            </a:r>
            <a:r>
              <a:rPr lang="en-US" dirty="0" err="1">
                <a:latin typeface="Courier New"/>
                <a:cs typeface="Courier New"/>
              </a:rPr>
              <a:t>nersc</a:t>
            </a:r>
            <a:r>
              <a:rPr lang="en-US" dirty="0">
                <a:latin typeface="Courier New"/>
                <a:cs typeface="Courier New"/>
              </a:rPr>
              <a:t>/ubuntu-mpi:14.04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ADD </a:t>
            </a:r>
            <a:r>
              <a:rPr lang="en-US" dirty="0" err="1">
                <a:latin typeface="Courier New"/>
                <a:cs typeface="Courier New"/>
              </a:rPr>
              <a:t>helloworld.c</a:t>
            </a:r>
            <a:r>
              <a:rPr lang="en-US" dirty="0">
                <a:latin typeface="Courier New"/>
                <a:cs typeface="Courier New"/>
              </a:rPr>
              <a:t> /app/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RUN cd /app &amp;&amp; </a:t>
            </a:r>
            <a:r>
              <a:rPr lang="en-US" dirty="0" err="1">
                <a:latin typeface="Courier New"/>
                <a:cs typeface="Courier New"/>
              </a:rPr>
              <a:t>mpicc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helloworld.c</a:t>
            </a:r>
            <a:r>
              <a:rPr lang="en-US" dirty="0">
                <a:latin typeface="Courier New"/>
                <a:cs typeface="Courier New"/>
              </a:rPr>
              <a:t> -o /app/hello</a:t>
            </a:r>
          </a:p>
          <a:p>
            <a:pPr marL="0" indent="0">
              <a:buNone/>
            </a:pP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ENV PATH=/</a:t>
            </a:r>
            <a:r>
              <a:rPr lang="en-US" dirty="0" err="1">
                <a:latin typeface="Courier New"/>
                <a:cs typeface="Courier New"/>
              </a:rPr>
              <a:t>usr</a:t>
            </a:r>
            <a:r>
              <a:rPr lang="en-US" dirty="0">
                <a:latin typeface="Courier New"/>
                <a:cs typeface="Courier New"/>
              </a:rPr>
              <a:t>/bin:/bin:/app:/</a:t>
            </a:r>
            <a:r>
              <a:rPr lang="en-US" dirty="0" err="1">
                <a:latin typeface="Courier New"/>
                <a:cs typeface="Courier New"/>
              </a:rPr>
              <a:t>usr</a:t>
            </a:r>
            <a:r>
              <a:rPr lang="en-US" dirty="0">
                <a:latin typeface="Courier New"/>
                <a:cs typeface="Courier New"/>
              </a:rPr>
              <a:t>/local/bin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36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728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and Pushing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DOE6903508:shifter canon$ </a:t>
            </a:r>
            <a:r>
              <a:rPr lang="en-US" dirty="0" err="1">
                <a:latin typeface="Courier New"/>
                <a:cs typeface="Courier New"/>
              </a:rPr>
              <a:t>docker</a:t>
            </a:r>
            <a:r>
              <a:rPr lang="en-US" dirty="0">
                <a:latin typeface="Courier New"/>
                <a:cs typeface="Courier New"/>
              </a:rPr>
              <a:t> build -t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hellompi</a:t>
            </a:r>
            <a:r>
              <a:rPr lang="en-US" dirty="0">
                <a:latin typeface="Courier New"/>
                <a:cs typeface="Courier New"/>
              </a:rPr>
              <a:t> .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Sending build context to </a:t>
            </a:r>
            <a:r>
              <a:rPr lang="en-US" dirty="0" err="1">
                <a:latin typeface="Courier New"/>
                <a:cs typeface="Courier New"/>
              </a:rPr>
              <a:t>Docker</a:t>
            </a:r>
            <a:r>
              <a:rPr lang="en-US" dirty="0">
                <a:latin typeface="Courier New"/>
                <a:cs typeface="Courier New"/>
              </a:rPr>
              <a:t> daemon 4.096 </a:t>
            </a:r>
            <a:r>
              <a:rPr lang="en-US" dirty="0" err="1">
                <a:latin typeface="Courier New"/>
                <a:cs typeface="Courier New"/>
              </a:rPr>
              <a:t>kB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Step 1 : FROM </a:t>
            </a:r>
            <a:r>
              <a:rPr lang="en-US" dirty="0" err="1">
                <a:latin typeface="Courier New"/>
                <a:cs typeface="Courier New"/>
              </a:rPr>
              <a:t>nersc</a:t>
            </a:r>
            <a:r>
              <a:rPr lang="en-US" dirty="0">
                <a:latin typeface="Courier New"/>
                <a:cs typeface="Courier New"/>
              </a:rPr>
              <a:t>/ubuntu-mpi:14.04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---&gt; a71176e6ce4e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Step 2 : ADD </a:t>
            </a:r>
            <a:r>
              <a:rPr lang="en-US" dirty="0" err="1">
                <a:latin typeface="Courier New"/>
                <a:cs typeface="Courier New"/>
              </a:rPr>
              <a:t>helloworld.c</a:t>
            </a:r>
            <a:r>
              <a:rPr lang="en-US" dirty="0">
                <a:latin typeface="Courier New"/>
                <a:cs typeface="Courier New"/>
              </a:rPr>
              <a:t> /app/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---&gt; 3ebe2000ff1b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Removing intermediate container c88799e39fa2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Step 3 : RUN cd /app &amp;&amp; </a:t>
            </a:r>
            <a:r>
              <a:rPr lang="en-US" dirty="0" err="1">
                <a:latin typeface="Courier New"/>
                <a:cs typeface="Courier New"/>
              </a:rPr>
              <a:t>mpicc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helloworld.c</a:t>
            </a:r>
            <a:r>
              <a:rPr lang="en-US" dirty="0">
                <a:latin typeface="Courier New"/>
                <a:cs typeface="Courier New"/>
              </a:rPr>
              <a:t> -o /app/hello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---&gt; Running in f3ec8a1c55f3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---&gt; 68491ca5b944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Removing intermediate container f3ec8a1c55f3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Step 4 : ENV PATH /</a:t>
            </a:r>
            <a:r>
              <a:rPr lang="en-US" dirty="0" err="1">
                <a:latin typeface="Courier New"/>
                <a:cs typeface="Courier New"/>
              </a:rPr>
              <a:t>usr</a:t>
            </a:r>
            <a:r>
              <a:rPr lang="en-US" dirty="0">
                <a:latin typeface="Courier New"/>
                <a:cs typeface="Courier New"/>
              </a:rPr>
              <a:t>/bin:/bin:/app:/</a:t>
            </a:r>
            <a:r>
              <a:rPr lang="en-US" dirty="0" err="1">
                <a:latin typeface="Courier New"/>
                <a:cs typeface="Courier New"/>
              </a:rPr>
              <a:t>usr</a:t>
            </a:r>
            <a:r>
              <a:rPr lang="en-US" dirty="0">
                <a:latin typeface="Courier New"/>
                <a:cs typeface="Courier New"/>
              </a:rPr>
              <a:t>/local/bin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---&gt; Running in eef831fe8c61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---&gt; 132ba04bff6d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Removing intermediate container eef831fe8c61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Successfully built 132ba04bff6d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DOE6903508:shifter canon$ </a:t>
            </a:r>
            <a:r>
              <a:rPr lang="en-US" dirty="0" err="1">
                <a:latin typeface="Courier New"/>
                <a:cs typeface="Courier New"/>
              </a:rPr>
              <a:t>docker</a:t>
            </a:r>
            <a:r>
              <a:rPr lang="en-US" dirty="0">
                <a:latin typeface="Courier New"/>
                <a:cs typeface="Courier New"/>
              </a:rPr>
              <a:t> push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hellompi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The push refers to a repository [</a:t>
            </a:r>
            <a:r>
              <a:rPr lang="en-US" dirty="0" err="1">
                <a:latin typeface="Courier New"/>
                <a:cs typeface="Courier New"/>
              </a:rPr>
              <a:t>docker.io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hellompi</a:t>
            </a:r>
            <a:r>
              <a:rPr lang="en-US" dirty="0">
                <a:latin typeface="Courier New"/>
                <a:cs typeface="Courier New"/>
              </a:rPr>
              <a:t>]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2c96e3a94e72: Pushed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b0da9b74490f: Pushed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2a291a08dc8c: Mounted from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/hello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04cb0f3619cf: Mounted from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/hello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c410e650f359: Mounted from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/hello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bab10a362750: Mounted from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/hello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787a9151f9ae: Mounted from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/hello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470641744213: Mounted from </a:t>
            </a:r>
            <a:r>
              <a:rPr lang="en-US" dirty="0" err="1">
                <a:latin typeface="Courier New"/>
                <a:cs typeface="Courier New"/>
              </a:rPr>
              <a:t>scanon</a:t>
            </a:r>
            <a:r>
              <a:rPr lang="en-US" dirty="0">
                <a:latin typeface="Courier New"/>
                <a:cs typeface="Courier New"/>
              </a:rPr>
              <a:t>/hello </a:t>
            </a:r>
            <a:endParaRPr lang="en-US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latest: digest: sha256:9225f1ce3fc3f6a644306899019df55e7632bc9a2e2f5a0a46e933b810a32805 size: 1990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37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48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1 </a:t>
            </a:r>
            <a:r>
              <a:rPr lang="mr-IN" dirty="0" smtClean="0"/>
              <a:t>–</a:t>
            </a:r>
            <a:r>
              <a:rPr lang="en-US" dirty="0" smtClean="0"/>
              <a:t> In the image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295400"/>
            <a:ext cx="7773300" cy="380878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FROM </a:t>
            </a:r>
            <a:r>
              <a:rPr lang="en-US" dirty="0" smtClean="0">
                <a:latin typeface="Courier New"/>
                <a:cs typeface="Courier New"/>
              </a:rPr>
              <a:t>centos:6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## update packages and install dependencies</a:t>
            </a:r>
          </a:p>
          <a:p>
            <a:pPr marL="0" indent="0">
              <a:buNone/>
            </a:pPr>
            <a:r>
              <a:rPr lang="en-US" dirty="0" smtClean="0">
                <a:latin typeface="Courier New"/>
                <a:cs typeface="Courier New"/>
              </a:rPr>
              <a:t>RUN </a:t>
            </a:r>
            <a:r>
              <a:rPr lang="en-US" dirty="0">
                <a:latin typeface="Courier New"/>
                <a:cs typeface="Courier New"/>
              </a:rPr>
              <a:t>yum upgrade -y &amp;&amp;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    yum </a:t>
            </a:r>
            <a:r>
              <a:rPr lang="en-US" dirty="0" smtClean="0">
                <a:latin typeface="Courier New"/>
                <a:cs typeface="Courier New"/>
              </a:rPr>
              <a:t>–y install </a:t>
            </a:r>
            <a:r>
              <a:rPr lang="en-US" dirty="0" err="1">
                <a:latin typeface="Courier New"/>
                <a:cs typeface="Courier New"/>
              </a:rPr>
              <a:t>csh</a:t>
            </a:r>
            <a:r>
              <a:rPr lang="en-US" dirty="0">
                <a:latin typeface="Courier New"/>
                <a:cs typeface="Courier New"/>
              </a:rPr>
              <a:t> tar </a:t>
            </a:r>
            <a:r>
              <a:rPr lang="en-US" dirty="0" err="1">
                <a:latin typeface="Courier New"/>
                <a:cs typeface="Courier New"/>
              </a:rPr>
              <a:t>numpy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scipy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matplotlib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 smtClean="0">
                <a:latin typeface="Courier New"/>
                <a:cs typeface="Courier New"/>
              </a:rPr>
              <a:t>gcc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 smtClean="0">
                <a:latin typeface="Courier New"/>
                <a:cs typeface="Courier New"/>
              </a:rPr>
              <a:t>WORKDIR </a:t>
            </a:r>
            <a:r>
              <a:rPr lang="en-US" dirty="0">
                <a:latin typeface="Courier New"/>
                <a:cs typeface="Courier New"/>
              </a:rPr>
              <a:t>/</a:t>
            </a:r>
          </a:p>
          <a:p>
            <a:pPr marL="0" indent="0">
              <a:buNone/>
            </a:pPr>
            <a:r>
              <a:rPr lang="en-US" dirty="0" smtClean="0">
                <a:latin typeface="Courier New"/>
                <a:cs typeface="Courier New"/>
              </a:rPr>
              <a:t>#</a:t>
            </a:r>
            <a:r>
              <a:rPr lang="en-US" dirty="0">
                <a:latin typeface="Courier New"/>
                <a:cs typeface="Courier New"/>
              </a:rPr>
              <a:t># replace </a:t>
            </a:r>
            <a:r>
              <a:rPr lang="en-US" dirty="0" smtClean="0">
                <a:latin typeface="Courier New"/>
                <a:cs typeface="Courier New"/>
              </a:rPr>
              <a:t>mpi4py </a:t>
            </a:r>
            <a:r>
              <a:rPr lang="en-US" dirty="0">
                <a:latin typeface="Courier New"/>
                <a:cs typeface="Courier New"/>
              </a:rPr>
              <a:t>with 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-tuned one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ADD </a:t>
            </a:r>
            <a:r>
              <a:rPr lang="en-US" dirty="0" err="1" smtClean="0">
                <a:latin typeface="Courier New"/>
                <a:cs typeface="Courier New"/>
              </a:rPr>
              <a:t>optcray_cori.tar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>
                <a:latin typeface="Courier New"/>
                <a:cs typeface="Courier New"/>
              </a:rPr>
              <a:t>/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ADD mpi4py-1.3.1.tar.gz /</a:t>
            </a:r>
            <a:r>
              <a:rPr lang="en-US" dirty="0" err="1">
                <a:latin typeface="Courier New"/>
                <a:cs typeface="Courier New"/>
              </a:rPr>
              <a:t>usr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src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ADD </a:t>
            </a:r>
            <a:r>
              <a:rPr lang="en-US" dirty="0" err="1">
                <a:latin typeface="Courier New"/>
                <a:cs typeface="Courier New"/>
              </a:rPr>
              <a:t>mpi.cfg</a:t>
            </a:r>
            <a:r>
              <a:rPr lang="en-US" dirty="0">
                <a:latin typeface="Courier New"/>
                <a:cs typeface="Courier New"/>
              </a:rPr>
              <a:t> /</a:t>
            </a:r>
            <a:r>
              <a:rPr lang="en-US" dirty="0" err="1">
                <a:latin typeface="Courier New"/>
                <a:cs typeface="Courier New"/>
              </a:rPr>
              <a:t>usr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src</a:t>
            </a:r>
            <a:r>
              <a:rPr lang="en-US" dirty="0">
                <a:latin typeface="Courier New"/>
                <a:cs typeface="Courier New"/>
              </a:rPr>
              <a:t>/mpi4py-1.3.1/</a:t>
            </a:r>
          </a:p>
          <a:p>
            <a:pPr marL="0" indent="0">
              <a:buNone/>
            </a:pPr>
            <a:r>
              <a:rPr lang="uk-UA" dirty="0">
                <a:latin typeface="Courier New"/>
                <a:cs typeface="Courier New"/>
              </a:rPr>
              <a:t>RUN cd /usr/src/mpi4py-1.3.1 &amp;&amp; \</a:t>
            </a:r>
          </a:p>
          <a:p>
            <a:pPr marL="0" indent="0">
              <a:buNone/>
            </a:pPr>
            <a:r>
              <a:rPr lang="de-DE" dirty="0">
                <a:latin typeface="Courier New"/>
                <a:cs typeface="Courier New"/>
              </a:rPr>
              <a:t>    </a:t>
            </a:r>
            <a:r>
              <a:rPr lang="de-DE" dirty="0" err="1">
                <a:latin typeface="Courier New"/>
                <a:cs typeface="Courier New"/>
              </a:rPr>
              <a:t>chmod</a:t>
            </a:r>
            <a:r>
              <a:rPr lang="de-DE" dirty="0">
                <a:latin typeface="Courier New"/>
                <a:cs typeface="Courier New"/>
              </a:rPr>
              <a:t> -R </a:t>
            </a:r>
            <a:r>
              <a:rPr lang="de-DE" dirty="0" err="1">
                <a:latin typeface="Courier New"/>
                <a:cs typeface="Courier New"/>
              </a:rPr>
              <a:t>a+rX</a:t>
            </a:r>
            <a:r>
              <a:rPr lang="de-DE" dirty="0">
                <a:latin typeface="Courier New"/>
                <a:cs typeface="Courier New"/>
              </a:rPr>
              <a:t> /</a:t>
            </a:r>
            <a:r>
              <a:rPr lang="de-DE" dirty="0" err="1">
                <a:latin typeface="Courier New"/>
                <a:cs typeface="Courier New"/>
              </a:rPr>
              <a:t>opt</a:t>
            </a:r>
            <a:r>
              <a:rPr lang="de-DE" dirty="0">
                <a:latin typeface="Courier New"/>
                <a:cs typeface="Courier New"/>
              </a:rPr>
              <a:t>/</a:t>
            </a:r>
            <a:r>
              <a:rPr lang="de-DE" dirty="0" err="1">
                <a:latin typeface="Courier New"/>
                <a:cs typeface="Courier New"/>
              </a:rPr>
              <a:t>cray</a:t>
            </a:r>
            <a:r>
              <a:rPr lang="de-DE" dirty="0">
                <a:latin typeface="Courier New"/>
                <a:cs typeface="Courier New"/>
              </a:rPr>
              <a:t> &amp;&amp; </a:t>
            </a:r>
            <a:r>
              <a:rPr lang="de-DE" dirty="0" err="1" smtClean="0">
                <a:latin typeface="Courier New"/>
                <a:cs typeface="Courier New"/>
              </a:rPr>
              <a:t>chown</a:t>
            </a:r>
            <a:r>
              <a:rPr lang="de-DE" dirty="0" smtClean="0">
                <a:latin typeface="Courier New"/>
                <a:cs typeface="Courier New"/>
              </a:rPr>
              <a:t> </a:t>
            </a:r>
            <a:r>
              <a:rPr lang="de-DE" dirty="0">
                <a:latin typeface="Courier New"/>
                <a:cs typeface="Courier New"/>
              </a:rPr>
              <a:t>-R </a:t>
            </a:r>
            <a:r>
              <a:rPr lang="de-DE" dirty="0" err="1">
                <a:latin typeface="Courier New"/>
                <a:cs typeface="Courier New"/>
              </a:rPr>
              <a:t>root:root</a:t>
            </a:r>
            <a:r>
              <a:rPr lang="de-DE" dirty="0">
                <a:latin typeface="Courier New"/>
                <a:cs typeface="Courier New"/>
              </a:rPr>
              <a:t> /</a:t>
            </a:r>
            <a:r>
              <a:rPr lang="de-DE" dirty="0" err="1">
                <a:latin typeface="Courier New"/>
                <a:cs typeface="Courier New"/>
              </a:rPr>
              <a:t>opt</a:t>
            </a:r>
            <a:r>
              <a:rPr lang="de-DE" dirty="0">
                <a:latin typeface="Courier New"/>
                <a:cs typeface="Courier New"/>
              </a:rPr>
              <a:t>/</a:t>
            </a:r>
            <a:r>
              <a:rPr lang="de-DE" dirty="0" err="1">
                <a:latin typeface="Courier New"/>
                <a:cs typeface="Courier New"/>
              </a:rPr>
              <a:t>cray</a:t>
            </a:r>
            <a:r>
              <a:rPr lang="de-DE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de-DE" dirty="0">
                <a:latin typeface="Courier New"/>
                <a:cs typeface="Courier New"/>
              </a:rPr>
              <a:t>    </a:t>
            </a:r>
            <a:r>
              <a:rPr lang="de-DE" dirty="0" err="1">
                <a:latin typeface="Courier New"/>
                <a:cs typeface="Courier New"/>
              </a:rPr>
              <a:t>python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setup.py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build</a:t>
            </a:r>
            <a:r>
              <a:rPr lang="de-DE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    export MPI4PY_LIB=$( rpm -</a:t>
            </a:r>
            <a:r>
              <a:rPr lang="en-US" dirty="0" err="1">
                <a:latin typeface="Courier New"/>
                <a:cs typeface="Courier New"/>
              </a:rPr>
              <a:t>ql</a:t>
            </a:r>
            <a:r>
              <a:rPr lang="en-US" dirty="0">
                <a:latin typeface="Courier New"/>
                <a:cs typeface="Courier New"/>
              </a:rPr>
              <a:t> $(rpm -</a:t>
            </a:r>
            <a:r>
              <a:rPr lang="en-US" dirty="0" err="1">
                <a:latin typeface="Courier New"/>
                <a:cs typeface="Courier New"/>
              </a:rPr>
              <a:t>qa</a:t>
            </a:r>
            <a:r>
              <a:rPr lang="en-US" dirty="0">
                <a:latin typeface="Courier New"/>
                <a:cs typeface="Courier New"/>
              </a:rPr>
              <a:t> | </a:t>
            </a:r>
            <a:r>
              <a:rPr lang="en-US" dirty="0" err="1">
                <a:latin typeface="Courier New"/>
                <a:cs typeface="Courier New"/>
              </a:rPr>
              <a:t>grep</a:t>
            </a:r>
            <a:r>
              <a:rPr lang="en-US" dirty="0">
                <a:latin typeface="Courier New"/>
                <a:cs typeface="Courier New"/>
              </a:rPr>
              <a:t> mpi4py | head -1) | </a:t>
            </a:r>
            <a:r>
              <a:rPr lang="en-US" dirty="0" err="1">
                <a:latin typeface="Courier New"/>
                <a:cs typeface="Courier New"/>
              </a:rPr>
              <a:t>egrep</a:t>
            </a:r>
            <a:r>
              <a:rPr lang="en-US" dirty="0">
                <a:latin typeface="Courier New"/>
                <a:cs typeface="Courier New"/>
              </a:rPr>
              <a:t> "lib$" ) &amp;&amp; \</a:t>
            </a:r>
          </a:p>
          <a:p>
            <a:pPr marL="0" indent="0">
              <a:buNone/>
            </a:pPr>
            <a:r>
              <a:rPr lang="de-DE" dirty="0">
                <a:latin typeface="Courier New"/>
                <a:cs typeface="Courier New"/>
              </a:rPr>
              <a:t>    </a:t>
            </a:r>
            <a:r>
              <a:rPr lang="de-DE" dirty="0" err="1">
                <a:latin typeface="Courier New"/>
                <a:cs typeface="Courier New"/>
              </a:rPr>
              <a:t>export</a:t>
            </a:r>
            <a:r>
              <a:rPr lang="de-DE" dirty="0">
                <a:latin typeface="Courier New"/>
                <a:cs typeface="Courier New"/>
              </a:rPr>
              <a:t> MPI4PY_DIR="${MPI4PY_LIB}/.." &amp;&amp; \</a:t>
            </a:r>
          </a:p>
          <a:p>
            <a:pPr marL="0" indent="0">
              <a:buNone/>
            </a:pPr>
            <a:r>
              <a:rPr lang="de-DE" dirty="0">
                <a:latin typeface="Courier New"/>
                <a:cs typeface="Courier New"/>
              </a:rPr>
              <a:t>    </a:t>
            </a:r>
            <a:r>
              <a:rPr lang="de-DE" dirty="0" err="1">
                <a:latin typeface="Courier New"/>
                <a:cs typeface="Courier New"/>
              </a:rPr>
              <a:t>python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setup.py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install</a:t>
            </a:r>
            <a:r>
              <a:rPr lang="de-DE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uk-UA" dirty="0">
                <a:latin typeface="Courier New"/>
                <a:cs typeface="Courier New"/>
              </a:rPr>
              <a:t>    cd / &amp;&amp; rm -rf /usr/src/mpi4py-1.3.1 &amp;&amp;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    </a:t>
            </a:r>
            <a:r>
              <a:rPr lang="en-US" dirty="0" smtClean="0">
                <a:latin typeface="Courier New"/>
                <a:cs typeface="Courier New"/>
              </a:rPr>
              <a:t>echo "</a:t>
            </a:r>
            <a:r>
              <a:rPr lang="en-US" dirty="0">
                <a:latin typeface="Courier New"/>
                <a:cs typeface="Courier New"/>
              </a:rPr>
              <a:t>/opt/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wlm_detect</a:t>
            </a:r>
            <a:r>
              <a:rPr lang="en-US" dirty="0">
                <a:latin typeface="Courier New"/>
                <a:cs typeface="Courier New"/>
              </a:rPr>
              <a:t>/default/lib64/libwlm_detect.so.</a:t>
            </a:r>
            <a:r>
              <a:rPr lang="en-US" dirty="0" smtClean="0">
                <a:latin typeface="Courier New"/>
                <a:cs typeface="Courier New"/>
              </a:rPr>
              <a:t>0" </a:t>
            </a:r>
            <a:r>
              <a:rPr lang="en-US" dirty="0">
                <a:latin typeface="Courier New"/>
                <a:cs typeface="Courier New"/>
              </a:rPr>
              <a:t>&gt;</a:t>
            </a:r>
            <a:r>
              <a:rPr lang="en-US" dirty="0" smtClean="0">
                <a:latin typeface="Courier New"/>
                <a:cs typeface="Courier New"/>
              </a:rPr>
              <a:t>&gt;/</a:t>
            </a:r>
            <a:r>
              <a:rPr lang="en-US" dirty="0" err="1">
                <a:latin typeface="Courier New"/>
                <a:cs typeface="Courier New"/>
              </a:rPr>
              <a:t>etc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ld.so.preload</a:t>
            </a:r>
            <a:r>
              <a:rPr lang="en-US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    </a:t>
            </a:r>
            <a:r>
              <a:rPr lang="en-US" dirty="0" smtClean="0">
                <a:latin typeface="Courier New"/>
                <a:cs typeface="Courier New"/>
              </a:rPr>
              <a:t>(echo "</a:t>
            </a:r>
            <a:r>
              <a:rPr lang="en-US" dirty="0">
                <a:latin typeface="Courier New"/>
                <a:cs typeface="Courier New"/>
              </a:rPr>
              <a:t>/opt/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mpt</a:t>
            </a:r>
            <a:r>
              <a:rPr lang="en-US" dirty="0">
                <a:latin typeface="Courier New"/>
                <a:cs typeface="Courier New"/>
              </a:rPr>
              <a:t>/default/</a:t>
            </a:r>
            <a:r>
              <a:rPr lang="en-US" dirty="0" err="1">
                <a:latin typeface="Courier New"/>
                <a:cs typeface="Courier New"/>
              </a:rPr>
              <a:t>gni</a:t>
            </a:r>
            <a:r>
              <a:rPr lang="en-US" dirty="0">
                <a:latin typeface="Courier New"/>
                <a:cs typeface="Courier New"/>
              </a:rPr>
              <a:t>/mpich2-gnu/48/lib\n/opt/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pmi</a:t>
            </a:r>
            <a:r>
              <a:rPr lang="en-US" dirty="0">
                <a:latin typeface="Courier New"/>
                <a:cs typeface="Courier New"/>
              </a:rPr>
              <a:t>/default/</a:t>
            </a:r>
            <a:r>
              <a:rPr lang="en-US" dirty="0" smtClean="0">
                <a:latin typeface="Courier New"/>
                <a:cs typeface="Courier New"/>
              </a:rPr>
              <a:t>lib64”;\ 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echo “/</a:t>
            </a:r>
            <a:r>
              <a:rPr lang="en-US" dirty="0">
                <a:latin typeface="Courier New"/>
                <a:cs typeface="Courier New"/>
              </a:rPr>
              <a:t>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ugni</a:t>
            </a:r>
            <a:r>
              <a:rPr lang="en-US" dirty="0">
                <a:latin typeface="Courier New"/>
                <a:cs typeface="Courier New"/>
              </a:rPr>
              <a:t>/default/lib64\n/opt/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udreg</a:t>
            </a:r>
            <a:r>
              <a:rPr lang="en-US" dirty="0">
                <a:latin typeface="Courier New"/>
                <a:cs typeface="Courier New"/>
              </a:rPr>
              <a:t>/default/</a:t>
            </a:r>
            <a:r>
              <a:rPr lang="en-US" dirty="0" smtClean="0">
                <a:latin typeface="Courier New"/>
                <a:cs typeface="Courier New"/>
              </a:rPr>
              <a:t>lib64”;\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echo “/</a:t>
            </a:r>
            <a:r>
              <a:rPr lang="en-US" dirty="0">
                <a:latin typeface="Courier New"/>
                <a:cs typeface="Courier New"/>
              </a:rPr>
              <a:t>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xpmem</a:t>
            </a:r>
            <a:r>
              <a:rPr lang="en-US" dirty="0">
                <a:latin typeface="Courier New"/>
                <a:cs typeface="Courier New"/>
              </a:rPr>
              <a:t>/default/lib64\n/opt/</a:t>
            </a:r>
            <a:r>
              <a:rPr lang="en-US" dirty="0" err="1">
                <a:latin typeface="Courier New"/>
                <a:cs typeface="Courier New"/>
              </a:rPr>
              <a:t>cray</a:t>
            </a:r>
            <a:r>
              <a:rPr lang="en-US" dirty="0">
                <a:latin typeface="Courier New"/>
                <a:cs typeface="Courier New"/>
              </a:rPr>
              <a:t>/alps/default/</a:t>
            </a:r>
            <a:r>
              <a:rPr lang="en-US" dirty="0" smtClean="0">
                <a:latin typeface="Courier New"/>
                <a:cs typeface="Courier New"/>
              </a:rPr>
              <a:t>lib64”)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&gt;</a:t>
            </a:r>
            <a:r>
              <a:rPr lang="en-US" dirty="0">
                <a:latin typeface="Courier New"/>
                <a:cs typeface="Courier New"/>
              </a:rPr>
              <a:t>&gt; /</a:t>
            </a:r>
            <a:r>
              <a:rPr lang="en-US" dirty="0" err="1">
                <a:latin typeface="Courier New"/>
                <a:cs typeface="Courier New"/>
              </a:rPr>
              <a:t>etc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>
                <a:latin typeface="Courier New"/>
                <a:cs typeface="Courier New"/>
              </a:rPr>
              <a:t>ld.so.conf</a:t>
            </a:r>
            <a:r>
              <a:rPr lang="en-US" dirty="0">
                <a:latin typeface="Courier New"/>
                <a:cs typeface="Courier New"/>
              </a:rPr>
              <a:t> &amp;&amp;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    </a:t>
            </a:r>
            <a:r>
              <a:rPr lang="en-US" dirty="0" err="1" smtClean="0">
                <a:latin typeface="Courier New"/>
                <a:cs typeface="Courier New"/>
              </a:rPr>
              <a:t>ldconfig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38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199" y="5606158"/>
            <a:ext cx="650548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&gt; </a:t>
            </a:r>
            <a:r>
              <a:rPr lang="en-US" dirty="0" err="1" smtClean="0"/>
              <a:t>docker</a:t>
            </a:r>
            <a:r>
              <a:rPr lang="en-US" dirty="0" smtClean="0"/>
              <a:t> build –t </a:t>
            </a:r>
            <a:r>
              <a:rPr lang="en-US" dirty="0" err="1" smtClean="0"/>
              <a:t>scanon</a:t>
            </a:r>
            <a:r>
              <a:rPr lang="en-US" dirty="0" smtClean="0"/>
              <a:t>/myapp:1.1 .</a:t>
            </a:r>
          </a:p>
          <a:p>
            <a:r>
              <a:rPr lang="en-US" dirty="0" smtClean="0"/>
              <a:t>&gt; </a:t>
            </a:r>
            <a:r>
              <a:rPr lang="en-US" dirty="0" err="1" smtClean="0"/>
              <a:t>docker</a:t>
            </a:r>
            <a:r>
              <a:rPr lang="en-US" dirty="0" smtClean="0"/>
              <a:t> push </a:t>
            </a:r>
            <a:r>
              <a:rPr lang="en-US" dirty="0" err="1" smtClean="0"/>
              <a:t>scanon</a:t>
            </a:r>
            <a:r>
              <a:rPr lang="en-US" dirty="0" smtClean="0"/>
              <a:t>/myapp:1.1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62687" y="1439893"/>
            <a:ext cx="1136286" cy="369332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Dockerfile</a:t>
            </a:r>
            <a:endParaRPr lang="en-US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6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2 - Golden Image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295401"/>
            <a:ext cx="7665935" cy="155623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FROM </a:t>
            </a:r>
            <a:r>
              <a:rPr lang="en-US" dirty="0" err="1">
                <a:latin typeface="Courier New"/>
                <a:cs typeface="Courier New"/>
              </a:rPr>
              <a:t>registry.services.nersc.gov</a:t>
            </a:r>
            <a:r>
              <a:rPr lang="en-US" dirty="0">
                <a:latin typeface="Courier New"/>
                <a:cs typeface="Courier New"/>
              </a:rPr>
              <a:t>/</a:t>
            </a:r>
            <a:r>
              <a:rPr lang="en-US" dirty="0" err="1" smtClean="0">
                <a:latin typeface="Courier New"/>
                <a:cs typeface="Courier New"/>
              </a:rPr>
              <a:t>cori:latest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ADD . /app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RUN cd /app &amp;&amp; \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err="1">
                <a:latin typeface="Courier New"/>
                <a:cs typeface="Courier New"/>
              </a:rPr>
              <a:t>mpicc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mr-IN" dirty="0">
                <a:latin typeface="Courier New"/>
                <a:cs typeface="Courier New"/>
              </a:rPr>
              <a:t>–</a:t>
            </a:r>
            <a:r>
              <a:rPr lang="en-US" dirty="0">
                <a:latin typeface="Courier New"/>
                <a:cs typeface="Courier New"/>
              </a:rPr>
              <a:t>o hello </a:t>
            </a:r>
            <a:r>
              <a:rPr lang="en-US" dirty="0" err="1">
                <a:latin typeface="Courier New"/>
                <a:cs typeface="Courier New"/>
              </a:rPr>
              <a:t>helloworld.c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39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199" y="5474356"/>
            <a:ext cx="650548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&gt; </a:t>
            </a:r>
            <a:r>
              <a:rPr lang="en-US" dirty="0" err="1" smtClean="0"/>
              <a:t>docker</a:t>
            </a:r>
            <a:r>
              <a:rPr lang="en-US" dirty="0" smtClean="0"/>
              <a:t> build –t </a:t>
            </a:r>
            <a:r>
              <a:rPr lang="en-US" dirty="0" err="1" smtClean="0"/>
              <a:t>scanon</a:t>
            </a:r>
            <a:r>
              <a:rPr lang="en-US" dirty="0" smtClean="0"/>
              <a:t>/myapp:1.1 .</a:t>
            </a:r>
          </a:p>
          <a:p>
            <a:r>
              <a:rPr lang="en-US" dirty="0" smtClean="0"/>
              <a:t>&gt; </a:t>
            </a:r>
            <a:r>
              <a:rPr lang="en-US" dirty="0" err="1" smtClean="0"/>
              <a:t>docker</a:t>
            </a:r>
            <a:r>
              <a:rPr lang="en-US" dirty="0" smtClean="0"/>
              <a:t> push </a:t>
            </a:r>
            <a:r>
              <a:rPr lang="en-US" dirty="0" err="1" smtClean="0"/>
              <a:t>scanon</a:t>
            </a:r>
            <a:r>
              <a:rPr lang="en-US" dirty="0" smtClean="0"/>
              <a:t>/myapp:1.1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8763" y="1691515"/>
            <a:ext cx="1136286" cy="369332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Dockerfile</a:t>
            </a:r>
            <a:endParaRPr lang="en-US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5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372" y="1282223"/>
            <a:ext cx="1270186" cy="968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just run </a:t>
            </a:r>
            <a:r>
              <a:rPr lang="en-US" dirty="0" err="1" smtClean="0"/>
              <a:t>Docker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6998130" cy="483076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System Architecture: </a:t>
            </a:r>
            <a:r>
              <a:rPr lang="en-US" sz="2400" dirty="0" err="1" smtClean="0"/>
              <a:t>Docker</a:t>
            </a:r>
            <a:r>
              <a:rPr lang="en-US" sz="2400" dirty="0" smtClean="0"/>
              <a:t> assumes local disk</a:t>
            </a:r>
          </a:p>
          <a:p>
            <a:r>
              <a:rPr lang="en-US" sz="2400" dirty="0" smtClean="0"/>
              <a:t>Security: </a:t>
            </a:r>
            <a:r>
              <a:rPr lang="en-US" sz="2400" dirty="0" err="1" smtClean="0"/>
              <a:t>Docker</a:t>
            </a:r>
            <a:r>
              <a:rPr lang="en-US" sz="2400" dirty="0" smtClean="0"/>
              <a:t> currently uses an all or nothing security model.  Users would effectively have system privileges</a:t>
            </a:r>
          </a:p>
          <a:p>
            <a:r>
              <a:rPr lang="en-US" sz="2400" dirty="0" smtClean="0"/>
              <a:t>Integration: </a:t>
            </a:r>
            <a:r>
              <a:rPr lang="en-US" sz="2400" dirty="0" err="1" smtClean="0"/>
              <a:t>Docker</a:t>
            </a:r>
            <a:r>
              <a:rPr lang="en-US" sz="2400" dirty="0" smtClean="0"/>
              <a:t> doesn’t play nice with batch systems.</a:t>
            </a:r>
          </a:p>
          <a:p>
            <a:r>
              <a:rPr lang="en-US" sz="2400" dirty="0" smtClean="0"/>
              <a:t>System Requirements: </a:t>
            </a:r>
            <a:r>
              <a:rPr lang="en-US" sz="2400" dirty="0" err="1" smtClean="0"/>
              <a:t>Docker</a:t>
            </a:r>
            <a:r>
              <a:rPr lang="en-US" sz="2400" dirty="0" smtClean="0"/>
              <a:t> typically requires a very modern kernel</a:t>
            </a:r>
          </a:p>
          <a:p>
            <a:r>
              <a:rPr lang="en-US" sz="2400" dirty="0" smtClean="0"/>
              <a:t>Complexity: Running real </a:t>
            </a:r>
            <a:r>
              <a:rPr lang="en-US" sz="2400" dirty="0" err="1" smtClean="0"/>
              <a:t>Docker</a:t>
            </a:r>
            <a:r>
              <a:rPr lang="en-US" sz="2400" dirty="0" smtClean="0"/>
              <a:t> would add new layers of complexity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4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3372" y="3528547"/>
            <a:ext cx="1809750" cy="1123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8444" y1="13111" x2="48444" y2="13111"/>
                        <a14:foregroundMark x1="54000" y1="12000" x2="54000" y2="1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9216" y="2081490"/>
            <a:ext cx="1165515" cy="116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40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Pulling Down an Image from </a:t>
            </a:r>
            <a:r>
              <a:rPr lang="en-US" dirty="0" err="1" smtClean="0"/>
              <a:t>Dockerhub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40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98329" y="1939824"/>
            <a:ext cx="4317333" cy="369332"/>
          </a:xfrm>
          <a:prstGeom prst="rect">
            <a:avLst/>
          </a:prstGeom>
          <a:noFill/>
          <a:ln>
            <a:solidFill>
              <a:srgbClr val="19496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</a:t>
            </a:r>
            <a:r>
              <a:rPr lang="en-US" dirty="0" err="1" smtClean="0"/>
              <a:t>hifterimg</a:t>
            </a:r>
            <a:r>
              <a:rPr lang="en-US" dirty="0" smtClean="0"/>
              <a:t> pull </a:t>
            </a:r>
            <a:r>
              <a:rPr lang="en-US" dirty="0" err="1" smtClean="0"/>
              <a:t>docker:lgerhardt</a:t>
            </a:r>
            <a:r>
              <a:rPr lang="en-US" dirty="0" smtClean="0"/>
              <a:t>/mpi-test:v5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16846" y="2344006"/>
            <a:ext cx="341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Format is </a:t>
            </a:r>
            <a:r>
              <a:rPr lang="en-US" dirty="0" err="1" smtClean="0"/>
              <a:t>source:image_name</a:t>
            </a:r>
            <a:r>
              <a:rPr lang="en-US" dirty="0" smtClean="0"/>
              <a:t>: tag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16846" y="1448442"/>
            <a:ext cx="341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Cori or Edison</a:t>
            </a:r>
          </a:p>
        </p:txBody>
      </p:sp>
      <p:pic>
        <p:nvPicPr>
          <p:cNvPr id="3" name="Picture 2" descr="Screen Shot 2016-12-06 at 2.00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254" y="3096174"/>
            <a:ext cx="6329545" cy="2908043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790586" y="3932947"/>
            <a:ext cx="527395" cy="493159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81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Job in A Shifter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41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86375" y="1249751"/>
            <a:ext cx="6966270" cy="34163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#!/bin/bash </a:t>
            </a:r>
            <a:endParaRPr lang="en-US" dirty="0" smtClean="0"/>
          </a:p>
          <a:p>
            <a:r>
              <a:rPr lang="en-US" dirty="0" smtClean="0"/>
              <a:t>#</a:t>
            </a:r>
            <a:r>
              <a:rPr lang="en-US" dirty="0"/>
              <a:t>SBATCH --image=</a:t>
            </a:r>
            <a:r>
              <a:rPr lang="en-US" dirty="0" err="1"/>
              <a:t>docker:image_name:latest</a:t>
            </a:r>
            <a:r>
              <a:rPr lang="en-US" dirty="0"/>
              <a:t> </a:t>
            </a:r>
            <a:endParaRPr lang="en-US" dirty="0" smtClean="0"/>
          </a:p>
          <a:p>
            <a:pPr marL="0" lvl="1"/>
            <a:r>
              <a:rPr lang="en-US" dirty="0"/>
              <a:t>#SBATCH --volume="/global/cscratch1/</a:t>
            </a:r>
            <a:r>
              <a:rPr lang="en-US" dirty="0" err="1"/>
              <a:t>sd</a:t>
            </a:r>
            <a:r>
              <a:rPr lang="en-US" dirty="0"/>
              <a:t>/</a:t>
            </a:r>
            <a:r>
              <a:rPr lang="en-US" dirty="0" err="1"/>
              <a:t>lgerhard</a:t>
            </a:r>
            <a:r>
              <a:rPr lang="en-US" dirty="0"/>
              <a:t>:</a:t>
            </a:r>
            <a:r>
              <a:rPr lang="en-US" dirty="0" smtClean="0"/>
              <a:t>/output”</a:t>
            </a:r>
            <a:endParaRPr lang="en-US" dirty="0"/>
          </a:p>
          <a:p>
            <a:pPr marL="0" lvl="1"/>
            <a:r>
              <a:rPr lang="en-US" dirty="0"/>
              <a:t>#SBATCH --volume=“/global/cscratch1/</a:t>
            </a:r>
            <a:r>
              <a:rPr lang="en-US" dirty="0" err="1"/>
              <a:t>sd</a:t>
            </a:r>
            <a:r>
              <a:rPr lang="en-US" dirty="0"/>
              <a:t>/</a:t>
            </a:r>
            <a:r>
              <a:rPr lang="en-US" dirty="0" err="1" smtClean="0"/>
              <a:t>lgerhard</a:t>
            </a:r>
            <a:r>
              <a:rPr lang="en-US" dirty="0"/>
              <a:t>/</a:t>
            </a:r>
            <a:r>
              <a:rPr lang="en-US" dirty="0" err="1" smtClean="0"/>
              <a:t>shifter_tmp</a:t>
            </a:r>
            <a:r>
              <a:rPr lang="en-US" dirty="0" smtClean="0"/>
              <a:t>:/</a:t>
            </a:r>
            <a:r>
              <a:rPr lang="en-US" dirty="0" err="1" smtClean="0"/>
              <a:t>tmp</a:t>
            </a:r>
            <a:endParaRPr lang="en-US" dirty="0"/>
          </a:p>
          <a:p>
            <a:pPr marL="0" lvl="1"/>
            <a:r>
              <a:rPr lang="en-US" dirty="0" smtClean="0"/>
              <a:t>:</a:t>
            </a:r>
            <a:r>
              <a:rPr lang="en-US" dirty="0" err="1" smtClean="0"/>
              <a:t>perNodeCache</a:t>
            </a:r>
            <a:r>
              <a:rPr lang="en-US" dirty="0"/>
              <a:t>=size=200G”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#</a:t>
            </a:r>
            <a:r>
              <a:rPr lang="en-US" dirty="0"/>
              <a:t>SBATCH --nodes=1 </a:t>
            </a:r>
            <a:endParaRPr lang="en-US" dirty="0" smtClean="0"/>
          </a:p>
          <a:p>
            <a:r>
              <a:rPr lang="en-US" dirty="0" smtClean="0"/>
              <a:t>#</a:t>
            </a:r>
            <a:r>
              <a:rPr lang="en-US" dirty="0"/>
              <a:t>SBATCH --partition=regular </a:t>
            </a:r>
            <a:endParaRPr lang="en-US" dirty="0" smtClean="0"/>
          </a:p>
          <a:p>
            <a:r>
              <a:rPr lang="en-US" dirty="0" smtClean="0"/>
              <a:t>#SBATCH -C </a:t>
            </a:r>
            <a:r>
              <a:rPr lang="en-US" dirty="0" err="1" smtClean="0"/>
              <a:t>haswell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srun</a:t>
            </a:r>
            <a:r>
              <a:rPr lang="en-US" dirty="0" smtClean="0"/>
              <a:t> </a:t>
            </a:r>
            <a:r>
              <a:rPr lang="en-US" dirty="0"/>
              <a:t>-n 32 </a:t>
            </a:r>
            <a:r>
              <a:rPr lang="en-US" b="1" dirty="0"/>
              <a:t>shifter</a:t>
            </a:r>
            <a:r>
              <a:rPr lang="en-US" dirty="0"/>
              <a:t> python </a:t>
            </a:r>
            <a:r>
              <a:rPr lang="en-US" dirty="0" err="1"/>
              <a:t>myPythonScript.py</a:t>
            </a:r>
            <a:r>
              <a:rPr lang="en-US" dirty="0"/>
              <a:t> </a:t>
            </a:r>
            <a:r>
              <a:rPr lang="en-US" dirty="0" err="1" smtClean="0"/>
              <a:t>args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06273" y="4943233"/>
            <a:ext cx="834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Many more commands at </a:t>
            </a:r>
          </a:p>
          <a:p>
            <a:r>
              <a:rPr lang="en-US" dirty="0"/>
              <a:t>http://</a:t>
            </a:r>
            <a:r>
              <a:rPr lang="en-US" dirty="0" err="1"/>
              <a:t>www.nersc.gov</a:t>
            </a:r>
            <a:r>
              <a:rPr lang="en-US" dirty="0"/>
              <a:t>/users/software/using-shifter-and-</a:t>
            </a:r>
            <a:r>
              <a:rPr lang="en-US" dirty="0" err="1"/>
              <a:t>docker</a:t>
            </a:r>
            <a:r>
              <a:rPr lang="en-US" dirty="0"/>
              <a:t>/using-shifter-at-</a:t>
            </a:r>
            <a:r>
              <a:rPr lang="en-US" dirty="0" err="1"/>
              <a:t>nersc</a:t>
            </a:r>
            <a:r>
              <a:rPr lang="en-US" dirty="0"/>
              <a:t>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4841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System flow – Traditional </a:t>
            </a:r>
            <a:r>
              <a:rPr lang="en-US" dirty="0" err="1" smtClean="0"/>
              <a:t>vs</a:t>
            </a:r>
            <a:r>
              <a:rPr lang="en-US" dirty="0" smtClean="0"/>
              <a:t> Shifter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42</a:t>
            </a:fld>
            <a:r>
              <a:rPr lang="en-US" smtClean="0"/>
              <a:t> -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83810" y="3846286"/>
            <a:ext cx="7535322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n 6"/>
          <p:cNvSpPr/>
          <p:nvPr/>
        </p:nvSpPr>
        <p:spPr>
          <a:xfrm>
            <a:off x="1209513" y="4692952"/>
            <a:ext cx="1802201" cy="1257905"/>
          </a:xfrm>
          <a:prstGeom prst="can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/</a:t>
            </a:r>
            <a:r>
              <a:rPr lang="en-US" dirty="0" err="1" smtClean="0"/>
              <a:t>udi</a:t>
            </a:r>
            <a:r>
              <a:rPr lang="en-US" dirty="0" smtClean="0"/>
              <a:t>/image1</a:t>
            </a:r>
          </a:p>
          <a:p>
            <a:r>
              <a:rPr lang="en-US" dirty="0" smtClean="0"/>
              <a:t>/</a:t>
            </a:r>
            <a:r>
              <a:rPr lang="en-US" dirty="0" err="1" smtClean="0"/>
              <a:t>udi</a:t>
            </a:r>
            <a:r>
              <a:rPr lang="en-US" dirty="0" smtClean="0"/>
              <a:t>/image1/</a:t>
            </a:r>
            <a:r>
              <a:rPr lang="en-US" dirty="0" err="1" smtClean="0"/>
              <a:t>usr</a:t>
            </a:r>
            <a:endParaRPr lang="en-US" dirty="0" smtClean="0"/>
          </a:p>
          <a:p>
            <a:r>
              <a:rPr lang="en-US" dirty="0" smtClean="0"/>
              <a:t>/</a:t>
            </a:r>
            <a:r>
              <a:rPr lang="en-US" dirty="0" err="1" smtClean="0"/>
              <a:t>udi</a:t>
            </a:r>
            <a:r>
              <a:rPr lang="en-US" dirty="0" smtClean="0"/>
              <a:t>/image1/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47323" y="3096381"/>
            <a:ext cx="1451428" cy="4475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Lustre</a:t>
            </a:r>
            <a:r>
              <a:rPr lang="en-US" dirty="0" smtClean="0"/>
              <a:t> Client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1947323" y="3998686"/>
            <a:ext cx="1451428" cy="4475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Lustre</a:t>
            </a:r>
            <a:r>
              <a:rPr lang="en-US" dirty="0" smtClean="0"/>
              <a:t> OST</a:t>
            </a:r>
          </a:p>
        </p:txBody>
      </p:sp>
      <p:sp>
        <p:nvSpPr>
          <p:cNvPr id="13" name="Can 12"/>
          <p:cNvSpPr/>
          <p:nvPr/>
        </p:nvSpPr>
        <p:spPr>
          <a:xfrm>
            <a:off x="5921818" y="4724399"/>
            <a:ext cx="1565134" cy="1257905"/>
          </a:xfrm>
          <a:prstGeom prst="can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/</a:t>
            </a:r>
            <a:r>
              <a:rPr lang="en-US" dirty="0" err="1" smtClean="0"/>
              <a:t>udi</a:t>
            </a:r>
            <a:r>
              <a:rPr lang="en-US" dirty="0" smtClean="0"/>
              <a:t>/image1.ext4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921818" y="3067352"/>
            <a:ext cx="1451428" cy="4475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Lustre</a:t>
            </a:r>
            <a:r>
              <a:rPr lang="en-US" dirty="0" smtClean="0"/>
              <a:t> Client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21818" y="3969657"/>
            <a:ext cx="1451428" cy="4475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Lustre</a:t>
            </a:r>
            <a:r>
              <a:rPr lang="en-US" dirty="0" smtClean="0"/>
              <a:t> OST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947323" y="1301451"/>
            <a:ext cx="1451428" cy="4475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21818" y="1301451"/>
            <a:ext cx="1451428" cy="4475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21818" y="2394857"/>
            <a:ext cx="1451428" cy="5503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ext4 or </a:t>
            </a:r>
            <a:r>
              <a:rPr lang="en-US" dirty="0" err="1" smtClean="0"/>
              <a:t>squashfs</a:t>
            </a:r>
            <a:endParaRPr lang="en-US" dirty="0" smtClean="0"/>
          </a:p>
        </p:txBody>
      </p:sp>
      <p:cxnSp>
        <p:nvCxnSpPr>
          <p:cNvPr id="22" name="Straight Arrow Connector 21"/>
          <p:cNvCxnSpPr>
            <a:stCxn id="16" idx="2"/>
            <a:endCxn id="8" idx="0"/>
          </p:cNvCxnSpPr>
          <p:nvPr/>
        </p:nvCxnSpPr>
        <p:spPr>
          <a:xfrm>
            <a:off x="2673037" y="1748975"/>
            <a:ext cx="0" cy="13474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9" idx="0"/>
          </p:cNvCxnSpPr>
          <p:nvPr/>
        </p:nvCxnSpPr>
        <p:spPr>
          <a:xfrm>
            <a:off x="2673037" y="3514876"/>
            <a:ext cx="0" cy="48381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7" idx="1"/>
          </p:cNvCxnSpPr>
          <p:nvPr/>
        </p:nvCxnSpPr>
        <p:spPr>
          <a:xfrm flipH="1">
            <a:off x="2110614" y="4446210"/>
            <a:ext cx="136066" cy="2467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112751" y="3998686"/>
            <a:ext cx="834572" cy="4475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Lustre</a:t>
            </a:r>
            <a:r>
              <a:rPr lang="en-US" dirty="0" smtClean="0"/>
              <a:t> MDS</a:t>
            </a:r>
          </a:p>
        </p:txBody>
      </p:sp>
      <p:cxnSp>
        <p:nvCxnSpPr>
          <p:cNvPr id="30" name="Straight Arrow Connector 29"/>
          <p:cNvCxnSpPr>
            <a:stCxn id="8" idx="2"/>
            <a:endCxn id="27" idx="0"/>
          </p:cNvCxnSpPr>
          <p:nvPr/>
        </p:nvCxnSpPr>
        <p:spPr>
          <a:xfrm flipH="1">
            <a:off x="1530037" y="3543905"/>
            <a:ext cx="1143000" cy="454781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8" idx="2"/>
            <a:endCxn id="20" idx="0"/>
          </p:cNvCxnSpPr>
          <p:nvPr/>
        </p:nvCxnSpPr>
        <p:spPr>
          <a:xfrm>
            <a:off x="6647532" y="1748975"/>
            <a:ext cx="0" cy="6458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0" idx="2"/>
          </p:cNvCxnSpPr>
          <p:nvPr/>
        </p:nvCxnSpPr>
        <p:spPr>
          <a:xfrm>
            <a:off x="6647532" y="2945204"/>
            <a:ext cx="0" cy="190498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 rot="16200000">
            <a:off x="334744" y="4736494"/>
            <a:ext cx="923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Remote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464023" y="2219124"/>
            <a:ext cx="664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</a:t>
            </a:r>
          </a:p>
        </p:txBody>
      </p:sp>
    </p:spTree>
    <p:extLst>
      <p:ext uri="{BB962C8B-B14F-4D97-AF65-F5344CB8AC3E}">
        <p14:creationId xmlns:p14="http://schemas.microsoft.com/office/powerpoint/2010/main" val="2208497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Big Images </a:t>
            </a:r>
            <a:r>
              <a:rPr lang="en-US" smtClean="0"/>
              <a:t>Load Quickly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23380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As proof of concept created “Mega” CVMFS shifter image</a:t>
            </a:r>
          </a:p>
          <a:p>
            <a:pPr lvl="1"/>
            <a:r>
              <a:rPr lang="en-US" dirty="0" smtClean="0"/>
              <a:t>Full CVMFS stack pulled down and </a:t>
            </a:r>
            <a:r>
              <a:rPr lang="en-US" dirty="0" err="1" smtClean="0"/>
              <a:t>deduped</a:t>
            </a:r>
            <a:r>
              <a:rPr lang="en-US" dirty="0" smtClean="0"/>
              <a:t> with </a:t>
            </a:r>
            <a:r>
              <a:rPr lang="en-US" dirty="0" err="1" smtClean="0"/>
              <a:t>uncvmfs</a:t>
            </a:r>
            <a:r>
              <a:rPr lang="en-US" dirty="0" smtClean="0"/>
              <a:t> software stack. 1 – 3 TB ext4 file uncompressed, 300 GB compressed w/</a:t>
            </a:r>
            <a:r>
              <a:rPr lang="en-US" dirty="0" err="1" smtClean="0"/>
              <a:t>squashfs</a:t>
            </a:r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Shifter to load job </a:t>
            </a:r>
          </a:p>
          <a:p>
            <a:pPr lvl="1"/>
            <a:r>
              <a:rPr lang="en-US" dirty="0"/>
              <a:t>Add a single flag to batch script </a:t>
            </a:r>
            <a:r>
              <a:rPr lang="en-US" dirty="0" smtClean="0"/>
              <a:t>“--image=&lt;</a:t>
            </a:r>
            <a:r>
              <a:rPr lang="en-US" dirty="0"/>
              <a:t>image </a:t>
            </a:r>
            <a:r>
              <a:rPr lang="en-US" dirty="0" smtClean="0"/>
              <a:t>name&gt;”</a:t>
            </a:r>
            <a:endParaRPr lang="en-US" dirty="0"/>
          </a:p>
          <a:p>
            <a:pPr lvl="1"/>
            <a:r>
              <a:rPr lang="en-US" dirty="0"/>
              <a:t>ATLAS </a:t>
            </a:r>
            <a:r>
              <a:rPr lang="en-US" dirty="0" err="1"/>
              <a:t>cvmfs</a:t>
            </a:r>
            <a:r>
              <a:rPr lang="en-US" dirty="0"/>
              <a:t> repository is found at /</a:t>
            </a:r>
            <a:r>
              <a:rPr lang="en-US" dirty="0" err="1"/>
              <a:t>cvmfs</a:t>
            </a:r>
            <a:r>
              <a:rPr lang="en-US" dirty="0"/>
              <a:t>/</a:t>
            </a:r>
            <a:r>
              <a:rPr lang="en-US" dirty="0" err="1"/>
              <a:t>atlas.cern.ch</a:t>
            </a:r>
            <a:r>
              <a:rPr lang="en-US" dirty="0"/>
              <a:t> like </a:t>
            </a:r>
            <a:r>
              <a:rPr lang="en-US" dirty="0" smtClean="0"/>
              <a:t>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43</a:t>
            </a:fld>
            <a:r>
              <a:rPr lang="en-US" smtClean="0"/>
              <a:t> -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08712" y="3655174"/>
            <a:ext cx="1565509" cy="925709"/>
          </a:xfrm>
          <a:prstGeom prst="rect">
            <a:avLst/>
          </a:prstGeom>
          <a:noFill/>
        </p:spPr>
        <p:txBody>
          <a:bodyPr wrap="square" lIns="93795" tIns="46898" rIns="93795" bIns="46898" rtlCol="0">
            <a:spAutoFit/>
          </a:bodyPr>
          <a:lstStyle/>
          <a:p>
            <a:r>
              <a:rPr lang="en-US" dirty="0">
                <a:solidFill>
                  <a:srgbClr val="4FA556"/>
                </a:solidFill>
              </a:rPr>
              <a:t>Burst </a:t>
            </a:r>
            <a:r>
              <a:rPr lang="en-US" dirty="0" smtClean="0">
                <a:solidFill>
                  <a:srgbClr val="4FA556"/>
                </a:solidFill>
              </a:rPr>
              <a:t>Buffer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err="1" smtClean="0">
                <a:solidFill>
                  <a:srgbClr val="000090"/>
                </a:solidFill>
              </a:rPr>
              <a:t>Lustre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Shifter</a:t>
            </a:r>
          </a:p>
        </p:txBody>
      </p:sp>
      <p:pic>
        <p:nvPicPr>
          <p:cNvPr id="5" name="Picture 4" descr="AthenaInitScaling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76" y="3500266"/>
            <a:ext cx="5289434" cy="262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03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Mounted FS for Super Fast I/O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44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5" name="Picture 4" descr="plot_bw_io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2" y="3538421"/>
            <a:ext cx="4384940" cy="3068520"/>
          </a:xfrm>
          <a:prstGeom prst="rect">
            <a:avLst/>
          </a:prstGeom>
        </p:spPr>
      </p:pic>
      <p:pic>
        <p:nvPicPr>
          <p:cNvPr id="6" name="Picture 5" descr="plot_iops_io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2" y="3637052"/>
            <a:ext cx="4398720" cy="3072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6926" y="4032121"/>
            <a:ext cx="958262" cy="3409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lIns="93795" tIns="46898" rIns="93795" bIns="46898" rtlCol="0">
            <a:spAutoFit/>
          </a:bodyPr>
          <a:lstStyle/>
          <a:p>
            <a:pPr algn="ctr"/>
            <a:r>
              <a:rPr lang="en-US" sz="1600" dirty="0" smtClean="0"/>
              <a:t>57 </a:t>
            </a:r>
            <a:r>
              <a:rPr lang="en-US" sz="1600" dirty="0" err="1" smtClean="0"/>
              <a:t>GiB</a:t>
            </a:r>
            <a:r>
              <a:rPr lang="en-US" sz="1600" dirty="0" smtClean="0"/>
              <a:t>/s!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342" y="1180312"/>
            <a:ext cx="8326458" cy="2736717"/>
          </a:xfrm>
        </p:spPr>
        <p:txBody>
          <a:bodyPr>
            <a:normAutofit/>
          </a:bodyPr>
          <a:lstStyle/>
          <a:p>
            <a:r>
              <a:rPr lang="en-US" dirty="0" smtClean="0"/>
              <a:t>Shifter can mount an </a:t>
            </a:r>
            <a:r>
              <a:rPr lang="en-US" dirty="0" err="1" smtClean="0"/>
              <a:t>xfs</a:t>
            </a:r>
            <a:r>
              <a:rPr lang="en-US" dirty="0" smtClean="0"/>
              <a:t> file system on each node</a:t>
            </a:r>
          </a:p>
          <a:p>
            <a:pPr lvl="1"/>
            <a:r>
              <a:rPr lang="en-US" dirty="0" smtClean="0"/>
              <a:t>Created when job starts and destroyed when job ends</a:t>
            </a:r>
          </a:p>
          <a:p>
            <a:pPr lvl="1"/>
            <a:r>
              <a:rPr lang="en-US" dirty="0" smtClean="0"/>
              <a:t>Compute node “local disk”</a:t>
            </a:r>
          </a:p>
          <a:p>
            <a:pPr lvl="1"/>
            <a:r>
              <a:rPr lang="en-US" dirty="0" smtClean="0"/>
              <a:t>Excellent I/O rates: </a:t>
            </a:r>
          </a:p>
          <a:p>
            <a:pPr lvl="2"/>
            <a:r>
              <a:rPr lang="en-US" dirty="0"/>
              <a:t>Small databases</a:t>
            </a:r>
          </a:p>
          <a:p>
            <a:pPr lvl="2"/>
            <a:r>
              <a:rPr lang="en-US" dirty="0" smtClean="0"/>
              <a:t>Also good for “bad IO”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10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Shifter: Bringing Containers to HPC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Docker</a:t>
            </a:r>
            <a:r>
              <a:rPr lang="en-US" dirty="0"/>
              <a:t>: open source, automated container </a:t>
            </a:r>
            <a:r>
              <a:rPr lang="en-US" dirty="0" smtClean="0"/>
              <a:t>deployment </a:t>
            </a:r>
            <a:r>
              <a:rPr lang="en-US" dirty="0"/>
              <a:t>service </a:t>
            </a:r>
            <a:endParaRPr lang="en-US" dirty="0" smtClean="0"/>
          </a:p>
          <a:p>
            <a:pPr lvl="1"/>
            <a:r>
              <a:rPr lang="en-US" dirty="0" err="1" smtClean="0"/>
              <a:t>Docker</a:t>
            </a:r>
            <a:r>
              <a:rPr lang="en-US" dirty="0" smtClean="0"/>
              <a:t> </a:t>
            </a:r>
            <a:r>
              <a:rPr lang="en-US" dirty="0"/>
              <a:t>containers wrap up a piece of software in</a:t>
            </a:r>
            <a:br>
              <a:rPr lang="en-US" dirty="0"/>
            </a:br>
            <a:r>
              <a:rPr lang="en-US" dirty="0"/>
              <a:t>a complete </a:t>
            </a:r>
            <a:r>
              <a:rPr lang="en-US" dirty="0" err="1"/>
              <a:t>filesystem</a:t>
            </a:r>
            <a:r>
              <a:rPr lang="en-US" dirty="0"/>
              <a:t> that contains everything it</a:t>
            </a:r>
            <a:br>
              <a:rPr lang="en-US" dirty="0"/>
            </a:br>
            <a:r>
              <a:rPr lang="en-US" dirty="0"/>
              <a:t>needs to run (code, runtime, system tools and libraries) </a:t>
            </a:r>
            <a:endParaRPr lang="en-US" dirty="0" smtClean="0"/>
          </a:p>
          <a:p>
            <a:pPr lvl="1"/>
            <a:r>
              <a:rPr lang="en-US" dirty="0" smtClean="0"/>
              <a:t>Guaranteed </a:t>
            </a:r>
            <a:r>
              <a:rPr lang="en-US" dirty="0"/>
              <a:t>to operate the same, regardless of the environment in which it is running </a:t>
            </a:r>
            <a:endParaRPr lang="en-US" dirty="0" smtClean="0"/>
          </a:p>
          <a:p>
            <a:r>
              <a:rPr lang="en-US" dirty="0" smtClean="0"/>
              <a:t>NERSC has partnered with Cray to deliver </a:t>
            </a:r>
            <a:r>
              <a:rPr lang="en-US" dirty="0" err="1" smtClean="0"/>
              <a:t>Docker</a:t>
            </a:r>
            <a:r>
              <a:rPr lang="en-US" dirty="0"/>
              <a:t>-like container technology </a:t>
            </a:r>
            <a:r>
              <a:rPr lang="en-US" dirty="0" smtClean="0"/>
              <a:t>through </a:t>
            </a:r>
            <a:r>
              <a:rPr lang="en-US" dirty="0"/>
              <a:t>a new software package known as </a:t>
            </a:r>
            <a:r>
              <a:rPr lang="en-US" dirty="0">
                <a:solidFill>
                  <a:srgbClr val="3366FF"/>
                </a:solidFill>
              </a:rPr>
              <a:t>Shifter </a:t>
            </a:r>
            <a:endParaRPr lang="en-US" dirty="0">
              <a:solidFill>
                <a:srgbClr val="3366FF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5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5" name="Picture 4" descr="global_37908148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063740"/>
            <a:ext cx="1773000" cy="15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2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Shifter at NERSC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7871"/>
            <a:ext cx="7187530" cy="404126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Secure and </a:t>
            </a:r>
            <a:r>
              <a:rPr lang="en-US" sz="2400" dirty="0"/>
              <a:t>s</a:t>
            </a:r>
            <a:r>
              <a:rPr lang="en-US" sz="2400" dirty="0" smtClean="0"/>
              <a:t>calable way to deliver containers to HPC</a:t>
            </a:r>
          </a:p>
          <a:p>
            <a:r>
              <a:rPr lang="en-US" sz="2400" dirty="0" smtClean="0"/>
              <a:t>Implemented on Cori and Edison</a:t>
            </a:r>
          </a:p>
          <a:p>
            <a:r>
              <a:rPr lang="en-US" sz="2400" dirty="0" smtClean="0"/>
              <a:t>Supports </a:t>
            </a:r>
            <a:r>
              <a:rPr lang="en-US" sz="2400" dirty="0" err="1" smtClean="0"/>
              <a:t>Docker</a:t>
            </a:r>
            <a:r>
              <a:rPr lang="en-US" sz="2400" dirty="0" smtClean="0"/>
              <a:t> images and other image formats (ext4, </a:t>
            </a:r>
            <a:r>
              <a:rPr lang="en-US" sz="2400" dirty="0" err="1" smtClean="0"/>
              <a:t>squashfs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Basic Idea</a:t>
            </a:r>
          </a:p>
          <a:p>
            <a:pPr lvl="1"/>
            <a:r>
              <a:rPr lang="en-US" sz="2000" dirty="0" smtClean="0"/>
              <a:t>Users create </a:t>
            </a:r>
            <a:r>
              <a:rPr lang="en-US" sz="2000" dirty="0"/>
              <a:t>custom images in desired OS</a:t>
            </a:r>
          </a:p>
          <a:p>
            <a:pPr lvl="1"/>
            <a:r>
              <a:rPr lang="en-US" sz="2000" dirty="0"/>
              <a:t>Upload image to </a:t>
            </a:r>
            <a:r>
              <a:rPr lang="en-US" sz="2000" dirty="0" err="1"/>
              <a:t>docker</a:t>
            </a:r>
            <a:r>
              <a:rPr lang="en-US" sz="2000" dirty="0"/>
              <a:t> hub and pull down on HPC system</a:t>
            </a:r>
          </a:p>
          <a:p>
            <a:pPr lvl="1"/>
            <a:r>
              <a:rPr lang="en-US" sz="2000" dirty="0" smtClean="0"/>
              <a:t>Hooked into </a:t>
            </a:r>
            <a:r>
              <a:rPr lang="en-US" sz="2000" dirty="0"/>
              <a:t>the batch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fld id="{D174BAF6-F8F2-EF4F-936C-8DF63288C82F}" type="slidenum">
              <a:rPr lang="en-US" smtClean="0"/>
              <a:pPr/>
              <a:t>6</a:t>
            </a:fld>
            <a:r>
              <a:rPr lang="en-US" dirty="0" smtClean="0"/>
              <a:t> -</a:t>
            </a:r>
            <a:endParaRPr lang="en-US" dirty="0"/>
          </a:p>
        </p:txBody>
      </p:sp>
      <p:pic>
        <p:nvPicPr>
          <p:cNvPr id="5" name="Content Placeholder 1" descr="shifter_logog.ep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746" t="29008" r="18316" b="24050"/>
          <a:stretch/>
        </p:blipFill>
        <p:spPr>
          <a:xfrm>
            <a:off x="7179374" y="1100233"/>
            <a:ext cx="1243724" cy="15659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1822" y="5696973"/>
            <a:ext cx="6250429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www.nersc.gov</a:t>
            </a:r>
            <a:r>
              <a:rPr lang="en-US" dirty="0"/>
              <a:t>/users/software/using-shifter-and-</a:t>
            </a:r>
            <a:r>
              <a:rPr lang="en-US" dirty="0" err="1"/>
              <a:t>docker</a:t>
            </a:r>
            <a:r>
              <a:rPr lang="en-US" dirty="0"/>
              <a:t>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6534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Shifter?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Shifter allows you to fully customize your operating environment</a:t>
            </a:r>
          </a:p>
          <a:p>
            <a:pPr lvl="1"/>
            <a:r>
              <a:rPr lang="en-US" dirty="0" smtClean="0"/>
              <a:t>Want SL 6.X with 32 bit libraries? Use Shifter</a:t>
            </a:r>
          </a:p>
          <a:p>
            <a:pPr lvl="1"/>
            <a:r>
              <a:rPr lang="en-US" dirty="0" smtClean="0"/>
              <a:t>Have a very complicated software stack with lots of dependencies? Use Shifter</a:t>
            </a:r>
          </a:p>
          <a:p>
            <a:r>
              <a:rPr lang="en-US" dirty="0" smtClean="0"/>
              <a:t>Portability</a:t>
            </a:r>
          </a:p>
          <a:p>
            <a:pPr lvl="1"/>
            <a:r>
              <a:rPr lang="en-US" dirty="0" smtClean="0"/>
              <a:t>Can volume mount directories into shifter images</a:t>
            </a:r>
          </a:p>
          <a:p>
            <a:pPr lvl="2"/>
            <a:r>
              <a:rPr lang="en-US" dirty="0" smtClean="0"/>
              <a:t>Have an /input and /output that are linked to directories in your scratch directory</a:t>
            </a:r>
          </a:p>
          <a:p>
            <a:pPr lvl="1"/>
            <a:r>
              <a:rPr lang="en-US" dirty="0" smtClean="0"/>
              <a:t>Images are NERSC-independent, can be run anywhere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7</a:t>
            </a:fld>
            <a:r>
              <a:rPr lang="en-US" smtClean="0"/>
              <a:t>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871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Shifter is Fast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8</a:t>
            </a:fld>
            <a:r>
              <a:rPr lang="en-US" smtClean="0"/>
              <a:t> -</a:t>
            </a:r>
            <a:endParaRPr lang="en-US" dirty="0"/>
          </a:p>
        </p:txBody>
      </p:sp>
      <p:pic>
        <p:nvPicPr>
          <p:cNvPr id="9" name="Picture 8" descr="pynamic-20160316-no-b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05196"/>
            <a:ext cx="7315200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46028" y="2934253"/>
            <a:ext cx="3251443" cy="923330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19496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Another benefit: Improved shared library loading times compared to other file system</a:t>
            </a:r>
          </a:p>
        </p:txBody>
      </p:sp>
    </p:spTree>
    <p:extLst>
      <p:ext uri="{BB962C8B-B14F-4D97-AF65-F5344CB8AC3E}">
        <p14:creationId xmlns:p14="http://schemas.microsoft.com/office/powerpoint/2010/main" val="2532215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Per-Node Write Cache (IOPS)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- </a:t>
            </a:r>
            <a:fld id="{D174BAF6-F8F2-EF4F-936C-8DF63288C82F}" type="slidenum">
              <a:rPr lang="en-US" smtClean="0"/>
              <a:pPr/>
              <a:t>9</a:t>
            </a:fld>
            <a:r>
              <a:rPr lang="en-US" smtClean="0"/>
              <a:t> -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270836"/>
              </p:ext>
            </p:extLst>
          </p:nvPr>
        </p:nvGraphicFramePr>
        <p:xfrm>
          <a:off x="1321566" y="1342572"/>
          <a:ext cx="6854815" cy="3740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9599" y="5082749"/>
            <a:ext cx="747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Results of an IOR File per-process, 2 tasks per node, 512B transfer size, 2GB write.  100x faster than </a:t>
            </a:r>
            <a:r>
              <a:rPr lang="en-US" dirty="0" err="1" smtClean="0"/>
              <a:t>Lustre</a:t>
            </a:r>
            <a:r>
              <a:rPr lang="en-US" dirty="0" smtClean="0"/>
              <a:t> at the same scale.  </a:t>
            </a:r>
          </a:p>
        </p:txBody>
      </p:sp>
    </p:spTree>
    <p:extLst>
      <p:ext uri="{BB962C8B-B14F-4D97-AF65-F5344CB8AC3E}">
        <p14:creationId xmlns:p14="http://schemas.microsoft.com/office/powerpoint/2010/main" val="146850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RSC2013Template">
  <a:themeElements>
    <a:clrScheme name="NERSC Palette">
      <a:dk1>
        <a:sysClr val="windowText" lastClr="000000"/>
      </a:dk1>
      <a:lt1>
        <a:sysClr val="window" lastClr="FFFFFF"/>
      </a:lt1>
      <a:dk2>
        <a:srgbClr val="194963"/>
      </a:dk2>
      <a:lt2>
        <a:srgbClr val="FEE8B4"/>
      </a:lt2>
      <a:accent1>
        <a:srgbClr val="194963"/>
      </a:accent1>
      <a:accent2>
        <a:srgbClr val="FCD235"/>
      </a:accent2>
      <a:accent3>
        <a:srgbClr val="4FA556"/>
      </a:accent3>
      <a:accent4>
        <a:srgbClr val="8E2A20"/>
      </a:accent4>
      <a:accent5>
        <a:srgbClr val="679AC3"/>
      </a:accent5>
      <a:accent6>
        <a:srgbClr val="F68B4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NERSC2013Template.potx</Template>
  <TotalTime>5623</TotalTime>
  <Words>3225</Words>
  <Application>Microsoft Macintosh PowerPoint</Application>
  <PresentationFormat>On-screen Show (4:3)</PresentationFormat>
  <Paragraphs>493</Paragraphs>
  <Slides>44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NERSC2013Template</vt:lpstr>
      <vt:lpstr>Shane Canon NERSC Data and Analytics Services </vt:lpstr>
      <vt:lpstr>Goals</vt:lpstr>
      <vt:lpstr>Docker Basic’s</vt:lpstr>
      <vt:lpstr>Why not just run Docker</vt:lpstr>
      <vt:lpstr>Shifter: Bringing Containers to HPC</vt:lpstr>
      <vt:lpstr>Shifter at NERSC</vt:lpstr>
      <vt:lpstr>Why Use Shifter?</vt:lpstr>
      <vt:lpstr>Shifter is Fast</vt:lpstr>
      <vt:lpstr>Per-Node Write Cache (IOPS)</vt:lpstr>
      <vt:lpstr>Shifter and MPI</vt:lpstr>
      <vt:lpstr>Hands-On Walk Through</vt:lpstr>
      <vt:lpstr>Basic Workflow</vt:lpstr>
      <vt:lpstr>Example Dockerfile</vt:lpstr>
      <vt:lpstr>Building and running image</vt:lpstr>
      <vt:lpstr>Running and pushing the image</vt:lpstr>
      <vt:lpstr>Image on Dockerhub</vt:lpstr>
      <vt:lpstr>Pull the image to NERSC and run</vt:lpstr>
      <vt:lpstr>Pull the image to NERSC and run</vt:lpstr>
      <vt:lpstr>Volume Mounts</vt:lpstr>
      <vt:lpstr>Using Volume Mounts</vt:lpstr>
      <vt:lpstr>PerNode Write Cache</vt:lpstr>
      <vt:lpstr>Using Volume Mounts</vt:lpstr>
      <vt:lpstr>Shifter Gotchas</vt:lpstr>
      <vt:lpstr>Shifter Gotchas Examples</vt:lpstr>
      <vt:lpstr>Work Arounds</vt:lpstr>
      <vt:lpstr>Dockerfile Best Practices</vt:lpstr>
      <vt:lpstr>Dockerfile Best Practices</vt:lpstr>
      <vt:lpstr>Dockerfile Best Practices</vt:lpstr>
      <vt:lpstr>Other Considerations</vt:lpstr>
      <vt:lpstr>Coming Soon</vt:lpstr>
      <vt:lpstr>Roadmap</vt:lpstr>
      <vt:lpstr>Conclusion</vt:lpstr>
      <vt:lpstr>National Energy Research Scientific Computing Center</vt:lpstr>
      <vt:lpstr>Hello World</vt:lpstr>
      <vt:lpstr>Screen Shots for Backup</vt:lpstr>
      <vt:lpstr>Dockerfile</vt:lpstr>
      <vt:lpstr>Building and Pushing</vt:lpstr>
      <vt:lpstr>Approach 1 – In the image</vt:lpstr>
      <vt:lpstr>Approach 2 - Golden Image</vt:lpstr>
      <vt:lpstr>Pulling Down an Image from Dockerhub</vt:lpstr>
      <vt:lpstr>Running A Job in A Shifter Image</vt:lpstr>
      <vt:lpstr>File System flow – Traditional vs Shifter</vt:lpstr>
      <vt:lpstr>Even Big Images Load Quickly</vt:lpstr>
      <vt:lpstr>Loop Mounted FS for Super Fast I/O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Jeff Broughton</dc:creator>
  <cp:lastModifiedBy>Shane Canon</cp:lastModifiedBy>
  <cp:revision>225</cp:revision>
  <cp:lastPrinted>2012-06-09T14:57:01Z</cp:lastPrinted>
  <dcterms:created xsi:type="dcterms:W3CDTF">2012-09-05T15:57:49Z</dcterms:created>
  <dcterms:modified xsi:type="dcterms:W3CDTF">2017-03-03T19:05:20Z</dcterms:modified>
</cp:coreProperties>
</file>