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s/slide9.xml" ContentType="application/vnd.openxmlformats-officedocument.presentationml.slide+xml"/>
  <Override PartName="/ppt/notesSlides/notesSlide4.xml" ContentType="application/vnd.openxmlformats-officedocument.presentationml.notesSlide+xml"/>
  <Default Extension="mpg" ContentType="video/unknown"/>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Masters/slideMaster2.xml" ContentType="application/vnd.openxmlformats-officedocument.presentationml.slideMaster+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theme/theme4.xml" ContentType="application/vnd.openxmlformats-officedocument.them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Layouts/slideLayout18.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notesSlides/notesSlide3.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Default Extension="mpeg" ContentType="video/unknown"/>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30"/>
  </p:notesMasterIdLst>
  <p:handoutMasterIdLst>
    <p:handoutMasterId r:id="rId31"/>
  </p:handoutMasterIdLst>
  <p:sldIdLst>
    <p:sldId id="258" r:id="rId3"/>
    <p:sldId id="269" r:id="rId4"/>
    <p:sldId id="264" r:id="rId5"/>
    <p:sldId id="265" r:id="rId6"/>
    <p:sldId id="266" r:id="rId7"/>
    <p:sldId id="267" r:id="rId8"/>
    <p:sldId id="268" r:id="rId9"/>
    <p:sldId id="256" r:id="rId10"/>
    <p:sldId id="257" r:id="rId11"/>
    <p:sldId id="270" r:id="rId12"/>
    <p:sldId id="271" r:id="rId13"/>
    <p:sldId id="272" r:id="rId14"/>
    <p:sldId id="304" r:id="rId15"/>
    <p:sldId id="306" r:id="rId16"/>
    <p:sldId id="311" r:id="rId17"/>
    <p:sldId id="312" r:id="rId18"/>
    <p:sldId id="313" r:id="rId19"/>
    <p:sldId id="314" r:id="rId20"/>
    <p:sldId id="273" r:id="rId21"/>
    <p:sldId id="305" r:id="rId22"/>
    <p:sldId id="307" r:id="rId23"/>
    <p:sldId id="308" r:id="rId24"/>
    <p:sldId id="282" r:id="rId25"/>
    <p:sldId id="302" r:id="rId26"/>
    <p:sldId id="309" r:id="rId27"/>
    <p:sldId id="310"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p:restoredLeft sz="15620"/>
    <p:restoredTop sz="94660"/>
  </p:normalViewPr>
  <p:slideViewPr>
    <p:cSldViewPr snapToGrid="0" snapToObjects="1">
      <p:cViewPr varScale="1">
        <p:scale>
          <a:sx n="130" d="100"/>
          <a:sy n="130" d="100"/>
        </p:scale>
        <p:origin x="-183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B62975-DFE9-4340-A66D-5A708F241ED8}" type="datetime1">
              <a:rPr lang="en-US" smtClean="0"/>
              <a:pPr/>
              <a:t>5/18/16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0B1127-5FA3-5C40-8B84-D00486EDD90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725669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55D0ED-666A-5841-9983-958E4C4444F3}" type="datetime1">
              <a:rPr lang="en-US" smtClean="0"/>
              <a:pPr/>
              <a:t>5/18/16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E138F-212F-0243-9695-B934AF1912B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935626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100 GB of raw optical imaging data is taken every night at Palomar Observatory, which is subtracted from existing reference images from the same part of the sky to look for new astrophysical transients, including supernovae, variable stars and other cataclysmic</a:t>
            </a:r>
            <a:r>
              <a:rPr lang="en-US" baseline="0" dirty="0" smtClean="0"/>
              <a:t> explosions. This data is processed at NERSC and produces nearly 500GB of subsequent new, reference and subtraction imaging data after </a:t>
            </a:r>
            <a:r>
              <a:rPr lang="en-US" baseline="0" dirty="0" err="1" smtClean="0"/>
              <a:t>detrending</a:t>
            </a:r>
            <a:r>
              <a:rPr lang="en-US" baseline="0" dirty="0" smtClean="0"/>
              <a:t> and alignment. These are scanned using machine learning algorithms to find the needle in the haystack, about 1 in 1M objects recorded is of interest. A nearly 1TB database containing over 1.5B objects is scoured to compare this event to previous detections at that location on the sky. The results are published to the web in &lt; 40 min after an individual image is taken at Palomar.</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pPr/>
              <a:t>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116989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new,</a:t>
            </a:r>
            <a:r>
              <a:rPr lang="en-US" baseline="0" dirty="0" smtClean="0"/>
              <a:t> reference, subtraction triplet</a:t>
            </a:r>
            <a:r>
              <a:rPr lang="en-US" dirty="0" smtClean="0"/>
              <a:t> image with the detection of a new supernova in a nearby galaxy. Note the artifacts in the subtraction which the ML Analysis scours to remove.</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pPr/>
              <a:t>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305950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a:defRPr/>
            </a:pPr>
            <a:r>
              <a:rPr lang="en-US"/>
              <a:t>*The number of transients per candidate is much smaller in g-band since we have already tagged all the varstars from the R-band images.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Networking is very stable. Improves after 11pm and gets worse as folks wake up</a:t>
            </a:r>
            <a:r>
              <a:rPr lang="en-US" baseline="0" dirty="0" smtClean="0"/>
              <a:t> in the morning.</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pPr/>
              <a:t>16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101818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objects can be predicted from the current sky conditions and the location on the sky of our field </a:t>
            </a:r>
            <a:r>
              <a:rPr lang="en-US" smtClean="0"/>
              <a:t>and chip.</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pPr/>
              <a:t>18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521114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a:defRPr/>
            </a:pPr>
            <a:r>
              <a:rPr lang="en-US"/>
              <a:t>Greatest depth for g-band is 2 hrs, R-band is 4 hrs (red)</a:t>
            </a:r>
          </a:p>
        </p:txBody>
      </p:sp>
      <p:sp>
        <p:nvSpPr>
          <p:cNvPr id="21507" name="Slide Number Placeholder 3"/>
          <p:cNvSpPr>
            <a:spLocks noGrp="1"/>
          </p:cNvSpPr>
          <p:nvPr>
            <p:ph type="sldNum" sz="quarter" idx="5"/>
          </p:nvPr>
        </p:nvSpPr>
        <p:spPr>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defRPr/>
            </a:pPr>
            <a:fld id="{3717A020-40FF-B342-8D38-EC6CFABBAE69}" type="slidenum">
              <a:rPr lang="en-US" sz="1200" smtClean="0">
                <a:latin typeface="Arial" charset="0"/>
              </a:rPr>
              <a:pPr eaLnBrk="1" hangingPunct="1">
                <a:defRPr/>
              </a:pPr>
              <a:t>19</a:t>
            </a:fld>
            <a:endParaRPr lang="en-US" sz="120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Caught the supernova so young, and triggered SWIFT UV space-telescope on</a:t>
            </a:r>
            <a:r>
              <a:rPr lang="en-US" baseline="0" dirty="0" smtClean="0"/>
              <a:t> it,</a:t>
            </a:r>
            <a:r>
              <a:rPr lang="en-US" dirty="0" smtClean="0"/>
              <a:t> we saw interaction with companion star</a:t>
            </a:r>
            <a:r>
              <a:rPr lang="en-US" baseline="0" dirty="0" smtClean="0"/>
              <a:t> as predicted by theory..</a:t>
            </a:r>
            <a:r>
              <a:rPr lang="en-US" dirty="0" smtClean="0"/>
              <a:t>.</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pPr/>
              <a:t>20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0375080"/>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Predicted EM counterpart signatures based on free neutron decay (Metzger et al. 2014). Black lines are g-band and red lines are </a:t>
            </a:r>
            <a:r>
              <a:rPr lang="en-US" dirty="0" err="1" smtClean="0"/>
              <a:t>i</a:t>
            </a:r>
            <a:r>
              <a:rPr lang="en-US" dirty="0" smtClean="0"/>
              <a:t>-band light curves at 80 Mpc. The three curves assume three diﬀerent values for opacity and neutron mass</a:t>
            </a:r>
            <a:r>
              <a:rPr lang="en-US" baseline="0" dirty="0" smtClean="0"/>
              <a:t> to represent the fast, intermediate and slow light curve evolution cases i.e. (</a:t>
            </a:r>
            <a:r>
              <a:rPr lang="en-US" baseline="0" dirty="0" err="1" smtClean="0"/>
              <a:t>κr</a:t>
            </a:r>
            <a:r>
              <a:rPr lang="en-US" baseline="0" dirty="0" smtClean="0"/>
              <a:t> = 30 cm2gm−1, </a:t>
            </a:r>
            <a:r>
              <a:rPr lang="en-US" baseline="0" dirty="0" err="1" smtClean="0"/>
              <a:t>Mn</a:t>
            </a:r>
            <a:r>
              <a:rPr lang="en-US" baseline="0" dirty="0" smtClean="0"/>
              <a:t> = 3×10−5M˙ 􀀀), (</a:t>
            </a:r>
            <a:r>
              <a:rPr lang="en-US" baseline="0" dirty="0" err="1" smtClean="0"/>
              <a:t>κr</a:t>
            </a:r>
            <a:r>
              <a:rPr lang="en-US" baseline="0" dirty="0" smtClean="0"/>
              <a:t> = 3cm2gm−1, </a:t>
            </a:r>
            <a:r>
              <a:rPr lang="en-US" baseline="0" dirty="0" err="1" smtClean="0"/>
              <a:t>Mn</a:t>
            </a:r>
            <a:r>
              <a:rPr lang="en-US" baseline="0" dirty="0" smtClean="0"/>
              <a:t> = 3×10−5M˙ 􀀀), (</a:t>
            </a:r>
            <a:r>
              <a:rPr lang="en-US" baseline="0" dirty="0" err="1" smtClean="0"/>
              <a:t>κr</a:t>
            </a:r>
            <a:r>
              <a:rPr lang="en-US" baseline="0" dirty="0" smtClean="0"/>
              <a:t> = 3 cm2gm−1, </a:t>
            </a:r>
            <a:r>
              <a:rPr lang="en-US" baseline="0" dirty="0" err="1" smtClean="0"/>
              <a:t>Mn</a:t>
            </a:r>
            <a:r>
              <a:rPr lang="en-US" baseline="0" dirty="0" smtClean="0"/>
              <a:t> = 3×10−4M˙ 􀀀). The fastest light curves decay below 22 mag in less than 1 day and the slowest light curves decay below 22 mag in less than 1 week.</a:t>
            </a:r>
            <a:endParaRPr lang="en-US" dirty="0"/>
          </a:p>
        </p:txBody>
      </p:sp>
      <p:sp>
        <p:nvSpPr>
          <p:cNvPr id="4" name="Slide Number Placeholder 3"/>
          <p:cNvSpPr>
            <a:spLocks noGrp="1"/>
          </p:cNvSpPr>
          <p:nvPr>
            <p:ph type="sldNum" sz="quarter" idx="10"/>
          </p:nvPr>
        </p:nvSpPr>
        <p:spPr/>
        <p:txBody>
          <a:bodyPr/>
          <a:lstStyle/>
          <a:p>
            <a:pPr>
              <a:defRPr/>
            </a:pPr>
            <a:fld id="{3B234AF1-453E-564F-BBEB-C01D62541EA5}" type="slidenum">
              <a:rPr lang="en-US" smtClean="0"/>
              <a:pPr>
                <a:defRPr/>
              </a:pPr>
              <a:t>22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0257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838D9F-F5E1-B141-AFB3-B9D36FD9937A}"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CB808F-63AF-A541-8DA4-56988608F3EE}"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C6BFC-EB45-0843-8B91-2863342549AA}"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3" name="Shape 50"/>
          <p:cNvSpPr>
            <a:spLocks noGrp="1"/>
          </p:cNvSpPr>
          <p:nvPr>
            <p:ph type="sldNum" sz="quarter" idx="10"/>
          </p:nvPr>
        </p:nvSpPr>
        <p:spPr/>
        <p:txBody>
          <a:bodyPr/>
          <a:lstStyle>
            <a:lvl1pPr>
              <a:defRPr/>
            </a:lvl1pPr>
          </a:lstStyle>
          <a:p>
            <a:pPr>
              <a:defRPr/>
            </a:pPr>
            <a:fld id="{ADDFBFA3-A0F3-FF4D-BC03-9BE15DD9A001}" type="slidenum">
              <a:rPr/>
              <a:pPr>
                <a:defRPr/>
              </a:pPr>
              <a:t>‹#›</a:t>
            </a:fl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20196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3E7D4B-F6EC-B844-AB0E-5C8FD92E8B90}"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80960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243004-A2A8-E842-8E11-6BA548BAB080}"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0635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F9F23B-489E-1A4B-9961-0FA1E7A24550}"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5432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D6AB80-BE06-5642-9016-4CB83897676C}" type="datetime1">
              <a:rPr lang="en-US" smtClean="0"/>
              <a:pPr/>
              <a:t>5/18/16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6317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92F306-39E6-0A4E-8169-520269024225}" type="datetime1">
              <a:rPr lang="en-US" smtClean="0"/>
              <a:pPr/>
              <a:t>5/18/16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1687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D10D77-C54A-044F-93FD-A69A610D703F}" type="datetime1">
              <a:rPr lang="en-US" smtClean="0"/>
              <a:pPr/>
              <a:t>5/18/16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74739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0D32A-F401-B04B-B81A-69464F8A7108}" type="datetime1">
              <a:rPr lang="en-US" smtClean="0"/>
              <a:pPr/>
              <a:t>5/18/16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3400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58D61-7227-854A-9535-6F11BBA7E36F}"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CDBB2-F2F2-9D4B-B831-E57580B2E6F9}" type="datetime1">
              <a:rPr lang="en-US" smtClean="0"/>
              <a:pPr/>
              <a:t>5/18/16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41773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C6D65-4DBA-6D44-ACD2-004EF16C4366}" type="datetime1">
              <a:rPr lang="en-US" smtClean="0"/>
              <a:pPr/>
              <a:t>5/18/16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50119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3A3F8-783B-0C4A-9089-8A8D349EA9A4}"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6349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9C44C1-9171-E54E-B590-A6873CD70859}"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7285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36D2A-183A-3E41-BBBB-43D42F33BB46}" type="datetime1">
              <a:rPr lang="en-US" smtClean="0"/>
              <a:pPr/>
              <a:t>5/18/16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EC3405-C41C-2947-B561-DB7B6B5DE001}" type="datetime1">
              <a:rPr lang="en-US" smtClean="0"/>
              <a:pPr/>
              <a:t>5/18/16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3DD97-0F0D-7741-BF16-ABFF8F9EA454}" type="datetime1">
              <a:rPr lang="en-US" smtClean="0"/>
              <a:pPr/>
              <a:t>5/18/16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891770-264E-BB4E-A5F8-4EB2E10BAEF1}" type="datetime1">
              <a:rPr lang="en-US" smtClean="0"/>
              <a:pPr/>
              <a:t>5/18/16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A2A4B-8F49-8144-AB51-B084C2F173B2}" type="datetime1">
              <a:rPr lang="en-US" smtClean="0"/>
              <a:pPr/>
              <a:t>5/18/16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166B62-D507-7D49-B724-155854493918}" type="datetime1">
              <a:rPr lang="en-US" smtClean="0"/>
              <a:pPr/>
              <a:t>5/18/16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1AC4D-48A8-684F-A8A3-2B3A655ADD64}" type="datetime1">
              <a:rPr lang="en-US" smtClean="0"/>
              <a:pPr/>
              <a:t>5/18/16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C1726-63C5-214A-9EC4-CBA35B9FB561}" type="datetime1">
              <a:rPr lang="en-US" smtClean="0"/>
              <a:pPr/>
              <a:t>5/18/16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46710-B20F-FF4F-97E8-AC34CA2D6AF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013FF-7E91-C141-AF56-C7034E0AF00B}" type="datetime1">
              <a:rPr lang="en-US" smtClean="0"/>
              <a:pPr/>
              <a:t>5/18/16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A7254-09DF-2A45-9042-A9F8452750A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9781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microsoft.com/office/2007/relationships/media" Target="../media/media1.mpg"/><Relationship Id="rId5" Type="http://schemas.openxmlformats.org/officeDocument/2006/relationships/image" Target="../media/image23.png"/><Relationship Id="rId1" Type="http://schemas.openxmlformats.org/officeDocument/2006/relationships/video" Target="../media/media1.mpg"/><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4.png"/><Relationship Id="rId5" Type="http://schemas.microsoft.com/office/2007/relationships/media" Target="../media/media2.mpeg"/><Relationship Id="rId6" Type="http://schemas.openxmlformats.org/officeDocument/2006/relationships/image" Target="../media/image25.png"/><Relationship Id="rId1" Type="http://schemas.openxmlformats.org/officeDocument/2006/relationships/video" Target="../media/media2.mpeg"/><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7250" name="Rectangle 2"/>
          <p:cNvSpPr>
            <a:spLocks noGrp="1" noChangeArrowheads="1"/>
          </p:cNvSpPr>
          <p:nvPr>
            <p:ph type="ctrTitle"/>
          </p:nvPr>
        </p:nvSpPr>
        <p:spPr>
          <a:xfrm>
            <a:off x="152400" y="1736725"/>
            <a:ext cx="8839200" cy="1920875"/>
          </a:xfrm>
        </p:spPr>
        <p:txBody>
          <a:bodyPr>
            <a:normAutofit/>
          </a:bodyPr>
          <a:lstStyle/>
          <a:p>
            <a:pPr>
              <a:defRPr/>
            </a:pPr>
            <a:r>
              <a:rPr lang="en-US" sz="4800" dirty="0" smtClean="0"/>
              <a:t>Palomar Transient Factory Pipeline</a:t>
            </a:r>
            <a:endParaRPr lang="en-US" dirty="0" smtClean="0">
              <a:cs typeface="+mj-cs"/>
            </a:endParaRPr>
          </a:p>
        </p:txBody>
      </p:sp>
      <p:sp>
        <p:nvSpPr>
          <p:cNvPr id="437251" name="Rectangle 3"/>
          <p:cNvSpPr>
            <a:spLocks noGrp="1" noChangeArrowheads="1"/>
          </p:cNvSpPr>
          <p:nvPr>
            <p:ph type="subTitle" idx="1"/>
          </p:nvPr>
        </p:nvSpPr>
        <p:spPr>
          <a:xfrm>
            <a:off x="0" y="4648200"/>
            <a:ext cx="9144000" cy="1752600"/>
          </a:xfrm>
        </p:spPr>
        <p:txBody>
          <a:bodyPr/>
          <a:lstStyle/>
          <a:p>
            <a:pPr eaLnBrk="1" hangingPunct="1">
              <a:defRPr/>
            </a:pPr>
            <a:endParaRPr lang="en-US" dirty="0" smtClean="0">
              <a:cs typeface="+mn-cs"/>
            </a:endParaRPr>
          </a:p>
          <a:p>
            <a:pPr eaLnBrk="1" hangingPunct="1">
              <a:defRPr/>
            </a:pPr>
            <a:r>
              <a:rPr lang="en-US" dirty="0" smtClean="0">
                <a:cs typeface="+mn-cs"/>
              </a:rPr>
              <a:t>Peter Nugent (LBNL/UCB) aka TBD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8071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6434" name="Rectangle 1026"/>
          <p:cNvSpPr>
            <a:spLocks noGrp="1" noRot="1" noChangeArrowheads="1"/>
          </p:cNvSpPr>
          <p:nvPr>
            <p:ph type="title"/>
          </p:nvPr>
        </p:nvSpPr>
        <p:spPr>
          <a:xfrm>
            <a:off x="457200" y="152400"/>
            <a:ext cx="8229600" cy="1143000"/>
          </a:xfrm>
        </p:spPr>
        <p:txBody>
          <a:bodyPr/>
          <a:lstStyle/>
          <a:p>
            <a:pPr eaLnBrk="1" hangingPunct="1">
              <a:defRPr/>
            </a:pPr>
            <a:r>
              <a:rPr lang="en-US">
                <a:latin typeface="Palatino" charset="0"/>
                <a:ea typeface="ＭＳ Ｐゴシック" charset="0"/>
              </a:rPr>
              <a:t>PTF Database</a:t>
            </a:r>
          </a:p>
        </p:txBody>
      </p:sp>
      <p:sp>
        <p:nvSpPr>
          <p:cNvPr id="29698" name="Text Box 1030"/>
          <p:cNvSpPr txBox="1">
            <a:spLocks noChangeArrowheads="1"/>
          </p:cNvSpPr>
          <p:nvPr/>
        </p:nvSpPr>
        <p:spPr bwMode="auto">
          <a:xfrm>
            <a:off x="152400" y="5054600"/>
            <a:ext cx="8763000" cy="12001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buFont typeface="Times" charset="0"/>
              <a:buNone/>
            </a:pPr>
            <a:r>
              <a:rPr lang="en-US" dirty="0"/>
              <a:t>All in 851 nights. </a:t>
            </a:r>
          </a:p>
          <a:p>
            <a:pPr algn="l" eaLnBrk="1" hangingPunct="1">
              <a:buFont typeface="Times" charset="0"/>
              <a:buNone/>
            </a:pPr>
            <a:r>
              <a:rPr lang="en-US" dirty="0"/>
              <a:t>An image is an individual chip (~0.7 sq. deg.)</a:t>
            </a:r>
          </a:p>
          <a:p>
            <a:pPr algn="l" eaLnBrk="1" hangingPunct="1">
              <a:buFont typeface="Times" charset="0"/>
              <a:buNone/>
            </a:pPr>
            <a:r>
              <a:rPr lang="en-US" dirty="0"/>
              <a:t>The database is now </a:t>
            </a:r>
            <a:r>
              <a:rPr lang="en-US" dirty="0" smtClean="0"/>
              <a:t>1 TB.                              </a:t>
            </a:r>
            <a:endParaRPr lang="en-US" dirty="0"/>
          </a:p>
        </p:txBody>
      </p:sp>
      <p:graphicFrame>
        <p:nvGraphicFramePr>
          <p:cNvPr id="24674" name="Group 98"/>
          <p:cNvGraphicFramePr>
            <a:graphicFrameLocks noGrp="1"/>
          </p:cNvGraphicFramePr>
          <p:nvPr/>
        </p:nvGraphicFramePr>
        <p:xfrm>
          <a:off x="609600" y="1066800"/>
          <a:ext cx="7288213" cy="3962400"/>
        </p:xfrm>
        <a:graphic>
          <a:graphicData uri="http://schemas.openxmlformats.org/drawingml/2006/table">
            <a:tbl>
              <a:tblPr/>
              <a:tblGrid>
                <a:gridCol w="2106613"/>
                <a:gridCol w="2590800"/>
                <a:gridCol w="2590800"/>
              </a:tblGrid>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R-band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g-band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images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1.82M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305k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subtractions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1.52M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146k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references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29.2k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6.3k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Candidates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890M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197M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Transients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42945</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3120</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6068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69643" y="2523490"/>
            <a:ext cx="2138314" cy="1353820"/>
          </a:xfrm>
          <a:prstGeom prst="rect">
            <a:avLst/>
          </a:prstGeom>
        </p:spPr>
      </p:pic>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cs typeface="+mj-cs"/>
              </a:rPr>
              <a:t>Pipeline...</a:t>
            </a:r>
          </a:p>
        </p:txBody>
      </p:sp>
      <p:sp>
        <p:nvSpPr>
          <p:cNvPr id="799748" name="Rectangle 4"/>
          <p:cNvSpPr>
            <a:spLocks noChangeArrowheads="1"/>
          </p:cNvSpPr>
          <p:nvPr/>
        </p:nvSpPr>
        <p:spPr bwMode="auto">
          <a:xfrm>
            <a:off x="1447800" y="4953000"/>
            <a:ext cx="4419600" cy="1371600"/>
          </a:xfrm>
          <a:prstGeom prst="rect">
            <a:avLst/>
          </a:prstGeom>
          <a:solidFill>
            <a:srgbClr val="FF00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r>
              <a:rPr lang="en-US" dirty="0">
                <a:cs typeface="+mn-cs"/>
              </a:rPr>
              <a:t>NERSC GLOBAL FILESYSTEM</a:t>
            </a:r>
          </a:p>
          <a:p>
            <a:pPr>
              <a:defRPr/>
            </a:pPr>
            <a:r>
              <a:rPr lang="en-US" dirty="0">
                <a:cs typeface="+mn-cs"/>
              </a:rPr>
              <a:t>250TB (185TB used)</a:t>
            </a:r>
          </a:p>
        </p:txBody>
      </p:sp>
      <p:sp>
        <p:nvSpPr>
          <p:cNvPr id="799749" name="Rectangle 5"/>
          <p:cNvSpPr>
            <a:spLocks noChangeArrowheads="1"/>
          </p:cNvSpPr>
          <p:nvPr/>
        </p:nvSpPr>
        <p:spPr bwMode="auto">
          <a:xfrm>
            <a:off x="2286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Data</a:t>
            </a:r>
          </a:p>
          <a:p>
            <a:pPr>
              <a:defRPr/>
            </a:pPr>
            <a:r>
              <a:rPr lang="en-US">
                <a:cs typeface="+mn-cs"/>
              </a:rPr>
              <a:t>Transfer</a:t>
            </a:r>
          </a:p>
          <a:p>
            <a:pPr>
              <a:defRPr/>
            </a:pPr>
            <a:r>
              <a:rPr lang="en-US">
                <a:cs typeface="+mn-cs"/>
              </a:rPr>
              <a:t>Nodes</a:t>
            </a:r>
          </a:p>
        </p:txBody>
      </p:sp>
      <p:sp>
        <p:nvSpPr>
          <p:cNvPr id="799750" name="Rectangle 6"/>
          <p:cNvSpPr>
            <a:spLocks noChangeArrowheads="1"/>
          </p:cNvSpPr>
          <p:nvPr/>
        </p:nvSpPr>
        <p:spPr bwMode="auto">
          <a:xfrm>
            <a:off x="24384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2</a:t>
            </a:r>
          </a:p>
        </p:txBody>
      </p:sp>
      <p:sp>
        <p:nvSpPr>
          <p:cNvPr id="799751" name="Rectangle 7"/>
          <p:cNvSpPr>
            <a:spLocks noChangeArrowheads="1"/>
          </p:cNvSpPr>
          <p:nvPr/>
        </p:nvSpPr>
        <p:spPr bwMode="auto">
          <a:xfrm>
            <a:off x="6858000" y="28956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1</a:t>
            </a:r>
          </a:p>
        </p:txBody>
      </p:sp>
      <p:sp>
        <p:nvSpPr>
          <p:cNvPr id="799752" name="Line 8"/>
          <p:cNvSpPr>
            <a:spLocks noChangeShapeType="1"/>
          </p:cNvSpPr>
          <p:nvPr/>
        </p:nvSpPr>
        <p:spPr bwMode="auto">
          <a:xfrm>
            <a:off x="1143000" y="1295400"/>
            <a:ext cx="76200" cy="9144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3" name="Line 9"/>
          <p:cNvSpPr>
            <a:spLocks noChangeShapeType="1"/>
          </p:cNvSpPr>
          <p:nvPr/>
        </p:nvSpPr>
        <p:spPr bwMode="auto">
          <a:xfrm>
            <a:off x="914400" y="3657600"/>
            <a:ext cx="457200" cy="12192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4" name="Line 10"/>
          <p:cNvSpPr>
            <a:spLocks noChangeShapeType="1"/>
          </p:cNvSpPr>
          <p:nvPr/>
        </p:nvSpPr>
        <p:spPr bwMode="auto">
          <a:xfrm>
            <a:off x="3733800" y="3657600"/>
            <a:ext cx="0" cy="11430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5" name="Line 11"/>
          <p:cNvSpPr>
            <a:spLocks noChangeShapeType="1"/>
          </p:cNvSpPr>
          <p:nvPr/>
        </p:nvSpPr>
        <p:spPr bwMode="auto">
          <a:xfrm flipV="1">
            <a:off x="7620000" y="1828800"/>
            <a:ext cx="381000" cy="9144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6" name="Text Box 12"/>
          <p:cNvSpPr txBox="1">
            <a:spLocks noChangeArrowheads="1"/>
          </p:cNvSpPr>
          <p:nvPr/>
        </p:nvSpPr>
        <p:spPr bwMode="auto">
          <a:xfrm>
            <a:off x="263525" y="762000"/>
            <a:ext cx="1868488"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Observatory</a:t>
            </a:r>
          </a:p>
        </p:txBody>
      </p:sp>
      <p:sp>
        <p:nvSpPr>
          <p:cNvPr id="799757" name="Text Box 13"/>
          <p:cNvSpPr txBox="1">
            <a:spLocks noChangeArrowheads="1"/>
          </p:cNvSpPr>
          <p:nvPr/>
        </p:nvSpPr>
        <p:spPr bwMode="auto">
          <a:xfrm>
            <a:off x="7127875" y="930275"/>
            <a:ext cx="1998663" cy="8223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PTF </a:t>
            </a:r>
          </a:p>
          <a:p>
            <a:pPr>
              <a:defRPr/>
            </a:pPr>
            <a:r>
              <a:rPr lang="en-US">
                <a:cs typeface="+mn-cs"/>
              </a:rPr>
              <a:t>Classification</a:t>
            </a:r>
          </a:p>
        </p:txBody>
      </p:sp>
      <p:sp>
        <p:nvSpPr>
          <p:cNvPr id="799758" name="Text Box 14"/>
          <p:cNvSpPr txBox="1">
            <a:spLocks noChangeArrowheads="1"/>
          </p:cNvSpPr>
          <p:nvPr/>
        </p:nvSpPr>
        <p:spPr bwMode="auto">
          <a:xfrm>
            <a:off x="2292350" y="1905000"/>
            <a:ext cx="2244725"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Processing/db </a:t>
            </a:r>
          </a:p>
        </p:txBody>
      </p:sp>
      <p:sp>
        <p:nvSpPr>
          <p:cNvPr id="799760" name="Text Box 16"/>
          <p:cNvSpPr txBox="1">
            <a:spLocks noChangeArrowheads="1"/>
          </p:cNvSpPr>
          <p:nvPr/>
        </p:nvSpPr>
        <p:spPr bwMode="auto">
          <a:xfrm>
            <a:off x="4800600" y="1676400"/>
            <a:ext cx="1866900"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Subtractions</a:t>
            </a:r>
          </a:p>
        </p:txBody>
      </p:sp>
      <p:sp>
        <p:nvSpPr>
          <p:cNvPr id="799761" name="Line 17"/>
          <p:cNvSpPr>
            <a:spLocks noChangeShapeType="1"/>
          </p:cNvSpPr>
          <p:nvPr/>
        </p:nvSpPr>
        <p:spPr bwMode="auto">
          <a:xfrm>
            <a:off x="7772400" y="4267200"/>
            <a:ext cx="0" cy="990600"/>
          </a:xfrm>
          <a:prstGeom prst="line">
            <a:avLst/>
          </a:prstGeom>
          <a:noFill/>
          <a:ln w="57150">
            <a:solidFill>
              <a:schemeClr val="tx1"/>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2" name="Line 18"/>
          <p:cNvSpPr>
            <a:spLocks noChangeShapeType="1"/>
          </p:cNvSpPr>
          <p:nvPr/>
        </p:nvSpPr>
        <p:spPr bwMode="auto">
          <a:xfrm flipH="1">
            <a:off x="6019800" y="5257800"/>
            <a:ext cx="1752600" cy="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3" name="Line 19"/>
          <p:cNvSpPr>
            <a:spLocks noChangeShapeType="1"/>
          </p:cNvSpPr>
          <p:nvPr/>
        </p:nvSpPr>
        <p:spPr bwMode="auto">
          <a:xfrm>
            <a:off x="5257800" y="4191000"/>
            <a:ext cx="0" cy="6858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4" name="Line 20"/>
          <p:cNvSpPr>
            <a:spLocks noChangeShapeType="1"/>
          </p:cNvSpPr>
          <p:nvPr/>
        </p:nvSpPr>
        <p:spPr bwMode="auto">
          <a:xfrm>
            <a:off x="4419600" y="3200400"/>
            <a:ext cx="381000" cy="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5" name="Line 21"/>
          <p:cNvSpPr>
            <a:spLocks noChangeShapeType="1"/>
          </p:cNvSpPr>
          <p:nvPr/>
        </p:nvSpPr>
        <p:spPr bwMode="auto">
          <a:xfrm flipH="1" flipV="1">
            <a:off x="3124200" y="3657600"/>
            <a:ext cx="0" cy="11430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6" name="Line 22"/>
          <p:cNvSpPr>
            <a:spLocks noChangeShapeType="1"/>
          </p:cNvSpPr>
          <p:nvPr/>
        </p:nvSpPr>
        <p:spPr bwMode="auto">
          <a:xfrm flipV="1">
            <a:off x="5638800" y="4191000"/>
            <a:ext cx="0" cy="6858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7" name="Text Box 23"/>
          <p:cNvSpPr txBox="1">
            <a:spLocks noChangeArrowheads="1"/>
          </p:cNvSpPr>
          <p:nvPr/>
        </p:nvSpPr>
        <p:spPr bwMode="auto">
          <a:xfrm>
            <a:off x="1258888" y="1401763"/>
            <a:ext cx="1166812" cy="3968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2.5 MB/s</a:t>
            </a:r>
          </a:p>
        </p:txBody>
      </p:sp>
      <p:sp>
        <p:nvSpPr>
          <p:cNvPr id="799768" name="Text Box 24"/>
          <p:cNvSpPr txBox="1">
            <a:spLocks noChangeArrowheads="1"/>
          </p:cNvSpPr>
          <p:nvPr/>
        </p:nvSpPr>
        <p:spPr bwMode="auto">
          <a:xfrm>
            <a:off x="1962150" y="4038600"/>
            <a:ext cx="933450" cy="3968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 GB/s</a:t>
            </a:r>
          </a:p>
        </p:txBody>
      </p:sp>
      <p:sp>
        <p:nvSpPr>
          <p:cNvPr id="799769" name="Text Box 25"/>
          <p:cNvSpPr txBox="1">
            <a:spLocks noChangeArrowheads="1"/>
          </p:cNvSpPr>
          <p:nvPr/>
        </p:nvSpPr>
        <p:spPr bwMode="auto">
          <a:xfrm>
            <a:off x="4106863" y="1295400"/>
            <a:ext cx="1103312" cy="3968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12 MB/s</a:t>
            </a:r>
          </a:p>
        </p:txBody>
      </p:sp>
      <p:sp>
        <p:nvSpPr>
          <p:cNvPr id="799770" name="Text Box 26"/>
          <p:cNvSpPr txBox="1">
            <a:spLocks noChangeArrowheads="1"/>
          </p:cNvSpPr>
          <p:nvPr/>
        </p:nvSpPr>
        <p:spPr bwMode="auto">
          <a:xfrm>
            <a:off x="8001000" y="2133600"/>
            <a:ext cx="976313" cy="7016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4 MB/s</a:t>
            </a:r>
          </a:p>
          <a:p>
            <a:pPr>
              <a:defRPr/>
            </a:pPr>
            <a:r>
              <a:rPr lang="en-US" sz="2000" b="1" i="1">
                <a:solidFill>
                  <a:schemeClr val="hlink"/>
                </a:solidFill>
                <a:cs typeface="+mn-cs"/>
              </a:rPr>
              <a:t>(crude)</a:t>
            </a:r>
          </a:p>
        </p:txBody>
      </p:sp>
      <p:sp>
        <p:nvSpPr>
          <p:cNvPr id="799771" name="Text Box 27"/>
          <p:cNvSpPr txBox="1">
            <a:spLocks noChangeArrowheads="1"/>
          </p:cNvSpPr>
          <p:nvPr/>
        </p:nvSpPr>
        <p:spPr bwMode="auto">
          <a:xfrm>
            <a:off x="7924800" y="4267200"/>
            <a:ext cx="1166813" cy="7016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0.5 MB/s</a:t>
            </a:r>
          </a:p>
          <a:p>
            <a:pPr>
              <a:defRPr/>
            </a:pPr>
            <a:r>
              <a:rPr lang="en-US" sz="2000" b="1" i="1">
                <a:solidFill>
                  <a:schemeClr val="hlink"/>
                </a:solidFill>
                <a:cs typeface="+mn-cs"/>
              </a:rPr>
              <a:t>(full)</a:t>
            </a:r>
          </a:p>
        </p:txBody>
      </p:sp>
      <p:sp>
        <p:nvSpPr>
          <p:cNvPr id="32" name="Text Box 12"/>
          <p:cNvSpPr txBox="1">
            <a:spLocks noChangeArrowheads="1"/>
          </p:cNvSpPr>
          <p:nvPr/>
        </p:nvSpPr>
        <p:spPr bwMode="auto">
          <a:xfrm>
            <a:off x="6388443" y="5612309"/>
            <a:ext cx="2364750" cy="64633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smtClean="0">
                <a:solidFill>
                  <a:srgbClr val="FFFF00"/>
                </a:solidFill>
                <a:cs typeface="+mn-cs"/>
              </a:rPr>
              <a:t>One of 4 such pipelines </a:t>
            </a:r>
          </a:p>
          <a:p>
            <a:pPr>
              <a:defRPr/>
            </a:pPr>
            <a:r>
              <a:rPr lang="en-US" dirty="0" smtClean="0">
                <a:solidFill>
                  <a:srgbClr val="FFFF00"/>
                </a:solidFill>
                <a:cs typeface="+mn-cs"/>
              </a:rPr>
              <a:t>running at NERSC...</a:t>
            </a:r>
            <a:endParaRPr lang="en-US" dirty="0">
              <a:solidFill>
                <a:srgbClr val="FFFF00"/>
              </a:solidFill>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24156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PTF Turn</a:t>
            </a:r>
            <a:r>
              <a:rPr lang="en-US" dirty="0">
                <a:latin typeface="Palatino" charset="0"/>
                <a:ea typeface="ＭＳ Ｐゴシック" charset="0"/>
              </a:rPr>
              <a:t>-around</a:t>
            </a:r>
          </a:p>
        </p:txBody>
      </p:sp>
      <p:sp>
        <p:nvSpPr>
          <p:cNvPr id="32770" name="Text Box 1030"/>
          <p:cNvSpPr txBox="1">
            <a:spLocks/>
          </p:cNvSpPr>
          <p:nvPr/>
        </p:nvSpPr>
        <p:spPr bwMode="auto">
          <a:xfrm>
            <a:off x="6196310" y="1787883"/>
            <a:ext cx="2819400" cy="369331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sz="1800" dirty="0">
                <a:latin typeface="Gill Sans" charset="0"/>
                <a:ea typeface="ヒラギノ角ゴ Pro W3" charset="0"/>
                <a:cs typeface="ヒラギノ角ゴ Pro W3" charset="0"/>
                <a:sym typeface="Gill Sans" charset="0"/>
              </a:rPr>
              <a:t>What does </a:t>
            </a:r>
            <a:r>
              <a:rPr lang="ja-JP" altLang="en-US" sz="1800" dirty="0">
                <a:latin typeface="Gill Sans" charset="0"/>
                <a:ea typeface="ヒラギノ角ゴ Pro W3" charset="0"/>
                <a:cs typeface="ヒラギノ角ゴ Pro W3" charset="0"/>
                <a:sym typeface="Gill Sans" charset="0"/>
              </a:rPr>
              <a:t>“</a:t>
            </a:r>
            <a:r>
              <a:rPr lang="en-US" altLang="ja-JP" sz="1800" dirty="0">
                <a:latin typeface="Gill Sans" charset="0"/>
                <a:ea typeface="ヒラギノ角ゴ Pro W3" charset="0"/>
                <a:cs typeface="ヒラギノ角ゴ Pro W3" charset="0"/>
                <a:sym typeface="Gill Sans" charset="0"/>
              </a:rPr>
              <a:t>real-time</a:t>
            </a:r>
            <a:r>
              <a:rPr lang="ja-JP" altLang="en-US" sz="1800" dirty="0">
                <a:latin typeface="Gill Sans" charset="0"/>
                <a:ea typeface="ヒラギノ角ゴ Pro W3" charset="0"/>
                <a:cs typeface="ヒラギノ角ゴ Pro W3" charset="0"/>
                <a:sym typeface="Gill Sans" charset="0"/>
              </a:rPr>
              <a:t>”</a:t>
            </a:r>
            <a:r>
              <a:rPr lang="en-US" altLang="ja-JP" sz="1800" dirty="0">
                <a:latin typeface="Gill Sans" charset="0"/>
                <a:ea typeface="ヒラギノ角ゴ Pro W3" charset="0"/>
                <a:cs typeface="ヒラギノ角ゴ Pro W3" charset="0"/>
                <a:sym typeface="Gill Sans" charset="0"/>
              </a:rPr>
              <a:t> subtractions really mean?</a:t>
            </a:r>
          </a:p>
          <a:p>
            <a:pPr algn="l" eaLnBrk="1" hangingPunct="1"/>
            <a:endParaRPr lang="en-US" sz="1800" dirty="0">
              <a:latin typeface="Gill Sans" charset="0"/>
              <a:ea typeface="ヒラギノ角ゴ Pro W3" charset="0"/>
              <a:cs typeface="ヒラギノ角ゴ Pro W3" charset="0"/>
              <a:sym typeface="Gill Sans" charset="0"/>
            </a:endParaRPr>
          </a:p>
          <a:p>
            <a:pPr algn="l" eaLnBrk="1" hangingPunct="1"/>
            <a:r>
              <a:rPr lang="en-US" sz="1800" dirty="0" smtClean="0">
                <a:latin typeface="Gill Sans" charset="0"/>
                <a:ea typeface="ヒラギノ角ゴ Pro W3" charset="0"/>
                <a:cs typeface="ヒラギノ角ゴ Pro W3" charset="0"/>
                <a:sym typeface="Gill Sans" charset="0"/>
              </a:rPr>
              <a:t>For </a:t>
            </a:r>
            <a:r>
              <a:rPr lang="en-US" sz="1800" dirty="0">
                <a:latin typeface="Gill Sans" charset="0"/>
                <a:ea typeface="ヒラギノ角ゴ Pro W3" charset="0"/>
                <a:cs typeface="ヒラギノ角ゴ Pro W3" charset="0"/>
                <a:sym typeface="Gill Sans" charset="0"/>
              </a:rPr>
              <a:t>95% of the nights all images are processed, subtractions are run, candidates are put into the database and the local universe script is run in &lt; 1hr after observation.</a:t>
            </a:r>
          </a:p>
          <a:p>
            <a:pPr algn="l" eaLnBrk="1" hangingPunct="1"/>
            <a:endParaRPr lang="en-US" sz="1800" dirty="0">
              <a:latin typeface="Gill Sans" charset="0"/>
              <a:ea typeface="ヒラギノ角ゴ Pro W3" charset="0"/>
              <a:cs typeface="ヒラギノ角ゴ Pro W3" charset="0"/>
              <a:sym typeface="Gill Sans" charset="0"/>
            </a:endParaRPr>
          </a:p>
          <a:p>
            <a:pPr algn="l" eaLnBrk="1" hangingPunct="1"/>
            <a:r>
              <a:rPr lang="en-US" sz="1800" dirty="0">
                <a:latin typeface="Gill Sans" charset="0"/>
                <a:ea typeface="ヒラギノ角ゴ Pro W3" charset="0"/>
                <a:cs typeface="ヒラギノ角ゴ Pro W3" charset="0"/>
                <a:sym typeface="Gill Sans" charset="0"/>
              </a:rPr>
              <a:t>Median turn-around is 30m</a:t>
            </a:r>
            <a:r>
              <a:rPr lang="en-US" sz="1800" dirty="0" smtClean="0">
                <a:latin typeface="Gill Sans" charset="0"/>
                <a:ea typeface="ヒラギノ角ゴ Pro W3" charset="0"/>
                <a:cs typeface="ヒラギノ角ゴ Pro W3" charset="0"/>
                <a:sym typeface="Gill Sans" charset="0"/>
              </a:rPr>
              <a:t>.</a:t>
            </a:r>
          </a:p>
          <a:p>
            <a:pPr algn="l" eaLnBrk="1" hangingPunct="1"/>
            <a:endParaRPr lang="en-US" sz="1800" dirty="0">
              <a:latin typeface="Gill Sans" charset="0"/>
              <a:ea typeface="ヒラギノ角ゴ Pro W3" charset="0"/>
              <a:cs typeface="ヒラギノ角ゴ Pro W3" charset="0"/>
              <a:sym typeface="Gill Sans" charset="0"/>
            </a:endParaRPr>
          </a:p>
        </p:txBody>
      </p:sp>
      <p:pic>
        <p:nvPicPr>
          <p:cNvPr id="32771" name="Picture 1" descr="20120706.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7950" y="1412875"/>
            <a:ext cx="5916613" cy="4572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2772" name="TextBox 2"/>
          <p:cNvSpPr txBox="1">
            <a:spLocks noChangeArrowheads="1"/>
          </p:cNvSpPr>
          <p:nvPr/>
        </p:nvSpPr>
        <p:spPr bwMode="auto">
          <a:xfrm>
            <a:off x="1231900" y="1520825"/>
            <a:ext cx="3559175" cy="461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r>
              <a:rPr lang="en-US">
                <a:solidFill>
                  <a:schemeClr val="bg1"/>
                </a:solidFill>
              </a:rPr>
              <a:t>Typical night: 2012-07-06</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01189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iPTF turn</a:t>
            </a:r>
            <a:r>
              <a:rPr lang="en-US" dirty="0">
                <a:latin typeface="Palatino" charset="0"/>
                <a:ea typeface="ＭＳ Ｐゴシック" charset="0"/>
              </a:rPr>
              <a:t>-around</a:t>
            </a:r>
          </a:p>
        </p:txBody>
      </p:sp>
      <p:sp>
        <p:nvSpPr>
          <p:cNvPr id="32770" name="Text Box 1030"/>
          <p:cNvSpPr txBox="1">
            <a:spLocks/>
          </p:cNvSpPr>
          <p:nvPr/>
        </p:nvSpPr>
        <p:spPr bwMode="auto">
          <a:xfrm>
            <a:off x="6099796" y="1069515"/>
            <a:ext cx="2980059" cy="53553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r>
              <a:rPr lang="en-US" sz="1800" dirty="0" smtClean="0">
                <a:latin typeface="Gill Sans" charset="0"/>
                <a:ea typeface="ヒラギノ角ゴ Pro W3" charset="0"/>
                <a:cs typeface="ヒラギノ角ゴ Pro W3" charset="0"/>
                <a:sym typeface="Gill Sans" charset="0"/>
              </a:rPr>
              <a:t>Due to the X-SWAP </a:t>
            </a:r>
            <a:r>
              <a:rPr lang="en-US" sz="1800" dirty="0">
                <a:latin typeface="Gill Sans" charset="0"/>
                <a:ea typeface="ヒラギノ角ゴ Pro W3" charset="0"/>
                <a:cs typeface="ヒラギノ角ゴ Pro W3" charset="0"/>
                <a:sym typeface="Gill Sans" charset="0"/>
              </a:rPr>
              <a:t>project (Extreme-Scale Scientific Workflow Analysis and </a:t>
            </a:r>
            <a:r>
              <a:rPr lang="en-US" sz="1800" dirty="0" smtClean="0">
                <a:latin typeface="Gill Sans" charset="0"/>
                <a:ea typeface="ヒラギノ角ゴ Pro W3" charset="0"/>
                <a:cs typeface="ヒラギノ角ゴ Pro W3" charset="0"/>
                <a:sym typeface="Gill Sans" charset="0"/>
              </a:rPr>
              <a:t>Prediction), funded through the ASCR LAB-1088 call (</a:t>
            </a:r>
            <a:r>
              <a:rPr lang="en-US" sz="1800" dirty="0" smtClean="0"/>
              <a:t>Analytical </a:t>
            </a:r>
            <a:r>
              <a:rPr lang="en-US" sz="1800" dirty="0"/>
              <a:t>Modeling for Extreme-Scale Computing </a:t>
            </a:r>
            <a:r>
              <a:rPr lang="en-US" sz="1800" dirty="0" smtClean="0"/>
              <a:t>Environments), we have been able to understand and eliminate a lot of our inefficiencies and decrease the turn-around by an order of magnitude! </a:t>
            </a:r>
          </a:p>
          <a:p>
            <a:pPr eaLnBrk="1" hangingPunct="1"/>
            <a:endParaRPr lang="en-US" sz="1800" dirty="0">
              <a:latin typeface="Gill Sans" charset="0"/>
              <a:ea typeface="ヒラギノ角ゴ Pro W3" charset="0"/>
              <a:cs typeface="ヒラギノ角ゴ Pro W3" charset="0"/>
              <a:sym typeface="Gill Sans" charset="0"/>
            </a:endParaRPr>
          </a:p>
          <a:p>
            <a:pPr eaLnBrk="1" hangingPunct="1"/>
            <a:r>
              <a:rPr lang="en-US" sz="1800" dirty="0" smtClean="0">
                <a:latin typeface="Gill Sans" charset="0"/>
                <a:ea typeface="ヒラギノ角ゴ Pro W3" charset="0"/>
                <a:cs typeface="ヒラギノ角ゴ Pro W3" charset="0"/>
                <a:sym typeface="Gill Sans" charset="0"/>
              </a:rPr>
              <a:t>Better use of the </a:t>
            </a:r>
            <a:r>
              <a:rPr lang="en-US" sz="1800" dirty="0" err="1" smtClean="0">
                <a:latin typeface="Gill Sans" charset="0"/>
                <a:ea typeface="ヒラギノ角ゴ Pro W3" charset="0"/>
                <a:cs typeface="ヒラギノ角ゴ Pro W3" charset="0"/>
                <a:sym typeface="Gill Sans" charset="0"/>
              </a:rPr>
              <a:t>Lustre</a:t>
            </a:r>
            <a:r>
              <a:rPr lang="en-US" sz="1800" dirty="0" smtClean="0">
                <a:latin typeface="Gill Sans" charset="0"/>
                <a:ea typeface="ヒラギノ角ゴ Pro W3" charset="0"/>
                <a:cs typeface="ヒラギノ角ゴ Pro W3" charset="0"/>
                <a:sym typeface="Gill Sans" charset="0"/>
              </a:rPr>
              <a:t> </a:t>
            </a:r>
            <a:r>
              <a:rPr lang="en-US" sz="1800" dirty="0" err="1" smtClean="0">
                <a:latin typeface="Gill Sans" charset="0"/>
                <a:ea typeface="ヒラギノ角ゴ Pro W3" charset="0"/>
                <a:cs typeface="ヒラギノ角ゴ Pro W3" charset="0"/>
                <a:sym typeface="Gill Sans" charset="0"/>
              </a:rPr>
              <a:t>filesystem</a:t>
            </a:r>
            <a:r>
              <a:rPr lang="en-US" sz="1800" dirty="0" smtClean="0">
                <a:latin typeface="Gill Sans" charset="0"/>
                <a:ea typeface="ヒラギノ角ゴ Pro W3" charset="0"/>
                <a:cs typeface="ヒラギノ角ゴ Pro W3" charset="0"/>
                <a:sym typeface="Gill Sans" charset="0"/>
              </a:rPr>
              <a:t> (for everything), better use of </a:t>
            </a:r>
            <a:r>
              <a:rPr lang="en-US" sz="1800" dirty="0" err="1" smtClean="0">
                <a:latin typeface="Gill Sans" charset="0"/>
                <a:ea typeface="ヒラギノ角ゴ Pro W3" charset="0"/>
                <a:cs typeface="ヒラギノ角ゴ Pro W3" charset="0"/>
                <a:sym typeface="Gill Sans" charset="0"/>
              </a:rPr>
              <a:t>OpenMP</a:t>
            </a:r>
            <a:r>
              <a:rPr lang="en-US" sz="1800" dirty="0" smtClean="0">
                <a:latin typeface="Gill Sans" charset="0"/>
                <a:ea typeface="ヒラギノ角ゴ Pro W3" charset="0"/>
                <a:cs typeface="ヒラギノ角ゴ Pro W3" charset="0"/>
                <a:sym typeface="Gill Sans" charset="0"/>
              </a:rPr>
              <a:t> in all codes, reserved nodes,</a:t>
            </a:r>
            <a:r>
              <a:rPr lang="en-US" sz="1800" dirty="0" smtClean="0">
                <a:latin typeface="Gill Sans" charset="0"/>
                <a:ea typeface="ヒラギノ角ゴ Pro W3" charset="0"/>
                <a:cs typeface="ヒラギノ角ゴ Pro W3" charset="0"/>
                <a:sym typeface="Gill Sans" charset="0"/>
              </a:rPr>
              <a:t> real-time queues, etc</a:t>
            </a:r>
            <a:r>
              <a:rPr lang="en-US" sz="1800" dirty="0" smtClean="0">
                <a:latin typeface="Gill Sans" charset="0"/>
                <a:ea typeface="ヒラギノ角ゴ Pro W3" charset="0"/>
                <a:cs typeface="ヒラギノ角ゴ Pro W3" charset="0"/>
                <a:sym typeface="Gill Sans" charset="0"/>
              </a:rPr>
              <a:t>.</a:t>
            </a:r>
            <a:endParaRPr lang="en-US" sz="1800" dirty="0">
              <a:latin typeface="Gill Sans" charset="0"/>
              <a:ea typeface="ヒラギノ角ゴ Pro W3" charset="0"/>
              <a:cs typeface="ヒラギノ角ゴ Pro W3" charset="0"/>
              <a:sym typeface="Gill Sans" charset="0"/>
            </a:endParaRPr>
          </a:p>
        </p:txBody>
      </p:sp>
      <p:pic>
        <p:nvPicPr>
          <p:cNvPr id="3" name="Picture 2" descr="new_hist.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829" y="1198340"/>
            <a:ext cx="6035651" cy="466391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10405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iPTF turn</a:t>
            </a:r>
            <a:r>
              <a:rPr lang="en-US" dirty="0">
                <a:latin typeface="Palatino" charset="0"/>
                <a:ea typeface="ＭＳ Ｐゴシック" charset="0"/>
              </a:rPr>
              <a:t>-around</a:t>
            </a:r>
          </a:p>
        </p:txBody>
      </p:sp>
      <p:pic>
        <p:nvPicPr>
          <p:cNvPr id="3" name="Picture 2" descr="new_hist.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829" y="1198340"/>
            <a:ext cx="6035651" cy="4663912"/>
          </a:xfrm>
          <a:prstGeom prst="rect">
            <a:avLst/>
          </a:prstGeom>
        </p:spPr>
      </p:pic>
      <p:sp>
        <p:nvSpPr>
          <p:cNvPr id="5" name="Text Box 1030"/>
          <p:cNvSpPr txBox="1">
            <a:spLocks/>
          </p:cNvSpPr>
          <p:nvPr/>
        </p:nvSpPr>
        <p:spPr bwMode="auto">
          <a:xfrm>
            <a:off x="6048480" y="954088"/>
            <a:ext cx="3095520" cy="590931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dirty="0" smtClean="0">
                <a:latin typeface="Gill Sans" charset="0"/>
                <a:ea typeface="ヒラギノ角ゴ Pro W3" charset="0"/>
                <a:cs typeface="ヒラギノ角ゴ Pro W3" charset="0"/>
                <a:sym typeface="Gill Sans" charset="0"/>
              </a:rPr>
              <a:t>We made major changes to the old </a:t>
            </a:r>
            <a:r>
              <a:rPr lang="en-US" sz="1800" dirty="0" smtClean="0">
                <a:latin typeface="Gill Sans" charset="0"/>
                <a:ea typeface="ヒラギノ角ゴ Pro W3" charset="0"/>
                <a:cs typeface="ヒラギノ角ゴ Pro W3" charset="0"/>
                <a:sym typeface="Gill Sans" charset="0"/>
              </a:rPr>
              <a:t>pipeline</a:t>
            </a:r>
            <a:r>
              <a:rPr lang="en-US" sz="1800" dirty="0" smtClean="0">
                <a:latin typeface="Gill Sans" charset="0"/>
                <a:ea typeface="ヒラギノ角ゴ Pro W3" charset="0"/>
                <a:cs typeface="ヒラギノ角ゴ Pro W3" charset="0"/>
                <a:sym typeface="Gill Sans" charset="0"/>
              </a:rPr>
              <a:t>:</a:t>
            </a:r>
            <a:endParaRPr lang="en-US" sz="1800" dirty="0" smtClean="0">
              <a:latin typeface="Gill Sans" charset="0"/>
              <a:ea typeface="ヒラギノ角ゴ Pro W3" charset="0"/>
              <a:cs typeface="ヒラギノ角ゴ Pro W3" charset="0"/>
              <a:sym typeface="Gill Sans" charset="0"/>
            </a:endParaRPr>
          </a:p>
          <a:p>
            <a:pPr eaLnBrk="1" hangingPunct="1">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Pipeline completely instrumented for timings.</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Identified and fixed python load time on Edison (15min to 5 sec).</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Moved all I/O in processing to </a:t>
            </a:r>
            <a:r>
              <a:rPr lang="en-US" sz="1800" dirty="0" err="1" smtClean="0">
                <a:latin typeface="Gill Sans" charset="0"/>
                <a:ea typeface="ヒラギノ角ゴ Pro W3" charset="0"/>
                <a:cs typeface="ヒラギノ角ゴ Pro W3" charset="0"/>
                <a:sym typeface="Gill Sans" charset="0"/>
              </a:rPr>
              <a:t>Lustre</a:t>
            </a:r>
            <a:r>
              <a:rPr lang="en-US" sz="1800" dirty="0" smtClean="0">
                <a:latin typeface="Gill Sans" charset="0"/>
                <a:ea typeface="ヒラギノ角ゴ Pro W3" charset="0"/>
                <a:cs typeface="ヒラギノ角ゴ Pro W3" charset="0"/>
                <a:sym typeface="Gill Sans" charset="0"/>
              </a:rPr>
              <a:t> </a:t>
            </a:r>
          </a:p>
          <a:p>
            <a:pPr eaLnBrk="1" hangingPunct="1">
              <a:defRPr/>
            </a:pPr>
            <a:r>
              <a:rPr lang="en-US" sz="1800" dirty="0" smtClean="0">
                <a:latin typeface="Gill Sans" charset="0"/>
                <a:ea typeface="ヒラギノ角ゴ Pro W3" charset="0"/>
                <a:cs typeface="ヒラギノ角ゴ Pro W3" charset="0"/>
                <a:sym typeface="Gill Sans" charset="0"/>
              </a:rPr>
              <a:t>    /scratch </a:t>
            </a:r>
            <a:r>
              <a:rPr lang="en-US" sz="1800" dirty="0" err="1" smtClean="0">
                <a:latin typeface="Gill Sans" charset="0"/>
                <a:ea typeface="ヒラギノ角ゴ Pro W3" charset="0"/>
                <a:cs typeface="ヒラギノ角ゴ Pro W3" charset="0"/>
                <a:sym typeface="Gill Sans" charset="0"/>
              </a:rPr>
              <a:t>filesystem</a:t>
            </a: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Now optimizing db </a:t>
            </a:r>
            <a:r>
              <a:rPr lang="en-US" sz="1800" dirty="0" smtClean="0">
                <a:latin typeface="Gill Sans" charset="0"/>
                <a:ea typeface="ヒラギノ角ゴ Pro W3" charset="0"/>
                <a:cs typeface="ヒラギノ角ゴ Pro W3" charset="0"/>
                <a:sym typeface="Gill Sans" charset="0"/>
              </a:rPr>
              <a:t>access</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New Real-Time Queues</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eaLnBrk="1" hangingPunct="1">
              <a:defRPr/>
            </a:pPr>
            <a:r>
              <a:rPr lang="en-US" sz="1800" dirty="0" smtClean="0">
                <a:latin typeface="Gill Sans" charset="0"/>
                <a:ea typeface="ヒラギノ角ゴ Pro W3" charset="0"/>
                <a:cs typeface="ヒラギノ角ゴ Pro W3" charset="0"/>
                <a:sym typeface="Gill Sans" charset="0"/>
              </a:rPr>
              <a:t>Typical turnaround is now </a:t>
            </a:r>
          </a:p>
          <a:p>
            <a:pPr eaLnBrk="1" hangingPunct="1">
              <a:defRPr/>
            </a:pPr>
            <a:r>
              <a:rPr lang="en-US" sz="1800" dirty="0" smtClean="0">
                <a:latin typeface="Gill Sans" charset="0"/>
                <a:ea typeface="ヒラギノ角ゴ Pro W3" charset="0"/>
                <a:cs typeface="ヒラギノ角ゴ Pro W3" charset="0"/>
                <a:sym typeface="Gill Sans" charset="0"/>
              </a:rPr>
              <a:t>&lt; </a:t>
            </a:r>
            <a:r>
              <a:rPr lang="en-US" sz="1800" dirty="0">
                <a:latin typeface="Gill Sans" charset="0"/>
                <a:ea typeface="ヒラギノ角ゴ Pro W3" charset="0"/>
                <a:cs typeface="ヒラギノ角ゴ Pro W3" charset="0"/>
                <a:sym typeface="Gill Sans" charset="0"/>
              </a:rPr>
              <a:t>5</a:t>
            </a:r>
            <a:r>
              <a:rPr lang="en-US" sz="1800" dirty="0" smtClean="0">
                <a:latin typeface="Gill Sans" charset="0"/>
                <a:ea typeface="ヒラギノ角ゴ Pro W3" charset="0"/>
                <a:cs typeface="ヒラギノ角ゴ Pro W3" charset="0"/>
                <a:sym typeface="Gill Sans" charset="0"/>
              </a:rPr>
              <a:t> minutes for 95% of the data!   </a:t>
            </a:r>
          </a:p>
        </p:txBody>
      </p:sp>
      <p:sp>
        <p:nvSpPr>
          <p:cNvPr id="2" name="TextBox 1"/>
          <p:cNvSpPr txBox="1"/>
          <p:nvPr/>
        </p:nvSpPr>
        <p:spPr>
          <a:xfrm>
            <a:off x="12829" y="6036076"/>
            <a:ext cx="5802415" cy="646331"/>
          </a:xfrm>
          <a:prstGeom prst="rect">
            <a:avLst/>
          </a:prstGeom>
          <a:noFill/>
        </p:spPr>
        <p:txBody>
          <a:bodyPr wrap="none" rtlCol="0">
            <a:spAutoFit/>
          </a:bodyPr>
          <a:lstStyle/>
          <a:p>
            <a:r>
              <a:rPr lang="en-US" dirty="0" smtClean="0">
                <a:latin typeface="Gill Sans" charset="0"/>
                <a:ea typeface="ヒラギノ角ゴ Pro W3" charset="0"/>
                <a:cs typeface="ヒラギノ角ゴ Pro W3" charset="0"/>
                <a:sym typeface="Gill Sans" charset="0"/>
              </a:rPr>
              <a:t>Yi Cao’s Caltech thesis May 3, 2016.  This fall will become an </a:t>
            </a:r>
          </a:p>
          <a:p>
            <a:r>
              <a:rPr lang="en-US" dirty="0" err="1" smtClean="0">
                <a:latin typeface="Gill Sans" charset="0"/>
                <a:ea typeface="ヒラギノ角ゴ Pro W3" charset="0"/>
                <a:cs typeface="ヒラギノ角ゴ Pro W3" charset="0"/>
                <a:sym typeface="Gill Sans" charset="0"/>
              </a:rPr>
              <a:t>eScience</a:t>
            </a:r>
            <a:r>
              <a:rPr lang="en-US" dirty="0" smtClean="0">
                <a:latin typeface="Gill Sans" charset="0"/>
                <a:ea typeface="ヒラギノ角ゴ Pro W3" charset="0"/>
                <a:cs typeface="ヒラギノ角ゴ Pro W3" charset="0"/>
                <a:sym typeface="Gill Sans" charset="0"/>
              </a:rPr>
              <a:t> Postdoctoral Fellow at University of  Washington.</a:t>
            </a:r>
            <a:endParaRPr lang="en-US" dirty="0"/>
          </a:p>
        </p:txBody>
      </p:sp>
      <p:pic>
        <p:nvPicPr>
          <p:cNvPr id="7" name="Picture 6"/>
          <p:cNvPicPr>
            <a:picLocks noChangeAspect="1"/>
          </p:cNvPicPr>
          <p:nvPr/>
        </p:nvPicPr>
        <p:blipFill>
          <a:blip r:embed="rId3"/>
          <a:stretch>
            <a:fillRect/>
          </a:stretch>
        </p:blipFill>
        <p:spPr>
          <a:xfrm>
            <a:off x="3506438" y="1975307"/>
            <a:ext cx="1714113" cy="232551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11703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026"/>
          <p:cNvSpPr txBox="1">
            <a:spLocks noRot="1" noChangeArrowheads="1"/>
          </p:cNvSpPr>
          <p:nvPr/>
        </p:nvSpPr>
        <p:spPr>
          <a:xfrm>
            <a:off x="457200" y="152400"/>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t>Instrumented Pipeline with 39 Checkpoints </a:t>
            </a:r>
          </a:p>
        </p:txBody>
      </p:sp>
      <p:sp>
        <p:nvSpPr>
          <p:cNvPr id="3" name="Text Box 1030"/>
          <p:cNvSpPr txBox="1">
            <a:spLocks/>
          </p:cNvSpPr>
          <p:nvPr/>
        </p:nvSpPr>
        <p:spPr bwMode="auto">
          <a:xfrm>
            <a:off x="457199" y="1316445"/>
            <a:ext cx="8544141" cy="452431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latin typeface="Gill Sans" charset="0"/>
                <a:ea typeface="ヒラギノ角ゴ Pro W3" charset="0"/>
                <a:cs typeface="ヒラギノ角ゴ Pro W3" charset="0"/>
                <a:sym typeface="Gill Sans" charset="0"/>
              </a:rPr>
              <a:t>Covers everything from: </a:t>
            </a:r>
          </a:p>
          <a:p>
            <a:pPr algn="l" eaLnBrk="1" hangingPunct="1"/>
            <a:endParaRPr lang="en-US" dirty="0">
              <a:latin typeface="Gill Sans" charset="0"/>
              <a:ea typeface="ヒラギノ角ゴ Pro W3" charset="0"/>
              <a:cs typeface="ヒラギノ角ゴ Pro W3" charset="0"/>
              <a:sym typeface="Gill Sans" charset="0"/>
            </a:endParaRPr>
          </a:p>
          <a:p>
            <a:pPr marL="342900" indent="-342900" algn="l" eaLnBrk="1" hangingPunct="1">
              <a:buFont typeface="Arial"/>
              <a:buChar char="•"/>
            </a:pPr>
            <a:r>
              <a:rPr lang="en-US" dirty="0">
                <a:latin typeface="Gill Sans" charset="0"/>
                <a:ea typeface="ヒラギノ角ゴ Pro W3" charset="0"/>
                <a:cs typeface="ヒラギノ角ゴ Pro W3" charset="0"/>
                <a:sym typeface="Gill Sans" charset="0"/>
              </a:rPr>
              <a:t>P</a:t>
            </a:r>
            <a:r>
              <a:rPr lang="en-US" dirty="0" smtClean="0">
                <a:latin typeface="Gill Sans" charset="0"/>
                <a:ea typeface="ヒラギノ角ゴ Pro W3" charset="0"/>
                <a:cs typeface="ヒラギノ角ゴ Pro W3" charset="0"/>
                <a:sym typeface="Gill Sans" charset="0"/>
              </a:rPr>
              <a:t>ulling the data from the </a:t>
            </a:r>
            <a:r>
              <a:rPr lang="en-US" dirty="0" smtClean="0">
                <a:latin typeface="Gill Sans" charset="0"/>
                <a:ea typeface="ヒラギノ角ゴ Pro W3" charset="0"/>
                <a:cs typeface="ヒラギノ角ゴ Pro W3" charset="0"/>
                <a:sym typeface="Gill Sans" charset="0"/>
              </a:rPr>
              <a:t>telescope</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Job submit/wait time</a:t>
            </a:r>
            <a:endParaRPr lang="en-US" dirty="0" smtClean="0">
              <a:latin typeface="Gill Sans" charset="0"/>
              <a:ea typeface="ヒラギノ角ゴ Pro W3" charset="0"/>
              <a:cs typeface="ヒラギノ角ゴ Pro W3" charset="0"/>
              <a:sym typeface="Gill Sans" charset="0"/>
            </a:endParaRP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I/O on </a:t>
            </a:r>
            <a:r>
              <a:rPr lang="en-US" dirty="0" err="1" smtClean="0">
                <a:latin typeface="Gill Sans" charset="0"/>
                <a:ea typeface="ヒラギノ角ゴ Pro W3" charset="0"/>
                <a:cs typeface="ヒラギノ角ゴ Pro W3" charset="0"/>
                <a:sym typeface="Gill Sans" charset="0"/>
              </a:rPr>
              <a:t>scracth</a:t>
            </a:r>
            <a:endParaRPr lang="en-US" dirty="0" smtClean="0">
              <a:latin typeface="Gill Sans" charset="0"/>
              <a:ea typeface="ヒラギノ角ゴ Pro W3" charset="0"/>
              <a:cs typeface="ヒラギノ角ゴ Pro W3" charset="0"/>
              <a:sym typeface="Gill Sans" charset="0"/>
            </a:endParaRP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Subtraction software</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Running ML algorithms</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Loading the db with discoveries</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Performing difficult geometric queries to match with known stars, asteroids, previous discoveries, etc.</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Copying data from scratch to project </a:t>
            </a:r>
          </a:p>
          <a:p>
            <a:pPr algn="l" eaLnBrk="1" hangingPunct="1"/>
            <a:endParaRPr lang="en-US" dirty="0">
              <a:latin typeface="Gill Sans" charset="0"/>
              <a:ea typeface="ヒラギノ角ゴ Pro W3" charset="0"/>
              <a:cs typeface="ヒラギノ角ゴ Pro W3" charset="0"/>
              <a:sym typeface="Gill Sans"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6125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etwork.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6200" y="-1"/>
            <a:ext cx="8875059" cy="6858001"/>
          </a:xfrm>
          <a:prstGeom prst="rect">
            <a:avLst/>
          </a:prstGeom>
        </p:spPr>
      </p:pic>
      <p:sp>
        <p:nvSpPr>
          <p:cNvPr id="3" name="Text Box 1030"/>
          <p:cNvSpPr txBox="1">
            <a:spLocks/>
          </p:cNvSpPr>
          <p:nvPr/>
        </p:nvSpPr>
        <p:spPr bwMode="auto">
          <a:xfrm>
            <a:off x="2932030" y="966183"/>
            <a:ext cx="4783379" cy="267765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endParaRPr lang="en-US" dirty="0">
              <a:solidFill>
                <a:srgbClr val="000000"/>
              </a:solidFill>
              <a:latin typeface="Gill Sans" charset="0"/>
              <a:ea typeface="ヒラギノ角ゴ Pro W3" charset="0"/>
              <a:cs typeface="ヒラギノ角ゴ Pro W3" charset="0"/>
              <a:sym typeface="Gill Sans" charset="0"/>
            </a:endParaRPr>
          </a:p>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Given 3000 images per night with 39 checkpoints for each, we are monitoring some aspect of NERSC or </a:t>
            </a:r>
            <a:r>
              <a:rPr lang="en-US" dirty="0" err="1" smtClean="0">
                <a:solidFill>
                  <a:srgbClr val="000000"/>
                </a:solidFill>
                <a:latin typeface="Gill Sans" charset="0"/>
                <a:ea typeface="ヒラギノ角ゴ Pro W3" charset="0"/>
                <a:cs typeface="ヒラギノ角ゴ Pro W3" charset="0"/>
                <a:sym typeface="Gill Sans" charset="0"/>
              </a:rPr>
              <a:t>ESnet</a:t>
            </a:r>
            <a:r>
              <a:rPr lang="en-US" dirty="0" smtClean="0">
                <a:solidFill>
                  <a:srgbClr val="000000"/>
                </a:solidFill>
                <a:latin typeface="Gill Sans" charset="0"/>
                <a:ea typeface="ヒラギノ角ゴ Pro W3" charset="0"/>
                <a:cs typeface="ヒラギノ角ゴ Pro W3" charset="0"/>
                <a:sym typeface="Gill Sans" charset="0"/>
              </a:rPr>
              <a:t> every quarter second.</a:t>
            </a:r>
          </a:p>
          <a:p>
            <a:pPr algn="l" eaLnBrk="1" hangingPunct="1"/>
            <a:endParaRPr lang="en-US" dirty="0">
              <a:solidFill>
                <a:srgbClr val="000000"/>
              </a:solidFill>
              <a:latin typeface="Gill Sans" charset="0"/>
              <a:ea typeface="ヒラギノ角ゴ Pro W3" charset="0"/>
              <a:cs typeface="ヒラギノ角ゴ Pro W3" charset="0"/>
              <a:sym typeface="Gill Sans" charset="0"/>
            </a:endParaRPr>
          </a:p>
          <a:p>
            <a:pPr algn="l" eaLnBrk="1" hangingPunct="1"/>
            <a:endParaRPr lang="en-US" dirty="0" smtClean="0">
              <a:solidFill>
                <a:srgbClr val="000000"/>
              </a:solidFill>
              <a:latin typeface="Gill Sans" charset="0"/>
              <a:ea typeface="ヒラギノ角ゴ Pro W3" charset="0"/>
              <a:cs typeface="ヒラギノ角ゴ Pro W3" charset="0"/>
              <a:sym typeface="Gill Sans" charset="0"/>
            </a:endParaRPr>
          </a:p>
        </p:txBody>
      </p:sp>
      <p:sp>
        <p:nvSpPr>
          <p:cNvPr id="5" name="TextBox 4"/>
          <p:cNvSpPr txBox="1"/>
          <p:nvPr/>
        </p:nvSpPr>
        <p:spPr>
          <a:xfrm>
            <a:off x="916564" y="54324"/>
            <a:ext cx="7422005" cy="1107996"/>
          </a:xfrm>
          <a:prstGeom prst="rect">
            <a:avLst/>
          </a:prstGeom>
          <a:noFill/>
        </p:spPr>
        <p:txBody>
          <a:bodyPr wrap="square" rtlCol="0">
            <a:spAutoFit/>
          </a:bodyPr>
          <a:lstStyle/>
          <a:p>
            <a:pPr algn="ctr"/>
            <a:r>
              <a:rPr lang="en-US" sz="2400" dirty="0">
                <a:solidFill>
                  <a:schemeClr val="bg1"/>
                </a:solidFill>
                <a:latin typeface="Gill Sans" charset="0"/>
                <a:ea typeface="ヒラギノ角ゴ Pro W3" charset="0"/>
                <a:cs typeface="ヒラギノ角ゴ Pro W3" charset="0"/>
                <a:sym typeface="Gill Sans" charset="0"/>
              </a:rPr>
              <a:t>For 8 hours every night, we now know more about the NERSC center than they do in real-time.</a:t>
            </a:r>
          </a:p>
          <a:p>
            <a:pPr algn="ct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70553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o.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7000" y="0"/>
            <a:ext cx="8875059" cy="6858000"/>
          </a:xfrm>
          <a:prstGeom prst="rect">
            <a:avLst/>
          </a:prstGeom>
        </p:spPr>
      </p:pic>
      <p:sp>
        <p:nvSpPr>
          <p:cNvPr id="3" name="Text Box 1030"/>
          <p:cNvSpPr txBox="1">
            <a:spLocks/>
          </p:cNvSpPr>
          <p:nvPr/>
        </p:nvSpPr>
        <p:spPr bwMode="auto">
          <a:xfrm>
            <a:off x="2122092" y="1140974"/>
            <a:ext cx="5682750" cy="120032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Now exploring relationship between nightly conditions and the bulk of the data through ML.</a:t>
            </a:r>
            <a:endParaRPr lang="en-US" dirty="0">
              <a:solidFill>
                <a:srgbClr val="000000"/>
              </a:solidFill>
              <a:latin typeface="Gill Sans" charset="0"/>
              <a:ea typeface="ヒラギノ角ゴ Pro W3" charset="0"/>
              <a:cs typeface="ヒラギノ角ゴ Pro W3" charset="0"/>
              <a:sym typeface="Gill Sans" charset="0"/>
            </a:endParaRPr>
          </a:p>
        </p:txBody>
      </p:sp>
      <p:sp>
        <p:nvSpPr>
          <p:cNvPr id="4" name="Text Box 1030"/>
          <p:cNvSpPr txBox="1">
            <a:spLocks/>
          </p:cNvSpPr>
          <p:nvPr/>
        </p:nvSpPr>
        <p:spPr bwMode="auto">
          <a:xfrm>
            <a:off x="3857550" y="3152235"/>
            <a:ext cx="5144509" cy="83099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While getting a hold of the outliers via NERSC system information.</a:t>
            </a:r>
            <a:endParaRPr lang="en-US" dirty="0">
              <a:solidFill>
                <a:srgbClr val="000000"/>
              </a:solidFill>
              <a:latin typeface="Gill Sans" charset="0"/>
              <a:ea typeface="ヒラギノ角ゴ Pro W3" charset="0"/>
              <a:cs typeface="ヒラギノ角ゴ Pro W3" charset="0"/>
              <a:sym typeface="Gill Sans"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17358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b.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7000" y="0"/>
            <a:ext cx="8875059" cy="6858000"/>
          </a:xfrm>
          <a:prstGeom prst="rect">
            <a:avLst/>
          </a:prstGeom>
        </p:spPr>
      </p:pic>
      <p:sp>
        <p:nvSpPr>
          <p:cNvPr id="3" name="Text Box 1030"/>
          <p:cNvSpPr txBox="1">
            <a:spLocks/>
          </p:cNvSpPr>
          <p:nvPr/>
        </p:nvSpPr>
        <p:spPr bwMode="auto">
          <a:xfrm>
            <a:off x="1214905" y="1140974"/>
            <a:ext cx="6589937" cy="120032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Decent correlation between number of objects and the total time for our queries with some scatter likely due to overlapping queries. </a:t>
            </a:r>
            <a:endParaRPr lang="en-US" dirty="0">
              <a:solidFill>
                <a:srgbClr val="000000"/>
              </a:solidFill>
              <a:latin typeface="Gill Sans" charset="0"/>
              <a:ea typeface="ヒラギノ角ゴ Pro W3" charset="0"/>
              <a:cs typeface="ヒラギノ角ゴ Pro W3" charset="0"/>
              <a:sym typeface="Gill Sans"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5329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02" name="Rectangle 1026"/>
          <p:cNvSpPr>
            <a:spLocks noGrp="1" noRot="1" noChangeArrowheads="1"/>
          </p:cNvSpPr>
          <p:nvPr>
            <p:ph type="title"/>
          </p:nvPr>
        </p:nvSpPr>
        <p:spPr>
          <a:xfrm>
            <a:off x="457200" y="76200"/>
            <a:ext cx="8229600" cy="1143000"/>
          </a:xfrm>
        </p:spPr>
        <p:txBody>
          <a:bodyPr/>
          <a:lstStyle/>
          <a:p>
            <a:pPr eaLnBrk="1" hangingPunct="1">
              <a:defRPr/>
            </a:pPr>
            <a:r>
              <a:rPr lang="en-US" dirty="0">
                <a:latin typeface="Palatino" charset="0"/>
                <a:ea typeface="ＭＳ Ｐゴシック" charset="0"/>
              </a:rPr>
              <a:t>PTF Sky Coverage</a:t>
            </a:r>
          </a:p>
        </p:txBody>
      </p:sp>
      <p:sp>
        <p:nvSpPr>
          <p:cNvPr id="5" name="Text Box 4"/>
          <p:cNvSpPr txBox="1">
            <a:spLocks noChangeArrowheads="1"/>
          </p:cNvSpPr>
          <p:nvPr/>
        </p:nvSpPr>
        <p:spPr bwMode="auto">
          <a:xfrm>
            <a:off x="1150938" y="851625"/>
            <a:ext cx="6172200" cy="175432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cs typeface="+mn-cs"/>
              </a:rPr>
              <a:t>To date:</a:t>
            </a:r>
          </a:p>
          <a:p>
            <a:pPr algn="l">
              <a:buFont typeface="Times" charset="0"/>
              <a:buChar char="•"/>
              <a:defRPr/>
            </a:pPr>
            <a:r>
              <a:rPr lang="en-US" dirty="0">
                <a:cs typeface="+mn-cs"/>
              </a:rPr>
              <a:t> </a:t>
            </a:r>
            <a:r>
              <a:rPr lang="en-US" dirty="0" smtClean="0">
                <a:cs typeface="+mn-cs"/>
              </a:rPr>
              <a:t>2338 </a:t>
            </a:r>
            <a:r>
              <a:rPr lang="en-US" dirty="0" err="1" smtClean="0">
                <a:cs typeface="+mn-cs"/>
              </a:rPr>
              <a:t>Spectroscopically</a:t>
            </a:r>
            <a:r>
              <a:rPr lang="en-US" dirty="0" smtClean="0">
                <a:cs typeface="+mn-cs"/>
              </a:rPr>
              <a:t> </a:t>
            </a:r>
            <a:r>
              <a:rPr lang="en-US" dirty="0">
                <a:cs typeface="+mn-cs"/>
              </a:rPr>
              <a:t>typed supernovae</a:t>
            </a:r>
          </a:p>
          <a:p>
            <a:pPr algn="l">
              <a:buFont typeface="Times" charset="0"/>
              <a:buChar char="•"/>
              <a:defRPr/>
            </a:pPr>
            <a:r>
              <a:rPr lang="en-US" dirty="0">
                <a:cs typeface="+mn-cs"/>
              </a:rPr>
              <a:t> </a:t>
            </a:r>
            <a:r>
              <a:rPr lang="en-US" dirty="0" smtClean="0">
                <a:cs typeface="+mn-cs"/>
              </a:rPr>
              <a:t>10</a:t>
            </a:r>
            <a:r>
              <a:rPr lang="en-US" baseline="30000" dirty="0"/>
              <a:t>6</a:t>
            </a:r>
            <a:r>
              <a:rPr lang="en-US" dirty="0" smtClean="0">
                <a:cs typeface="+mn-cs"/>
              </a:rPr>
              <a:t> </a:t>
            </a:r>
            <a:r>
              <a:rPr lang="en-US" dirty="0">
                <a:cs typeface="+mn-cs"/>
              </a:rPr>
              <a:t>Galactic Transients</a:t>
            </a:r>
          </a:p>
          <a:p>
            <a:pPr algn="l">
              <a:buFont typeface="Times" charset="0"/>
              <a:buChar char="•"/>
              <a:defRPr/>
            </a:pPr>
            <a:r>
              <a:rPr lang="en-US" dirty="0">
                <a:cs typeface="+mn-cs"/>
              </a:rPr>
              <a:t> 10</a:t>
            </a:r>
            <a:r>
              <a:rPr lang="en-US" baseline="30000" dirty="0">
                <a:cs typeface="+mn-cs"/>
              </a:rPr>
              <a:t>4</a:t>
            </a:r>
            <a:r>
              <a:rPr lang="en-US" dirty="0">
                <a:cs typeface="+mn-cs"/>
              </a:rPr>
              <a:t>  Transients in </a:t>
            </a:r>
            <a:r>
              <a:rPr lang="en-US" dirty="0" smtClean="0">
                <a:cs typeface="+mn-cs"/>
              </a:rPr>
              <a:t>M31</a:t>
            </a:r>
          </a:p>
          <a:p>
            <a:pPr algn="l">
              <a:defRPr/>
            </a:pPr>
            <a:endParaRPr lang="en-US" dirty="0"/>
          </a:p>
          <a:p>
            <a:pPr algn="l">
              <a:defRPr/>
            </a:pPr>
            <a:r>
              <a:rPr lang="en-US" dirty="0" smtClean="0"/>
              <a:t>106</a:t>
            </a:r>
            <a:r>
              <a:rPr lang="en-US" dirty="0" smtClean="0">
                <a:cs typeface="+mn-cs"/>
              </a:rPr>
              <a:t> publications, 7 in </a:t>
            </a:r>
            <a:r>
              <a:rPr lang="en-US" i="1" dirty="0" smtClean="0">
                <a:cs typeface="+mn-cs"/>
              </a:rPr>
              <a:t>Nature</a:t>
            </a:r>
            <a:r>
              <a:rPr lang="en-US" dirty="0" smtClean="0">
                <a:cs typeface="+mn-cs"/>
              </a:rPr>
              <a:t> and 2 in </a:t>
            </a:r>
            <a:r>
              <a:rPr lang="en-US" i="1" dirty="0" smtClean="0">
                <a:cs typeface="+mn-cs"/>
              </a:rPr>
              <a:t>Science </a:t>
            </a:r>
            <a:r>
              <a:rPr lang="en-US" dirty="0" smtClean="0">
                <a:cs typeface="+mn-cs"/>
              </a:rPr>
              <a:t>since late 2009</a:t>
            </a:r>
            <a:endParaRPr lang="en-US" dirty="0">
              <a:cs typeface="+mn-cs"/>
            </a:endParaRPr>
          </a:p>
        </p:txBody>
      </p:sp>
      <p:pic>
        <p:nvPicPr>
          <p:cNvPr id="3" name="PTF_movie_accum_R_equ_12_0.mpg">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a:blip r:embed="rId5"/>
          <a:stretch>
            <a:fillRect/>
          </a:stretch>
        </p:blipFill>
        <p:spPr>
          <a:xfrm>
            <a:off x="1202254" y="2804343"/>
            <a:ext cx="6360067" cy="318003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310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2162" name="Rectangle 2"/>
          <p:cNvSpPr>
            <a:spLocks noGrp="1" noRot="1" noChangeArrowheads="1"/>
          </p:cNvSpPr>
          <p:nvPr>
            <p:ph type="title"/>
          </p:nvPr>
        </p:nvSpPr>
        <p:spPr>
          <a:xfrm>
            <a:off x="457200" y="228600"/>
            <a:ext cx="8229600" cy="1143000"/>
          </a:xfrm>
        </p:spPr>
        <p:txBody>
          <a:bodyPr/>
          <a:lstStyle/>
          <a:p>
            <a:pPr eaLnBrk="1" hangingPunct="1">
              <a:defRPr/>
            </a:pPr>
            <a:r>
              <a:rPr lang="en-US" dirty="0" smtClean="0">
                <a:cs typeface="+mj-cs"/>
              </a:rPr>
              <a:t>PTF (2009-2012), iPTF(2013-2016)</a:t>
            </a:r>
          </a:p>
        </p:txBody>
      </p:sp>
      <p:sp>
        <p:nvSpPr>
          <p:cNvPr id="732163" name="Text Box 3"/>
          <p:cNvSpPr txBox="1">
            <a:spLocks noChangeArrowheads="1"/>
          </p:cNvSpPr>
          <p:nvPr/>
        </p:nvSpPr>
        <p:spPr bwMode="auto">
          <a:xfrm>
            <a:off x="76200" y="865188"/>
            <a:ext cx="9067800" cy="52641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nchor="ctr">
            <a:spAutoFit/>
          </a:bodyPr>
          <a:lstStyle/>
          <a:p>
            <a:pPr algn="l">
              <a:defRPr/>
            </a:pPr>
            <a:endParaRPr lang="en-US" dirty="0">
              <a:cs typeface="+mn-cs"/>
            </a:endParaRPr>
          </a:p>
          <a:p>
            <a:pPr algn="l">
              <a:buFont typeface="Wingdings" charset="0"/>
              <a:buChar char="§"/>
              <a:defRPr/>
            </a:pPr>
            <a:r>
              <a:rPr lang="en-US" dirty="0">
                <a:cs typeface="+mn-cs"/>
              </a:rPr>
              <a:t> CFH12k camera on the Palomar </a:t>
            </a:r>
            <a:r>
              <a:rPr lang="en-US" dirty="0" err="1">
                <a:cs typeface="+mn-cs"/>
              </a:rPr>
              <a:t>Oschin</a:t>
            </a:r>
            <a:r>
              <a:rPr lang="en-US" dirty="0">
                <a:cs typeface="+mn-cs"/>
              </a:rPr>
              <a:t> Schmidt telescope</a:t>
            </a:r>
          </a:p>
          <a:p>
            <a:pPr lvl="1" algn="l">
              <a:buFont typeface="Wingdings" charset="0"/>
              <a:buChar char="§"/>
              <a:defRPr/>
            </a:pPr>
            <a:r>
              <a:rPr lang="en-US" dirty="0">
                <a:cs typeface="+mn-cs"/>
              </a:rPr>
              <a:t> 7.8 </a:t>
            </a:r>
            <a:r>
              <a:rPr lang="en-US" dirty="0" err="1">
                <a:cs typeface="+mn-cs"/>
              </a:rPr>
              <a:t>sq</a:t>
            </a:r>
            <a:r>
              <a:rPr lang="en-US" dirty="0">
                <a:cs typeface="+mn-cs"/>
              </a:rPr>
              <a:t> </a:t>
            </a:r>
            <a:r>
              <a:rPr lang="en-US" dirty="0" err="1">
                <a:cs typeface="+mn-cs"/>
              </a:rPr>
              <a:t>deg</a:t>
            </a:r>
            <a:r>
              <a:rPr lang="en-US" dirty="0">
                <a:cs typeface="+mn-cs"/>
              </a:rPr>
              <a:t> field of view, 1</a:t>
            </a:r>
            <a:r>
              <a:rPr lang="ja-JP" altLang="en-US" dirty="0">
                <a:latin typeface="Arial"/>
                <a:cs typeface="+mn-cs"/>
              </a:rPr>
              <a:t>”</a:t>
            </a:r>
            <a:r>
              <a:rPr lang="en-US" dirty="0">
                <a:cs typeface="+mn-cs"/>
              </a:rPr>
              <a:t> pixels </a:t>
            </a:r>
          </a:p>
          <a:p>
            <a:pPr lvl="1" algn="l">
              <a:buFont typeface="Wingdings" charset="0"/>
              <a:buChar char="§"/>
              <a:defRPr/>
            </a:pPr>
            <a:r>
              <a:rPr lang="en-US" dirty="0">
                <a:cs typeface="+mn-cs"/>
              </a:rPr>
              <a:t> 60s exposures with 15-20s readout in r, g and H-alpha </a:t>
            </a:r>
          </a:p>
          <a:p>
            <a:pPr lvl="1" algn="l">
              <a:buFont typeface="Wingdings" charset="0"/>
              <a:buChar char="§"/>
              <a:defRPr/>
            </a:pPr>
            <a:r>
              <a:rPr lang="en-US" dirty="0">
                <a:cs typeface="+mn-cs"/>
              </a:rPr>
              <a:t> First light Nov. 24, 2008. </a:t>
            </a:r>
          </a:p>
          <a:p>
            <a:pPr lvl="1" algn="l">
              <a:buFont typeface="Wingdings" charset="0"/>
              <a:buChar char="§"/>
              <a:defRPr/>
            </a:pPr>
            <a:r>
              <a:rPr lang="en-US" dirty="0">
                <a:cs typeface="+mn-cs"/>
              </a:rPr>
              <a:t> First useful science images on Jan 13</a:t>
            </a:r>
            <a:r>
              <a:rPr lang="en-US" baseline="30000" dirty="0">
                <a:cs typeface="+mn-cs"/>
              </a:rPr>
              <a:t>th</a:t>
            </a:r>
            <a:r>
              <a:rPr lang="en-US" dirty="0">
                <a:cs typeface="+mn-cs"/>
              </a:rPr>
              <a:t>, 2009.</a:t>
            </a:r>
          </a:p>
          <a:p>
            <a:pPr lvl="1" algn="l">
              <a:buFont typeface="Wingdings" charset="0"/>
              <a:buNone/>
              <a:defRPr/>
            </a:pPr>
            <a:endParaRPr lang="en-US" dirty="0">
              <a:cs typeface="+mn-cs"/>
            </a:endParaRPr>
          </a:p>
          <a:p>
            <a:pPr algn="l">
              <a:buFont typeface="Wingdings" charset="0"/>
              <a:buChar char="§"/>
              <a:defRPr/>
            </a:pPr>
            <a:r>
              <a:rPr lang="en-US" dirty="0">
                <a:cs typeface="+mn-cs"/>
              </a:rPr>
              <a:t> 2 Cadences (Mar. - Nov.) 2009-2011</a:t>
            </a:r>
          </a:p>
          <a:p>
            <a:pPr lvl="1" algn="l">
              <a:buFont typeface="Wingdings" charset="0"/>
              <a:buChar char="§"/>
              <a:defRPr/>
            </a:pPr>
            <a:r>
              <a:rPr lang="en-US" dirty="0">
                <a:cs typeface="+mn-cs"/>
              </a:rPr>
              <a:t> Nightly (35% of time) on nearby galaxies and clusters (g/r)</a:t>
            </a:r>
          </a:p>
          <a:p>
            <a:pPr lvl="1" algn="l">
              <a:buFont typeface="Wingdings" charset="0"/>
              <a:buChar char="§"/>
              <a:defRPr/>
            </a:pPr>
            <a:r>
              <a:rPr lang="en-US" dirty="0">
                <a:cs typeface="+mn-cs"/>
              </a:rPr>
              <a:t> Every 3 nights (65% of time) on SDSS fields with minimum coverage of 2500 </a:t>
            </a:r>
            <a:r>
              <a:rPr lang="en-US" dirty="0" err="1">
                <a:cs typeface="+mn-cs"/>
              </a:rPr>
              <a:t>sq</a:t>
            </a:r>
            <a:r>
              <a:rPr lang="en-US" dirty="0">
                <a:cs typeface="+mn-cs"/>
              </a:rPr>
              <a:t> deg. (r) to 20th mag 10-sigma</a:t>
            </a:r>
          </a:p>
          <a:p>
            <a:pPr lvl="1" algn="l">
              <a:buFont typeface="Wingdings" charset="0"/>
              <a:buChar char="§"/>
              <a:defRPr/>
            </a:pPr>
            <a:r>
              <a:rPr lang="en-US" dirty="0">
                <a:cs typeface="+mn-cs"/>
              </a:rPr>
              <a:t> H-alpha during bright time (full +/-2 days)</a:t>
            </a:r>
          </a:p>
          <a:p>
            <a:pPr lvl="1" algn="l">
              <a:buFont typeface="Wingdings" charset="0"/>
              <a:buChar char="§"/>
              <a:defRPr/>
            </a:pPr>
            <a:endParaRPr lang="en-US" dirty="0">
              <a:cs typeface="+mn-cs"/>
            </a:endParaRPr>
          </a:p>
          <a:p>
            <a:pPr lvl="1" algn="l">
              <a:buFont typeface="Wingdings" charset="0"/>
              <a:buNone/>
              <a:defRPr/>
            </a:pPr>
            <a:r>
              <a:rPr lang="en-US" dirty="0">
                <a:cs typeface="+mn-cs"/>
              </a:rPr>
              <a:t>Nov-Feb, minute cadences on select fields.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9118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01088"/>
            <a:ext cx="8229600" cy="1143000"/>
          </a:xfrm>
        </p:spPr>
        <p:txBody>
          <a:bodyPr/>
          <a:lstStyle/>
          <a:p>
            <a:pPr eaLnBrk="1" hangingPunct="1">
              <a:defRPr/>
            </a:pPr>
            <a:r>
              <a:rPr lang="en-US" dirty="0" smtClean="0">
                <a:latin typeface="Palatino" charset="0"/>
                <a:ea typeface="ＭＳ Ｐゴシック" charset="0"/>
              </a:rPr>
              <a:t>Discoveries</a:t>
            </a:r>
            <a:endParaRPr lang="en-US" dirty="0">
              <a:latin typeface="Palatino" charset="0"/>
              <a:ea typeface="ＭＳ Ｐゴシック" charset="0"/>
            </a:endParaRPr>
          </a:p>
        </p:txBody>
      </p:sp>
      <p:sp>
        <p:nvSpPr>
          <p:cNvPr id="32770" name="Text Box 1030"/>
          <p:cNvSpPr txBox="1">
            <a:spLocks/>
          </p:cNvSpPr>
          <p:nvPr/>
        </p:nvSpPr>
        <p:spPr bwMode="auto">
          <a:xfrm>
            <a:off x="6074138" y="569239"/>
            <a:ext cx="2980059" cy="286232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r>
              <a:rPr lang="en-US" sz="1800" dirty="0" smtClean="0">
                <a:latin typeface="Gill Sans" charset="0"/>
                <a:ea typeface="ヒラギノ角ゴ Pro W3" charset="0"/>
                <a:cs typeface="ヒラギノ角ゴ Pro W3" charset="0"/>
                <a:sym typeface="Gill Sans" charset="0"/>
              </a:rPr>
              <a:t>Yi Cao</a:t>
            </a:r>
            <a:r>
              <a:rPr lang="en-US" sz="1800" i="1" dirty="0" smtClean="0">
                <a:latin typeface="Gill Sans" charset="0"/>
                <a:ea typeface="ヒラギノ角ゴ Pro W3" charset="0"/>
                <a:cs typeface="ヒラギノ角ゴ Pro W3" charset="0"/>
                <a:sym typeface="Gill Sans" charset="0"/>
              </a:rPr>
              <a:t>, et al</a:t>
            </a:r>
            <a:r>
              <a:rPr lang="en-US" sz="1800" dirty="0" smtClean="0">
                <a:latin typeface="Gill Sans" charset="0"/>
                <a:ea typeface="ヒラギノ角ゴ Pro W3" charset="0"/>
                <a:cs typeface="ヒラギノ角ゴ Pro W3" charset="0"/>
                <a:sym typeface="Gill Sans" charset="0"/>
              </a:rPr>
              <a:t>. (2015</a:t>
            </a:r>
            <a:r>
              <a:rPr lang="en-US" sz="1800" i="1" dirty="0" smtClean="0">
                <a:latin typeface="Gill Sans" charset="0"/>
                <a:ea typeface="ヒラギノ角ゴ Pro W3" charset="0"/>
                <a:cs typeface="ヒラギノ角ゴ Pro W3" charset="0"/>
                <a:sym typeface="Gill Sans" charset="0"/>
              </a:rPr>
              <a:t>) Nature,</a:t>
            </a:r>
          </a:p>
          <a:p>
            <a:pPr eaLnBrk="1" hangingPunct="1"/>
            <a:r>
              <a:rPr lang="en-US" sz="1800" dirty="0" smtClean="0">
                <a:latin typeface="Gill Sans" charset="0"/>
                <a:ea typeface="ヒラギノ角ゴ Pro W3" charset="0"/>
                <a:cs typeface="ヒラギノ角ゴ Pro W3" charset="0"/>
                <a:sym typeface="Gill Sans" charset="0"/>
              </a:rPr>
              <a:t>“</a:t>
            </a:r>
            <a:r>
              <a:rPr lang="en-US" sz="1800" dirty="0" smtClean="0"/>
              <a:t>A </a:t>
            </a:r>
            <a:r>
              <a:rPr lang="en-US" sz="1800" dirty="0"/>
              <a:t>strong ultraviolet pulse from a newborn </a:t>
            </a:r>
            <a:r>
              <a:rPr lang="en-US" sz="1800" dirty="0" smtClean="0"/>
              <a:t>Type </a:t>
            </a:r>
            <a:r>
              <a:rPr lang="en-US" sz="1800" dirty="0"/>
              <a:t>Ia </a:t>
            </a:r>
            <a:r>
              <a:rPr lang="en-US" sz="1800" dirty="0" smtClean="0"/>
              <a:t>supernova”</a:t>
            </a:r>
          </a:p>
          <a:p>
            <a:pPr eaLnBrk="1" hangingPunct="1"/>
            <a:endParaRPr lang="en-US" sz="1800" dirty="0"/>
          </a:p>
          <a:p>
            <a:pPr eaLnBrk="1" hangingPunct="1"/>
            <a:r>
              <a:rPr lang="en-US" sz="1800" dirty="0" smtClean="0"/>
              <a:t>Predicted in </a:t>
            </a:r>
            <a:r>
              <a:rPr lang="en-US" sz="1800" dirty="0" err="1" smtClean="0"/>
              <a:t>Kasen</a:t>
            </a:r>
            <a:r>
              <a:rPr lang="en-US" sz="1800" dirty="0" smtClean="0"/>
              <a:t> (2010) who ran a large set of 3-D SN simulations of SNe interacting with a variety of companion stars.</a:t>
            </a:r>
          </a:p>
        </p:txBody>
      </p:sp>
      <p:pic>
        <p:nvPicPr>
          <p:cNvPr id="4" name="Picture 3"/>
          <p:cNvPicPr>
            <a:picLocks noChangeAspect="1"/>
          </p:cNvPicPr>
          <p:nvPr/>
        </p:nvPicPr>
        <p:blipFill>
          <a:blip r:embed="rId4"/>
          <a:stretch>
            <a:fillRect/>
          </a:stretch>
        </p:blipFill>
        <p:spPr>
          <a:xfrm>
            <a:off x="0" y="1019063"/>
            <a:ext cx="5715000" cy="5422900"/>
          </a:xfrm>
          <a:prstGeom prst="rect">
            <a:avLst/>
          </a:prstGeom>
        </p:spPr>
      </p:pic>
      <p:pic>
        <p:nvPicPr>
          <p:cNvPr id="7" name="ms_HCVa_d.mpeg">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5"/>
              </p:ext>
            </p:extLst>
          </p:nvPr>
        </p:nvPicPr>
        <p:blipFill>
          <a:blip r:embed="rId6"/>
          <a:stretch>
            <a:fillRect/>
          </a:stretch>
        </p:blipFill>
        <p:spPr>
          <a:xfrm>
            <a:off x="6019800" y="3645403"/>
            <a:ext cx="2590376" cy="307607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502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IPMU Colloquium</a:t>
            </a:r>
            <a:endParaRPr lang="en-US"/>
          </a:p>
        </p:txBody>
      </p:sp>
      <p:sp>
        <p:nvSpPr>
          <p:cNvPr id="4" name="Rectangle 1026"/>
          <p:cNvSpPr txBox="1">
            <a:spLocks noRot="1" noChangeArrowheads="1"/>
          </p:cNvSpPr>
          <p:nvPr/>
        </p:nvSpPr>
        <p:spPr bwMode="auto">
          <a:xfrm>
            <a:off x="457200" y="41275"/>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dirty="0"/>
              <a:t> </a:t>
            </a:r>
            <a:r>
              <a:rPr lang="en-US" sz="4400" dirty="0" smtClean="0"/>
              <a:t>Gravitational Wave Trigger </a:t>
            </a:r>
            <a:r>
              <a:rPr lang="en-US" sz="4400" dirty="0"/>
              <a:t>GW150914</a:t>
            </a:r>
            <a:endParaRPr lang="en-US" sz="4400" dirty="0">
              <a:latin typeface="Palatino" charset="0"/>
            </a:endParaRPr>
          </a:p>
        </p:txBody>
      </p:sp>
      <p:pic>
        <p:nvPicPr>
          <p:cNvPr id="5" name="Picture 4"/>
          <p:cNvPicPr>
            <a:picLocks noChangeAspect="1"/>
          </p:cNvPicPr>
          <p:nvPr/>
        </p:nvPicPr>
        <p:blipFill>
          <a:blip r:embed="rId2"/>
          <a:stretch>
            <a:fillRect/>
          </a:stretch>
        </p:blipFill>
        <p:spPr>
          <a:xfrm>
            <a:off x="4124325" y="1508345"/>
            <a:ext cx="4931712" cy="4848005"/>
          </a:xfrm>
          <a:prstGeom prst="rect">
            <a:avLst/>
          </a:prstGeom>
        </p:spPr>
      </p:pic>
      <p:pic>
        <p:nvPicPr>
          <p:cNvPr id="6" name="Picture 5"/>
          <p:cNvPicPr>
            <a:picLocks noChangeAspect="1"/>
          </p:cNvPicPr>
          <p:nvPr/>
        </p:nvPicPr>
        <p:blipFill>
          <a:blip r:embed="rId3"/>
          <a:stretch>
            <a:fillRect/>
          </a:stretch>
        </p:blipFill>
        <p:spPr>
          <a:xfrm>
            <a:off x="139589" y="1444626"/>
            <a:ext cx="3686286" cy="4895849"/>
          </a:xfrm>
          <a:prstGeom prst="rect">
            <a:avLst/>
          </a:prstGeom>
        </p:spPr>
      </p:pic>
      <p:sp>
        <p:nvSpPr>
          <p:cNvPr id="7" name="Text Box 6"/>
          <p:cNvSpPr txBox="1">
            <a:spLocks noChangeArrowheads="1"/>
          </p:cNvSpPr>
          <p:nvPr/>
        </p:nvSpPr>
        <p:spPr bwMode="auto">
          <a:xfrm>
            <a:off x="6019800" y="4944160"/>
            <a:ext cx="2121945" cy="64633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dirty="0" err="1" smtClean="0">
                <a:solidFill>
                  <a:schemeClr val="bg1"/>
                </a:solidFill>
                <a:cs typeface="+mn-cs"/>
              </a:rPr>
              <a:t>Kasliwal</a:t>
            </a:r>
            <a:r>
              <a:rPr lang="en-US" dirty="0" smtClean="0">
                <a:solidFill>
                  <a:schemeClr val="bg1"/>
                </a:solidFill>
                <a:cs typeface="+mn-cs"/>
              </a:rPr>
              <a:t> </a:t>
            </a:r>
            <a:r>
              <a:rPr lang="en-US" i="1" dirty="0" smtClean="0">
                <a:solidFill>
                  <a:schemeClr val="bg1"/>
                </a:solidFill>
                <a:cs typeface="+mn-cs"/>
              </a:rPr>
              <a:t>et al. </a:t>
            </a:r>
            <a:r>
              <a:rPr lang="en-US" dirty="0" smtClean="0">
                <a:solidFill>
                  <a:schemeClr val="bg1"/>
                </a:solidFill>
                <a:cs typeface="+mn-cs"/>
              </a:rPr>
              <a:t>(2016)</a:t>
            </a:r>
          </a:p>
          <a:p>
            <a:pPr algn="ctr">
              <a:defRPr/>
            </a:pPr>
            <a:r>
              <a:rPr lang="en-US" dirty="0" smtClean="0">
                <a:solidFill>
                  <a:srgbClr val="000000"/>
                </a:solidFill>
                <a:cs typeface="+mn-cs"/>
              </a:rPr>
              <a:t>(</a:t>
            </a:r>
            <a:r>
              <a:rPr lang="en-US" dirty="0" err="1">
                <a:solidFill>
                  <a:srgbClr val="000000"/>
                </a:solidFill>
              </a:rPr>
              <a:t>arXiv</a:t>
            </a:r>
            <a:r>
              <a:rPr lang="en-US" dirty="0">
                <a:solidFill>
                  <a:srgbClr val="000000"/>
                </a:solidFill>
              </a:rPr>
              <a:t> and </a:t>
            </a:r>
            <a:r>
              <a:rPr lang="en-US" dirty="0" smtClean="0">
                <a:solidFill>
                  <a:srgbClr val="000000"/>
                </a:solidFill>
              </a:rPr>
              <a:t>ApJL)</a:t>
            </a:r>
            <a:endParaRPr lang="en-US" dirty="0">
              <a:solidFill>
                <a:srgbClr val="000000"/>
              </a:solidFill>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3773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IPMU Colloquium</a:t>
            </a:r>
            <a:endParaRPr lang="en-US"/>
          </a:p>
        </p:txBody>
      </p:sp>
      <p:sp>
        <p:nvSpPr>
          <p:cNvPr id="4" name="Rectangle 1026"/>
          <p:cNvSpPr txBox="1">
            <a:spLocks noRot="1" noChangeArrowheads="1"/>
          </p:cNvSpPr>
          <p:nvPr/>
        </p:nvSpPr>
        <p:spPr bwMode="auto">
          <a:xfrm>
            <a:off x="457200" y="41275"/>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dirty="0" smtClean="0"/>
              <a:t>GW150914</a:t>
            </a:r>
            <a:endParaRPr lang="en-US" sz="4400" dirty="0">
              <a:latin typeface="Palatino" charset="0"/>
            </a:endParaRPr>
          </a:p>
        </p:txBody>
      </p:sp>
      <p:pic>
        <p:nvPicPr>
          <p:cNvPr id="3" name="Picture 2"/>
          <p:cNvPicPr>
            <a:picLocks noChangeAspect="1"/>
          </p:cNvPicPr>
          <p:nvPr/>
        </p:nvPicPr>
        <p:blipFill>
          <a:blip r:embed="rId3"/>
          <a:stretch>
            <a:fillRect/>
          </a:stretch>
        </p:blipFill>
        <p:spPr>
          <a:xfrm>
            <a:off x="2778125" y="836192"/>
            <a:ext cx="6181865" cy="5958307"/>
          </a:xfrm>
          <a:prstGeom prst="rect">
            <a:avLst/>
          </a:prstGeom>
        </p:spPr>
      </p:pic>
      <p:sp>
        <p:nvSpPr>
          <p:cNvPr id="7" name="Text Box 5"/>
          <p:cNvSpPr txBox="1">
            <a:spLocks noChangeArrowheads="1"/>
          </p:cNvSpPr>
          <p:nvPr/>
        </p:nvSpPr>
        <p:spPr bwMode="auto">
          <a:xfrm>
            <a:off x="111125" y="963192"/>
            <a:ext cx="2492375" cy="224676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nchor="ctr">
            <a:spAutoFit/>
          </a:bodyPr>
          <a:lstStyle/>
          <a:p>
            <a:pPr>
              <a:defRPr/>
            </a:pPr>
            <a:r>
              <a:rPr lang="en-US" sz="2000" dirty="0" smtClean="0">
                <a:cs typeface="+mn-cs"/>
              </a:rPr>
              <a:t>Going to have to be able to sift through a lot of stuff, and react quickly with follow-up, to get on the optical companion for a GW trigger.</a:t>
            </a:r>
            <a:endParaRPr lang="en-US" sz="2000" dirty="0">
              <a:cs typeface="+mn-cs"/>
            </a:endParaRPr>
          </a:p>
        </p:txBody>
      </p:sp>
      <p:pic>
        <p:nvPicPr>
          <p:cNvPr id="8" name="Picture 7"/>
          <p:cNvPicPr>
            <a:picLocks noChangeAspect="1"/>
          </p:cNvPicPr>
          <p:nvPr/>
        </p:nvPicPr>
        <p:blipFill>
          <a:blip r:embed="rId4"/>
          <a:stretch>
            <a:fillRect/>
          </a:stretch>
        </p:blipFill>
        <p:spPr>
          <a:xfrm>
            <a:off x="111125" y="3335167"/>
            <a:ext cx="4575174" cy="324343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639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smtClean="0">
                <a:cs typeface="+mj-cs"/>
              </a:rPr>
              <a:t>Bottlenecks…crude </a:t>
            </a:r>
            <a:r>
              <a:rPr lang="en-US" i="1" smtClean="0">
                <a:cs typeface="+mj-cs"/>
              </a:rPr>
              <a:t>vs</a:t>
            </a:r>
            <a:r>
              <a:rPr lang="en-US" smtClean="0">
                <a:cs typeface="+mj-cs"/>
              </a:rPr>
              <a:t>. real</a:t>
            </a:r>
          </a:p>
        </p:txBody>
      </p:sp>
      <p:sp>
        <p:nvSpPr>
          <p:cNvPr id="802844" name="Line 28"/>
          <p:cNvSpPr>
            <a:spLocks noChangeShapeType="1"/>
          </p:cNvSpPr>
          <p:nvPr/>
        </p:nvSpPr>
        <p:spPr bwMode="auto">
          <a:xfrm>
            <a:off x="1219200" y="1600200"/>
            <a:ext cx="0" cy="3886200"/>
          </a:xfrm>
          <a:prstGeom prst="line">
            <a:avLst/>
          </a:prstGeom>
          <a:noFill/>
          <a:ln w="38100">
            <a:solidFill>
              <a:schemeClr val="hlink"/>
            </a:solidFill>
            <a:round/>
            <a:headEnd type="triangle" w="med" len="me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45" name="Line 29"/>
          <p:cNvSpPr>
            <a:spLocks noChangeShapeType="1"/>
          </p:cNvSpPr>
          <p:nvPr/>
        </p:nvSpPr>
        <p:spPr bwMode="auto">
          <a:xfrm>
            <a:off x="1219200" y="5486400"/>
            <a:ext cx="6248400" cy="0"/>
          </a:xfrm>
          <a:prstGeom prst="line">
            <a:avLst/>
          </a:prstGeom>
          <a:noFill/>
          <a:ln w="38100">
            <a:solidFill>
              <a:schemeClr val="hlink"/>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46" name="Text Box 30"/>
          <p:cNvSpPr txBox="1">
            <a:spLocks noChangeArrowheads="1"/>
          </p:cNvSpPr>
          <p:nvPr/>
        </p:nvSpPr>
        <p:spPr bwMode="auto">
          <a:xfrm>
            <a:off x="4038600" y="5758934"/>
            <a:ext cx="612517"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time</a:t>
            </a:r>
          </a:p>
        </p:txBody>
      </p:sp>
      <p:sp>
        <p:nvSpPr>
          <p:cNvPr id="802847" name="Text Box 31"/>
          <p:cNvSpPr txBox="1">
            <a:spLocks noChangeArrowheads="1"/>
          </p:cNvSpPr>
          <p:nvPr/>
        </p:nvSpPr>
        <p:spPr bwMode="auto">
          <a:xfrm rot="-5400000">
            <a:off x="180331" y="3277672"/>
            <a:ext cx="1163337"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solidFill>
                  <a:srgbClr val="FFFFFF"/>
                </a:solidFill>
                <a:cs typeface="+mn-cs"/>
              </a:rPr>
              <a:t>brightness</a:t>
            </a:r>
          </a:p>
        </p:txBody>
      </p:sp>
      <p:sp>
        <p:nvSpPr>
          <p:cNvPr id="802848" name="Freeform 32"/>
          <p:cNvSpPr>
            <a:spLocks/>
          </p:cNvSpPr>
          <p:nvPr/>
        </p:nvSpPr>
        <p:spPr bwMode="auto">
          <a:xfrm>
            <a:off x="1524000" y="3657600"/>
            <a:ext cx="6375400" cy="1295400"/>
          </a:xfrm>
          <a:custGeom>
            <a:avLst/>
            <a:gdLst>
              <a:gd name="T0" fmla="*/ 0 w 4016"/>
              <a:gd name="T1" fmla="*/ 528 h 816"/>
              <a:gd name="T2" fmla="*/ 288 w 4016"/>
              <a:gd name="T3" fmla="*/ 48 h 816"/>
              <a:gd name="T4" fmla="*/ 1200 w 4016"/>
              <a:gd name="T5" fmla="*/ 816 h 816"/>
              <a:gd name="T6" fmla="*/ 2400 w 4016"/>
              <a:gd name="T7" fmla="*/ 48 h 816"/>
              <a:gd name="T8" fmla="*/ 3504 w 4016"/>
              <a:gd name="T9" fmla="*/ 624 h 816"/>
              <a:gd name="T10" fmla="*/ 3936 w 4016"/>
              <a:gd name="T11" fmla="*/ 384 h 816"/>
              <a:gd name="T12" fmla="*/ 3984 w 4016"/>
              <a:gd name="T13" fmla="*/ 336 h 816"/>
            </a:gdLst>
            <a:ahLst/>
            <a:cxnLst>
              <a:cxn ang="0">
                <a:pos x="T0" y="T1"/>
              </a:cxn>
              <a:cxn ang="0">
                <a:pos x="T2" y="T3"/>
              </a:cxn>
              <a:cxn ang="0">
                <a:pos x="T4" y="T5"/>
              </a:cxn>
              <a:cxn ang="0">
                <a:pos x="T6" y="T7"/>
              </a:cxn>
              <a:cxn ang="0">
                <a:pos x="T8" y="T9"/>
              </a:cxn>
              <a:cxn ang="0">
                <a:pos x="T10" y="T11"/>
              </a:cxn>
              <a:cxn ang="0">
                <a:pos x="T12" y="T13"/>
              </a:cxn>
            </a:cxnLst>
            <a:rect l="0" t="0" r="r" b="b"/>
            <a:pathLst>
              <a:path w="4016" h="816">
                <a:moveTo>
                  <a:pt x="0" y="528"/>
                </a:moveTo>
                <a:cubicBezTo>
                  <a:pt x="44" y="264"/>
                  <a:pt x="88" y="0"/>
                  <a:pt x="288" y="48"/>
                </a:cubicBezTo>
                <a:cubicBezTo>
                  <a:pt x="488" y="96"/>
                  <a:pt x="848" y="816"/>
                  <a:pt x="1200" y="816"/>
                </a:cubicBezTo>
                <a:cubicBezTo>
                  <a:pt x="1552" y="816"/>
                  <a:pt x="2016" y="80"/>
                  <a:pt x="2400" y="48"/>
                </a:cubicBezTo>
                <a:cubicBezTo>
                  <a:pt x="2784" y="16"/>
                  <a:pt x="3248" y="568"/>
                  <a:pt x="3504" y="624"/>
                </a:cubicBezTo>
                <a:cubicBezTo>
                  <a:pt x="3760" y="680"/>
                  <a:pt x="3856" y="432"/>
                  <a:pt x="3936" y="384"/>
                </a:cubicBezTo>
                <a:cubicBezTo>
                  <a:pt x="4016" y="336"/>
                  <a:pt x="3976" y="344"/>
                  <a:pt x="3984" y="336"/>
                </a:cubicBezTo>
              </a:path>
            </a:pathLst>
          </a:custGeom>
          <a:noFill/>
          <a:ln w="38100" cap="flat" cmpd="sng">
            <a:solidFill>
              <a:srgbClr val="FF0000"/>
            </a:solidFill>
            <a:prstDash val="solid"/>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802849" name="Line 33"/>
          <p:cNvSpPr>
            <a:spLocks noChangeShapeType="1"/>
          </p:cNvSpPr>
          <p:nvPr/>
        </p:nvSpPr>
        <p:spPr bwMode="auto">
          <a:xfrm flipV="1">
            <a:off x="4648200" y="1447800"/>
            <a:ext cx="1447800" cy="3657600"/>
          </a:xfrm>
          <a:prstGeom prst="line">
            <a:avLst/>
          </a:prstGeom>
          <a:noFill/>
          <a:ln w="38100">
            <a:solidFill>
              <a:srgbClr val="00FFFF"/>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1" name="Line 35"/>
          <p:cNvSpPr>
            <a:spLocks noChangeShapeType="1"/>
          </p:cNvSpPr>
          <p:nvPr/>
        </p:nvSpPr>
        <p:spPr bwMode="auto">
          <a:xfrm>
            <a:off x="1447800" y="34290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2" name="Line 36"/>
          <p:cNvSpPr>
            <a:spLocks noChangeShapeType="1"/>
          </p:cNvSpPr>
          <p:nvPr/>
        </p:nvSpPr>
        <p:spPr bwMode="auto">
          <a:xfrm>
            <a:off x="1600200" y="32004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3" name="Line 37"/>
          <p:cNvSpPr>
            <a:spLocks noChangeShapeType="1"/>
          </p:cNvSpPr>
          <p:nvPr/>
        </p:nvSpPr>
        <p:spPr bwMode="auto">
          <a:xfrm>
            <a:off x="3886200" y="31242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4" name="Line 38"/>
          <p:cNvSpPr>
            <a:spLocks noChangeShapeType="1"/>
          </p:cNvSpPr>
          <p:nvPr/>
        </p:nvSpPr>
        <p:spPr bwMode="auto">
          <a:xfrm>
            <a:off x="3429000" y="31242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5" name="Line 39"/>
          <p:cNvSpPr>
            <a:spLocks noChangeShapeType="1"/>
          </p:cNvSpPr>
          <p:nvPr/>
        </p:nvSpPr>
        <p:spPr bwMode="auto">
          <a:xfrm>
            <a:off x="3581400" y="29718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6" name="Line 40"/>
          <p:cNvSpPr>
            <a:spLocks noChangeShapeType="1"/>
          </p:cNvSpPr>
          <p:nvPr/>
        </p:nvSpPr>
        <p:spPr bwMode="auto">
          <a:xfrm>
            <a:off x="5257800" y="38862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7" name="Line 41"/>
          <p:cNvSpPr>
            <a:spLocks noChangeShapeType="1"/>
          </p:cNvSpPr>
          <p:nvPr/>
        </p:nvSpPr>
        <p:spPr bwMode="auto">
          <a:xfrm>
            <a:off x="4976544" y="4098975"/>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8" name="Line 42"/>
          <p:cNvSpPr>
            <a:spLocks noChangeShapeType="1"/>
          </p:cNvSpPr>
          <p:nvPr/>
        </p:nvSpPr>
        <p:spPr bwMode="auto">
          <a:xfrm>
            <a:off x="4038600" y="32766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9" name="Line 43"/>
          <p:cNvSpPr>
            <a:spLocks noChangeShapeType="1"/>
          </p:cNvSpPr>
          <p:nvPr/>
        </p:nvSpPr>
        <p:spPr bwMode="auto">
          <a:xfrm>
            <a:off x="4343400" y="34290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0" name="Line 44"/>
          <p:cNvSpPr>
            <a:spLocks noChangeShapeType="1"/>
          </p:cNvSpPr>
          <p:nvPr/>
        </p:nvSpPr>
        <p:spPr bwMode="auto">
          <a:xfrm>
            <a:off x="4495800" y="34290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1" name="Line 45"/>
          <p:cNvSpPr>
            <a:spLocks noChangeShapeType="1"/>
          </p:cNvSpPr>
          <p:nvPr/>
        </p:nvSpPr>
        <p:spPr bwMode="auto">
          <a:xfrm>
            <a:off x="2133600" y="29718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2" name="Line 46"/>
          <p:cNvSpPr>
            <a:spLocks noChangeShapeType="1"/>
          </p:cNvSpPr>
          <p:nvPr/>
        </p:nvSpPr>
        <p:spPr bwMode="auto">
          <a:xfrm>
            <a:off x="2286000" y="28956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3" name="Line 47"/>
          <p:cNvSpPr>
            <a:spLocks noChangeShapeType="1"/>
          </p:cNvSpPr>
          <p:nvPr/>
        </p:nvSpPr>
        <p:spPr bwMode="auto">
          <a:xfrm>
            <a:off x="2438400" y="27432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4" name="Line 48"/>
          <p:cNvSpPr>
            <a:spLocks noChangeShapeType="1"/>
          </p:cNvSpPr>
          <p:nvPr/>
        </p:nvSpPr>
        <p:spPr bwMode="auto">
          <a:xfrm>
            <a:off x="2819400" y="26670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5" name="Line 49"/>
          <p:cNvSpPr>
            <a:spLocks noChangeShapeType="1"/>
          </p:cNvSpPr>
          <p:nvPr/>
        </p:nvSpPr>
        <p:spPr bwMode="auto">
          <a:xfrm>
            <a:off x="2971800" y="26670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6" name="Line 50"/>
          <p:cNvSpPr>
            <a:spLocks noChangeShapeType="1"/>
          </p:cNvSpPr>
          <p:nvPr/>
        </p:nvSpPr>
        <p:spPr bwMode="auto">
          <a:xfrm>
            <a:off x="5486400" y="37338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7" name="Line 51"/>
          <p:cNvSpPr>
            <a:spLocks noChangeShapeType="1"/>
          </p:cNvSpPr>
          <p:nvPr/>
        </p:nvSpPr>
        <p:spPr bwMode="auto">
          <a:xfrm>
            <a:off x="5638800" y="35052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8" name="Line 52"/>
          <p:cNvSpPr>
            <a:spLocks noChangeShapeType="1"/>
          </p:cNvSpPr>
          <p:nvPr/>
        </p:nvSpPr>
        <p:spPr bwMode="auto">
          <a:xfrm>
            <a:off x="5943600" y="33528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9" name="Line 53"/>
          <p:cNvSpPr>
            <a:spLocks noChangeShapeType="1"/>
          </p:cNvSpPr>
          <p:nvPr/>
        </p:nvSpPr>
        <p:spPr bwMode="auto">
          <a:xfrm>
            <a:off x="6248400" y="32004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0" name="Line 54"/>
          <p:cNvSpPr>
            <a:spLocks noChangeShapeType="1"/>
          </p:cNvSpPr>
          <p:nvPr/>
        </p:nvSpPr>
        <p:spPr bwMode="auto">
          <a:xfrm>
            <a:off x="6400800" y="31242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1" name="Line 55"/>
          <p:cNvSpPr>
            <a:spLocks noChangeShapeType="1"/>
          </p:cNvSpPr>
          <p:nvPr/>
        </p:nvSpPr>
        <p:spPr bwMode="auto">
          <a:xfrm>
            <a:off x="6629400" y="31242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2" name="Text Box 56"/>
          <p:cNvSpPr txBox="1">
            <a:spLocks noChangeArrowheads="1"/>
          </p:cNvSpPr>
          <p:nvPr/>
        </p:nvSpPr>
        <p:spPr bwMode="auto">
          <a:xfrm>
            <a:off x="6907213" y="3320008"/>
            <a:ext cx="2062162"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5-</a:t>
            </a:r>
            <a:r>
              <a:rPr lang="en-US" dirty="0">
                <a:cs typeface="+mn-cs"/>
                <a:sym typeface="Symbol" charset="0"/>
              </a:rPr>
              <a:t></a:t>
            </a:r>
            <a:r>
              <a:rPr lang="en-US" dirty="0">
                <a:cs typeface="+mn-cs"/>
              </a:rPr>
              <a:t> data in db</a:t>
            </a:r>
          </a:p>
        </p:txBody>
      </p:sp>
      <p:sp>
        <p:nvSpPr>
          <p:cNvPr id="33" name="Line 36"/>
          <p:cNvSpPr>
            <a:spLocks noChangeShapeType="1"/>
          </p:cNvSpPr>
          <p:nvPr/>
        </p:nvSpPr>
        <p:spPr bwMode="auto">
          <a:xfrm>
            <a:off x="7471473" y="1295400"/>
            <a:ext cx="0" cy="7620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Oval 2"/>
          <p:cNvSpPr/>
          <p:nvPr/>
        </p:nvSpPr>
        <p:spPr>
          <a:xfrm>
            <a:off x="4834846" y="3733800"/>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134510" y="3554910"/>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344997" y="2429402"/>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590202" y="1453953"/>
            <a:ext cx="1339504" cy="369332"/>
          </a:xfrm>
          <a:prstGeom prst="rect">
            <a:avLst/>
          </a:prstGeom>
          <a:noFill/>
        </p:spPr>
        <p:txBody>
          <a:bodyPr wrap="none" rtlCol="0">
            <a:spAutoFit/>
          </a:bodyPr>
          <a:lstStyle/>
          <a:p>
            <a:r>
              <a:rPr lang="en-US" dirty="0" smtClean="0"/>
              <a:t>- upper limit</a:t>
            </a:r>
            <a:endParaRPr lang="en-US" dirty="0"/>
          </a:p>
        </p:txBody>
      </p:sp>
      <p:sp>
        <p:nvSpPr>
          <p:cNvPr id="38" name="TextBox 37"/>
          <p:cNvSpPr txBox="1"/>
          <p:nvPr/>
        </p:nvSpPr>
        <p:spPr>
          <a:xfrm>
            <a:off x="7629871" y="2373868"/>
            <a:ext cx="1205040" cy="369332"/>
          </a:xfrm>
          <a:prstGeom prst="rect">
            <a:avLst/>
          </a:prstGeom>
          <a:noFill/>
        </p:spPr>
        <p:txBody>
          <a:bodyPr wrap="none" rtlCol="0">
            <a:spAutoFit/>
          </a:bodyPr>
          <a:lstStyle/>
          <a:p>
            <a:r>
              <a:rPr lang="en-US" dirty="0" smtClean="0"/>
              <a:t>- detection</a:t>
            </a:r>
            <a:endParaRPr lang="en-US" dirty="0"/>
          </a:p>
        </p:txBody>
      </p:sp>
      <p:grpSp>
        <p:nvGrpSpPr>
          <p:cNvPr id="6" name="Group 5"/>
          <p:cNvGrpSpPr/>
          <p:nvPr/>
        </p:nvGrpSpPr>
        <p:grpSpPr>
          <a:xfrm>
            <a:off x="1237608" y="2593380"/>
            <a:ext cx="1965323" cy="1637010"/>
            <a:chOff x="1237608" y="2593380"/>
            <a:chExt cx="1965323" cy="1637010"/>
          </a:xfrm>
        </p:grpSpPr>
        <p:sp>
          <p:nvSpPr>
            <p:cNvPr id="5" name="Rectangle 4"/>
            <p:cNvSpPr/>
            <p:nvPr/>
          </p:nvSpPr>
          <p:spPr>
            <a:xfrm>
              <a:off x="1237608" y="2593380"/>
              <a:ext cx="1965323" cy="1637010"/>
            </a:xfrm>
            <a:prstGeom prst="rect">
              <a:avLst/>
            </a:prstGeom>
            <a:solidFill>
              <a:srgbClr val="CCFFCC">
                <a:alpha val="23000"/>
              </a:srgbClr>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113968" y="3792508"/>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2873" name="Rectangle 57"/>
          <p:cNvSpPr>
            <a:spLocks noChangeArrowheads="1"/>
          </p:cNvSpPr>
          <p:nvPr/>
        </p:nvSpPr>
        <p:spPr bwMode="auto">
          <a:xfrm>
            <a:off x="4724400" y="1371600"/>
            <a:ext cx="685800" cy="4038600"/>
          </a:xfrm>
          <a:prstGeom prst="rect">
            <a:avLst/>
          </a:prstGeom>
          <a:solidFill>
            <a:srgbClr val="CCFFCC">
              <a:alpha val="35000"/>
            </a:srgbClr>
          </a:solidFill>
          <a:ln w="9525">
            <a:solidFill>
              <a:schemeClr val="tx1"/>
            </a:solidFill>
            <a:miter lim="800000"/>
            <a:headEnd/>
            <a:tailEnd/>
          </a:ln>
          <a:effectLst/>
          <a:extLst/>
        </p:spPr>
        <p:txBody>
          <a:bodyPr wrap="none" anchor="ctr"/>
          <a:lstStyle/>
          <a:p>
            <a:pPr>
              <a:defRPr/>
            </a:pPr>
            <a:endParaRPr lang="en-US">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6417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28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73"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4569643" y="2523490"/>
            <a:ext cx="2138314" cy="1353820"/>
          </a:xfrm>
          <a:prstGeom prst="rect">
            <a:avLst/>
          </a:prstGeom>
        </p:spPr>
      </p:pic>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cs typeface="+mj-cs"/>
              </a:rPr>
              <a:t>Pipeline...</a:t>
            </a:r>
          </a:p>
        </p:txBody>
      </p:sp>
      <p:sp>
        <p:nvSpPr>
          <p:cNvPr id="799748" name="Rectangle 4"/>
          <p:cNvSpPr>
            <a:spLocks noChangeArrowheads="1"/>
          </p:cNvSpPr>
          <p:nvPr/>
        </p:nvSpPr>
        <p:spPr bwMode="auto">
          <a:xfrm>
            <a:off x="1447800" y="4953000"/>
            <a:ext cx="4419600" cy="1371600"/>
          </a:xfrm>
          <a:prstGeom prst="rect">
            <a:avLst/>
          </a:prstGeom>
          <a:solidFill>
            <a:srgbClr val="FF00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r>
              <a:rPr lang="en-US" dirty="0">
                <a:cs typeface="+mn-cs"/>
              </a:rPr>
              <a:t>NERSC GLOBAL FILESYSTEM</a:t>
            </a:r>
          </a:p>
          <a:p>
            <a:pPr>
              <a:defRPr/>
            </a:pPr>
            <a:r>
              <a:rPr lang="en-US" dirty="0">
                <a:cs typeface="+mn-cs"/>
              </a:rPr>
              <a:t>250TB (185TB used)</a:t>
            </a:r>
          </a:p>
        </p:txBody>
      </p:sp>
      <p:sp>
        <p:nvSpPr>
          <p:cNvPr id="799749" name="Rectangle 5"/>
          <p:cNvSpPr>
            <a:spLocks noChangeArrowheads="1"/>
          </p:cNvSpPr>
          <p:nvPr/>
        </p:nvSpPr>
        <p:spPr bwMode="auto">
          <a:xfrm>
            <a:off x="2286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Data</a:t>
            </a:r>
          </a:p>
          <a:p>
            <a:pPr>
              <a:defRPr/>
            </a:pPr>
            <a:r>
              <a:rPr lang="en-US">
                <a:cs typeface="+mn-cs"/>
              </a:rPr>
              <a:t>Transfer</a:t>
            </a:r>
          </a:p>
          <a:p>
            <a:pPr>
              <a:defRPr/>
            </a:pPr>
            <a:r>
              <a:rPr lang="en-US">
                <a:cs typeface="+mn-cs"/>
              </a:rPr>
              <a:t>Nodes</a:t>
            </a:r>
          </a:p>
        </p:txBody>
      </p:sp>
      <p:sp>
        <p:nvSpPr>
          <p:cNvPr id="799750" name="Rectangle 6"/>
          <p:cNvSpPr>
            <a:spLocks noChangeArrowheads="1"/>
          </p:cNvSpPr>
          <p:nvPr/>
        </p:nvSpPr>
        <p:spPr bwMode="auto">
          <a:xfrm>
            <a:off x="24384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2</a:t>
            </a:r>
          </a:p>
        </p:txBody>
      </p:sp>
      <p:sp>
        <p:nvSpPr>
          <p:cNvPr id="799751" name="Rectangle 7"/>
          <p:cNvSpPr>
            <a:spLocks noChangeArrowheads="1"/>
          </p:cNvSpPr>
          <p:nvPr/>
        </p:nvSpPr>
        <p:spPr bwMode="auto">
          <a:xfrm>
            <a:off x="6858000" y="28956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1</a:t>
            </a:r>
          </a:p>
        </p:txBody>
      </p:sp>
      <p:sp>
        <p:nvSpPr>
          <p:cNvPr id="799752" name="Line 8"/>
          <p:cNvSpPr>
            <a:spLocks noChangeShapeType="1"/>
          </p:cNvSpPr>
          <p:nvPr/>
        </p:nvSpPr>
        <p:spPr bwMode="auto">
          <a:xfrm>
            <a:off x="1143000" y="1295400"/>
            <a:ext cx="76200" cy="9144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3" name="Line 9"/>
          <p:cNvSpPr>
            <a:spLocks noChangeShapeType="1"/>
          </p:cNvSpPr>
          <p:nvPr/>
        </p:nvSpPr>
        <p:spPr bwMode="auto">
          <a:xfrm>
            <a:off x="914400" y="3657600"/>
            <a:ext cx="457200" cy="12192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4" name="Line 10"/>
          <p:cNvSpPr>
            <a:spLocks noChangeShapeType="1"/>
          </p:cNvSpPr>
          <p:nvPr/>
        </p:nvSpPr>
        <p:spPr bwMode="auto">
          <a:xfrm>
            <a:off x="3733800" y="3657600"/>
            <a:ext cx="0" cy="11430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5" name="Line 11"/>
          <p:cNvSpPr>
            <a:spLocks noChangeShapeType="1"/>
          </p:cNvSpPr>
          <p:nvPr/>
        </p:nvSpPr>
        <p:spPr bwMode="auto">
          <a:xfrm flipV="1">
            <a:off x="7620000" y="1828800"/>
            <a:ext cx="381000" cy="9144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6" name="Text Box 12"/>
          <p:cNvSpPr txBox="1">
            <a:spLocks noChangeArrowheads="1"/>
          </p:cNvSpPr>
          <p:nvPr/>
        </p:nvSpPr>
        <p:spPr bwMode="auto">
          <a:xfrm>
            <a:off x="263525" y="762000"/>
            <a:ext cx="1868488"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Observatory</a:t>
            </a:r>
          </a:p>
        </p:txBody>
      </p:sp>
      <p:sp>
        <p:nvSpPr>
          <p:cNvPr id="799757" name="Text Box 13"/>
          <p:cNvSpPr txBox="1">
            <a:spLocks noChangeArrowheads="1"/>
          </p:cNvSpPr>
          <p:nvPr/>
        </p:nvSpPr>
        <p:spPr bwMode="auto">
          <a:xfrm>
            <a:off x="7127875" y="930275"/>
            <a:ext cx="1998663" cy="8223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PTF </a:t>
            </a:r>
          </a:p>
          <a:p>
            <a:pPr>
              <a:defRPr/>
            </a:pPr>
            <a:r>
              <a:rPr lang="en-US">
                <a:cs typeface="+mn-cs"/>
              </a:rPr>
              <a:t>Classification</a:t>
            </a:r>
          </a:p>
        </p:txBody>
      </p:sp>
      <p:sp>
        <p:nvSpPr>
          <p:cNvPr id="799758" name="Text Box 14"/>
          <p:cNvSpPr txBox="1">
            <a:spLocks noChangeArrowheads="1"/>
          </p:cNvSpPr>
          <p:nvPr/>
        </p:nvSpPr>
        <p:spPr bwMode="auto">
          <a:xfrm>
            <a:off x="2292350" y="1905000"/>
            <a:ext cx="2244725"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Processing/db </a:t>
            </a:r>
          </a:p>
        </p:txBody>
      </p:sp>
      <p:sp>
        <p:nvSpPr>
          <p:cNvPr id="799760" name="Text Box 16"/>
          <p:cNvSpPr txBox="1">
            <a:spLocks noChangeArrowheads="1"/>
          </p:cNvSpPr>
          <p:nvPr/>
        </p:nvSpPr>
        <p:spPr bwMode="auto">
          <a:xfrm>
            <a:off x="4800600" y="1676400"/>
            <a:ext cx="1866900"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Subtractions</a:t>
            </a:r>
          </a:p>
        </p:txBody>
      </p:sp>
      <p:sp>
        <p:nvSpPr>
          <p:cNvPr id="799761" name="Line 17"/>
          <p:cNvSpPr>
            <a:spLocks noChangeShapeType="1"/>
          </p:cNvSpPr>
          <p:nvPr/>
        </p:nvSpPr>
        <p:spPr bwMode="auto">
          <a:xfrm>
            <a:off x="7772400" y="4267200"/>
            <a:ext cx="0" cy="990600"/>
          </a:xfrm>
          <a:prstGeom prst="line">
            <a:avLst/>
          </a:prstGeom>
          <a:noFill/>
          <a:ln w="57150">
            <a:solidFill>
              <a:schemeClr val="tx1"/>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2" name="Line 18"/>
          <p:cNvSpPr>
            <a:spLocks noChangeShapeType="1"/>
          </p:cNvSpPr>
          <p:nvPr/>
        </p:nvSpPr>
        <p:spPr bwMode="auto">
          <a:xfrm flipH="1">
            <a:off x="6019800" y="5257800"/>
            <a:ext cx="1752600" cy="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3" name="Line 19"/>
          <p:cNvSpPr>
            <a:spLocks noChangeShapeType="1"/>
          </p:cNvSpPr>
          <p:nvPr/>
        </p:nvSpPr>
        <p:spPr bwMode="auto">
          <a:xfrm>
            <a:off x="5257800" y="4191000"/>
            <a:ext cx="0" cy="6858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4" name="Line 20"/>
          <p:cNvSpPr>
            <a:spLocks noChangeShapeType="1"/>
          </p:cNvSpPr>
          <p:nvPr/>
        </p:nvSpPr>
        <p:spPr bwMode="auto">
          <a:xfrm>
            <a:off x="4419600" y="3200400"/>
            <a:ext cx="381000" cy="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5" name="Line 21"/>
          <p:cNvSpPr>
            <a:spLocks noChangeShapeType="1"/>
          </p:cNvSpPr>
          <p:nvPr/>
        </p:nvSpPr>
        <p:spPr bwMode="auto">
          <a:xfrm flipH="1" flipV="1">
            <a:off x="3124200" y="3657600"/>
            <a:ext cx="0" cy="11430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6" name="Line 22"/>
          <p:cNvSpPr>
            <a:spLocks noChangeShapeType="1"/>
          </p:cNvSpPr>
          <p:nvPr/>
        </p:nvSpPr>
        <p:spPr bwMode="auto">
          <a:xfrm flipV="1">
            <a:off x="5638800" y="4191000"/>
            <a:ext cx="0" cy="6858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7" name="Text Box 23"/>
          <p:cNvSpPr txBox="1">
            <a:spLocks noChangeArrowheads="1"/>
          </p:cNvSpPr>
          <p:nvPr/>
        </p:nvSpPr>
        <p:spPr bwMode="auto">
          <a:xfrm>
            <a:off x="1258888" y="1401763"/>
            <a:ext cx="1166812" cy="3968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2.5 MB/s</a:t>
            </a:r>
          </a:p>
        </p:txBody>
      </p:sp>
      <p:sp>
        <p:nvSpPr>
          <p:cNvPr id="799768" name="Text Box 24"/>
          <p:cNvSpPr txBox="1">
            <a:spLocks noChangeArrowheads="1"/>
          </p:cNvSpPr>
          <p:nvPr/>
        </p:nvSpPr>
        <p:spPr bwMode="auto">
          <a:xfrm>
            <a:off x="1962150" y="4038600"/>
            <a:ext cx="933450" cy="3968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 GB/s</a:t>
            </a:r>
          </a:p>
        </p:txBody>
      </p:sp>
      <p:sp>
        <p:nvSpPr>
          <p:cNvPr id="799769" name="Text Box 25"/>
          <p:cNvSpPr txBox="1">
            <a:spLocks noChangeArrowheads="1"/>
          </p:cNvSpPr>
          <p:nvPr/>
        </p:nvSpPr>
        <p:spPr bwMode="auto">
          <a:xfrm>
            <a:off x="4106863" y="1295400"/>
            <a:ext cx="1103312" cy="3968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12 MB/s</a:t>
            </a:r>
          </a:p>
        </p:txBody>
      </p:sp>
      <p:sp>
        <p:nvSpPr>
          <p:cNvPr id="799770" name="Text Box 26"/>
          <p:cNvSpPr txBox="1">
            <a:spLocks noChangeArrowheads="1"/>
          </p:cNvSpPr>
          <p:nvPr/>
        </p:nvSpPr>
        <p:spPr bwMode="auto">
          <a:xfrm>
            <a:off x="8001000" y="2284383"/>
            <a:ext cx="1014596" cy="40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dirty="0">
                <a:solidFill>
                  <a:schemeClr val="hlink"/>
                </a:solidFill>
                <a:cs typeface="+mn-cs"/>
              </a:rPr>
              <a:t>4 MB/</a:t>
            </a:r>
            <a:r>
              <a:rPr lang="en-US" sz="2000" b="1" i="1" dirty="0" smtClean="0">
                <a:solidFill>
                  <a:schemeClr val="hlink"/>
                </a:solidFill>
                <a:cs typeface="+mn-cs"/>
              </a:rPr>
              <a:t>s</a:t>
            </a:r>
            <a:endParaRPr lang="en-US" sz="2000" b="1" i="1" dirty="0">
              <a:solidFill>
                <a:schemeClr val="hlink"/>
              </a:solidFill>
              <a:cs typeface="+mn-cs"/>
            </a:endParaRPr>
          </a:p>
        </p:txBody>
      </p:sp>
      <p:sp>
        <p:nvSpPr>
          <p:cNvPr id="799771" name="Text Box 27"/>
          <p:cNvSpPr txBox="1">
            <a:spLocks noChangeArrowheads="1"/>
          </p:cNvSpPr>
          <p:nvPr/>
        </p:nvSpPr>
        <p:spPr bwMode="auto">
          <a:xfrm>
            <a:off x="7924800" y="4417983"/>
            <a:ext cx="1213093" cy="40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dirty="0">
                <a:solidFill>
                  <a:schemeClr val="hlink"/>
                </a:solidFill>
                <a:cs typeface="+mn-cs"/>
              </a:rPr>
              <a:t>0.5 MB/</a:t>
            </a:r>
            <a:r>
              <a:rPr lang="en-US" sz="2000" b="1" i="1" dirty="0" smtClean="0">
                <a:solidFill>
                  <a:schemeClr val="hlink"/>
                </a:solidFill>
                <a:cs typeface="+mn-cs"/>
              </a:rPr>
              <a:t>s</a:t>
            </a:r>
            <a:endParaRPr lang="en-US" sz="2000" b="1" i="1" dirty="0">
              <a:solidFill>
                <a:schemeClr val="hlink"/>
              </a:solidFill>
              <a:cs typeface="+mn-cs"/>
            </a:endParaRPr>
          </a:p>
        </p:txBody>
      </p:sp>
      <p:sp>
        <p:nvSpPr>
          <p:cNvPr id="30" name="Line 22"/>
          <p:cNvSpPr>
            <a:spLocks noChangeShapeType="1"/>
          </p:cNvSpPr>
          <p:nvPr/>
        </p:nvSpPr>
        <p:spPr bwMode="auto">
          <a:xfrm flipH="1" flipV="1">
            <a:off x="6051840" y="5405217"/>
            <a:ext cx="941387" cy="685800"/>
          </a:xfrm>
          <a:prstGeom prst="line">
            <a:avLst/>
          </a:prstGeom>
          <a:noFill/>
          <a:ln w="57150">
            <a:solidFill>
              <a:srgbClr val="FFFF00"/>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ln>
                <a:solidFill>
                  <a:srgbClr val="FFFF00"/>
                </a:solidFill>
              </a:ln>
              <a:cs typeface="+mn-cs"/>
            </a:endParaRPr>
          </a:p>
        </p:txBody>
      </p:sp>
      <p:sp>
        <p:nvSpPr>
          <p:cNvPr id="31" name="Text Box 14"/>
          <p:cNvSpPr txBox="1">
            <a:spLocks noChangeArrowheads="1"/>
          </p:cNvSpPr>
          <p:nvPr/>
        </p:nvSpPr>
        <p:spPr bwMode="auto">
          <a:xfrm>
            <a:off x="6993227" y="5337436"/>
            <a:ext cx="2149730" cy="147732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smtClean="0">
                <a:solidFill>
                  <a:srgbClr val="FFFF00"/>
                </a:solidFill>
                <a:cs typeface="+mn-cs"/>
              </a:rPr>
              <a:t>Trigger new subtractions</a:t>
            </a:r>
            <a:r>
              <a:rPr lang="en-US" dirty="0">
                <a:solidFill>
                  <a:srgbClr val="FFFF00"/>
                </a:solidFill>
              </a:rPr>
              <a:t>:</a:t>
            </a:r>
            <a:endParaRPr lang="en-US" dirty="0" smtClean="0">
              <a:solidFill>
                <a:srgbClr val="FFFF00"/>
              </a:solidFill>
              <a:cs typeface="+mn-cs"/>
            </a:endParaRPr>
          </a:p>
          <a:p>
            <a:pPr algn="ctr">
              <a:defRPr/>
            </a:pPr>
            <a:r>
              <a:rPr lang="en-US" dirty="0" smtClean="0">
                <a:solidFill>
                  <a:srgbClr val="FFFF00"/>
                </a:solidFill>
              </a:rPr>
              <a:t>output now greater than input </a:t>
            </a:r>
          </a:p>
          <a:p>
            <a:pPr algn="ctr">
              <a:defRPr/>
            </a:pPr>
            <a:r>
              <a:rPr lang="en-US" dirty="0" smtClean="0">
                <a:solidFill>
                  <a:srgbClr val="FFFF00"/>
                </a:solidFill>
              </a:rPr>
              <a:t>~ 1 TB/night</a:t>
            </a:r>
            <a:endParaRPr lang="en-US" dirty="0">
              <a:solidFill>
                <a:srgbClr val="FFFF00"/>
              </a:solidFill>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27308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1" name="Shape 149"/>
          <p:cNvSpPr>
            <a:spLocks noGrp="1"/>
          </p:cNvSpPr>
          <p:nvPr>
            <p:ph type="title"/>
          </p:nvPr>
        </p:nvSpPr>
        <p:spPr/>
        <p:txBody>
          <a:bodyPr/>
          <a:lstStyle/>
          <a:p>
            <a:r>
              <a:rPr lang="en-US">
                <a:latin typeface="Calibri" charset="0"/>
              </a:rPr>
              <a:t>Zwicky Transient Facility</a:t>
            </a:r>
          </a:p>
        </p:txBody>
      </p:sp>
      <p:pic>
        <p:nvPicPr>
          <p:cNvPr id="107522" name="fov_sky.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87400" y="1911350"/>
            <a:ext cx="7318375" cy="41163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4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22240373"/>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Shape 153"/>
          <p:cNvSpPr>
            <a:spLocks noGrp="1"/>
          </p:cNvSpPr>
          <p:nvPr>
            <p:ph type="title"/>
          </p:nvPr>
        </p:nvSpPr>
        <p:spPr/>
        <p:txBody>
          <a:bodyPr/>
          <a:lstStyle/>
          <a:p>
            <a:endParaRPr lang="en-US">
              <a:latin typeface="Calibri" charset="0"/>
            </a:endParaRPr>
          </a:p>
        </p:txBody>
      </p:sp>
      <p:pic>
        <p:nvPicPr>
          <p:cNvPr id="108546" name="pasted-image.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5763" y="681038"/>
            <a:ext cx="8509000" cy="5940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4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5323558"/>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4626" name="Rectangle 2"/>
          <p:cNvSpPr>
            <a:spLocks noGrp="1" noRot="1" noChangeArrowheads="1"/>
          </p:cNvSpPr>
          <p:nvPr>
            <p:ph type="title"/>
          </p:nvPr>
        </p:nvSpPr>
        <p:spPr>
          <a:xfrm>
            <a:off x="457200" y="228600"/>
            <a:ext cx="8229600" cy="1143000"/>
          </a:xfrm>
        </p:spPr>
        <p:txBody>
          <a:bodyPr/>
          <a:lstStyle/>
          <a:p>
            <a:pPr eaLnBrk="1" hangingPunct="1">
              <a:defRPr/>
            </a:pPr>
            <a:r>
              <a:rPr lang="en-US" dirty="0" smtClean="0">
                <a:cs typeface="+mj-cs"/>
              </a:rPr>
              <a:t>Future</a:t>
            </a:r>
          </a:p>
        </p:txBody>
      </p:sp>
      <p:sp>
        <p:nvSpPr>
          <p:cNvPr id="794630" name="Text Box 6"/>
          <p:cNvSpPr txBox="1">
            <a:spLocks noChangeArrowheads="1"/>
          </p:cNvSpPr>
          <p:nvPr/>
        </p:nvSpPr>
        <p:spPr bwMode="auto">
          <a:xfrm>
            <a:off x="5181600" y="4810423"/>
            <a:ext cx="3733800" cy="92333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nchor="ctr">
            <a:spAutoFit/>
          </a:bodyPr>
          <a:lstStyle/>
          <a:p>
            <a:pPr algn="l">
              <a:buFont typeface="Times" charset="0"/>
              <a:buNone/>
              <a:defRPr/>
            </a:pPr>
            <a:r>
              <a:rPr lang="en-US" dirty="0">
                <a:cs typeface="+mn-cs"/>
              </a:rPr>
              <a:t>LSST - 15TB data/night</a:t>
            </a:r>
          </a:p>
          <a:p>
            <a:pPr algn="l">
              <a:buFont typeface="Times" charset="0"/>
              <a:buNone/>
              <a:defRPr/>
            </a:pPr>
            <a:r>
              <a:rPr lang="en-US" dirty="0">
                <a:cs typeface="+mn-cs"/>
              </a:rPr>
              <a:t>Only one 30-m </a:t>
            </a:r>
            <a:r>
              <a:rPr lang="en-US" dirty="0" smtClean="0">
                <a:cs typeface="+mn-cs"/>
              </a:rPr>
              <a:t>telescope</a:t>
            </a:r>
          </a:p>
          <a:p>
            <a:pPr algn="l">
              <a:buFont typeface="Times" charset="0"/>
              <a:buNone/>
              <a:defRPr/>
            </a:pPr>
            <a:r>
              <a:rPr lang="en-US" i="1" dirty="0" smtClean="0">
                <a:solidFill>
                  <a:srgbClr val="FFFF00"/>
                </a:solidFill>
              </a:rPr>
              <a:t>How many triggers can we handle???</a:t>
            </a:r>
            <a:endParaRPr lang="en-US" i="1" dirty="0">
              <a:solidFill>
                <a:srgbClr val="FFFF00"/>
              </a:solidFill>
            </a:endParaRPr>
          </a:p>
        </p:txBody>
      </p:sp>
      <p:pic>
        <p:nvPicPr>
          <p:cNvPr id="794631" name="Picture 7"/>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 y="1219200"/>
            <a:ext cx="4635500" cy="4232275"/>
          </a:xfrm>
          <a:prstGeom prst="rect">
            <a:avLst/>
          </a:prstGeom>
          <a:noFill/>
          <a:ln>
            <a:noFill/>
          </a:ln>
          <a:effectLst>
            <a:outerShdw blurRad="76200" dist="152400" dir="2700000" algn="ctr" rotWithShape="0">
              <a:schemeClr val="bg2">
                <a:alpha val="70000"/>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FFFFFF"/>
                </a:solidFill>
                <a:miter lim="800000"/>
                <a:headEnd/>
                <a:tailEnd/>
              </a14:hiddenLine>
            </a:ext>
          </a:extLst>
        </p:spPr>
      </p:pic>
      <p:pic>
        <p:nvPicPr>
          <p:cNvPr id="794632" name="Picture 8"/>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1371600"/>
            <a:ext cx="3052763" cy="2406650"/>
          </a:xfrm>
          <a:prstGeom prst="rect">
            <a:avLst/>
          </a:prstGeom>
          <a:noFill/>
          <a:ln>
            <a:noFill/>
          </a:ln>
          <a:effectLst>
            <a:outerShdw blurRad="76200" dist="152400" dir="2700000" algn="ctr" rotWithShape="0">
              <a:schemeClr val="bg2">
                <a:alpha val="70000"/>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FFFFFF"/>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9989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4630"/>
                                        </p:tgtEl>
                                        <p:attrNameLst>
                                          <p:attrName>style.visibility</p:attrName>
                                        </p:attrNameLst>
                                      </p:cBhvr>
                                      <p:to>
                                        <p:strVal val="visible"/>
                                      </p:to>
                                    </p:set>
                                    <p:anim calcmode="lin" valueType="num">
                                      <p:cBhvr additive="base">
                                        <p:cTn id="7" dur="500" fill="hold"/>
                                        <p:tgtEl>
                                          <p:spTgt spid="794630"/>
                                        </p:tgtEl>
                                        <p:attrNameLst>
                                          <p:attrName>ppt_x</p:attrName>
                                        </p:attrNameLst>
                                      </p:cBhvr>
                                      <p:tavLst>
                                        <p:tav tm="0">
                                          <p:val>
                                            <p:strVal val="1+#ppt_w/2"/>
                                          </p:val>
                                        </p:tav>
                                        <p:tav tm="100000">
                                          <p:val>
                                            <p:strVal val="#ppt_x"/>
                                          </p:val>
                                        </p:tav>
                                      </p:tavLst>
                                    </p:anim>
                                    <p:anim calcmode="lin" valueType="num">
                                      <p:cBhvr additive="base">
                                        <p:cTn id="8" dur="500" fill="hold"/>
                                        <p:tgtEl>
                                          <p:spTgt spid="794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30" grpId="0"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084" name="Group 12"/>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42788176"/>
              </p:ext>
            </p:extLst>
          </p:nvPr>
        </p:nvGraphicFramePr>
        <p:xfrm>
          <a:off x="407988" y="4876800"/>
          <a:ext cx="8347075" cy="1793876"/>
        </p:xfrm>
        <a:graphic>
          <a:graphicData uri="http://schemas.openxmlformats.org/drawingml/2006/table">
            <a:tbl>
              <a:tblPr/>
              <a:tblGrid>
                <a:gridCol w="2690812"/>
                <a:gridCol w="5656263"/>
              </a:tblGrid>
              <a:tr h="650875">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Instrumentation, system design, first results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Law, Kulkarni, Dekany et al. 2009 PASP 121 1395L</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r h="569913">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Science plans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Rau, Kulkarni, Law et al. 2009 PASP 121 1334R</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r h="573088">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2010 survey status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dirty="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Law et al. 2010 SPIE 7735</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bl>
          </a:graphicData>
        </a:graphic>
      </p:graphicFrame>
      <p:pic>
        <p:nvPicPr>
          <p:cNvPr id="21506" name="Picture 4"/>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367" t="8104" r="2582" b="30484"/>
          <a:stretch>
            <a:fillRect/>
          </a:stretch>
        </p:blipFill>
        <p:spPr bwMode="auto">
          <a:xfrm>
            <a:off x="0" y="533400"/>
            <a:ext cx="9190038" cy="42862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grpSp>
        <p:nvGrpSpPr>
          <p:cNvPr id="21507" name="Group 5"/>
          <p:cNvGrpSpPr>
            <a:grpSpLocks/>
          </p:cNvGrpSpPr>
          <p:nvPr/>
        </p:nvGrpSpPr>
        <p:grpSpPr bwMode="auto">
          <a:xfrm>
            <a:off x="822325" y="2689225"/>
            <a:ext cx="777875" cy="815975"/>
            <a:chOff x="0" y="0"/>
            <a:chExt cx="696" cy="729"/>
          </a:xfrm>
        </p:grpSpPr>
        <p:pic>
          <p:nvPicPr>
            <p:cNvPr id="21527" name="Picture 6"/>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696" cy="72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grpSp>
      <p:sp>
        <p:nvSpPr>
          <p:cNvPr id="3082" name="Rectangle 10"/>
          <p:cNvSpPr>
            <a:spLocks/>
          </p:cNvSpPr>
          <p:nvPr/>
        </p:nvSpPr>
        <p:spPr bwMode="auto">
          <a:xfrm>
            <a:off x="0" y="3554413"/>
            <a:ext cx="3303588" cy="712787"/>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513" defTabSz="457200">
              <a:defRPr/>
            </a:pPr>
            <a:r>
              <a:rPr lang="en-US" sz="1800">
                <a:latin typeface="Arial" charset="0"/>
                <a:cs typeface="Helvetica" charset="0"/>
              </a:rPr>
              <a:t>P48:</a:t>
            </a:r>
          </a:p>
          <a:p>
            <a:pPr marL="36513" defTabSz="457200">
              <a:defRPr/>
            </a:pPr>
            <a:r>
              <a:rPr lang="en-US" sz="1800">
                <a:latin typeface="Arial" charset="0"/>
                <a:cs typeface="Helvetica" charset="0"/>
              </a:rPr>
              <a:t>Discovery Engine</a:t>
            </a:r>
          </a:p>
        </p:txBody>
      </p:sp>
      <p:grpSp>
        <p:nvGrpSpPr>
          <p:cNvPr id="21509" name="Group 7"/>
          <p:cNvGrpSpPr>
            <a:grpSpLocks/>
          </p:cNvGrpSpPr>
          <p:nvPr/>
        </p:nvGrpSpPr>
        <p:grpSpPr bwMode="auto">
          <a:xfrm>
            <a:off x="8180388" y="2470150"/>
            <a:ext cx="777875" cy="806450"/>
            <a:chOff x="0" y="0"/>
            <a:chExt cx="696" cy="723"/>
          </a:xfrm>
        </p:grpSpPr>
        <p:pic>
          <p:nvPicPr>
            <p:cNvPr id="21526" name="Picture 8"/>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696" cy="72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grpSp>
      <p:sp>
        <p:nvSpPr>
          <p:cNvPr id="3081" name="Rectangle 9"/>
          <p:cNvSpPr>
            <a:spLocks/>
          </p:cNvSpPr>
          <p:nvPr/>
        </p:nvSpPr>
        <p:spPr bwMode="auto">
          <a:xfrm>
            <a:off x="6248400" y="2590800"/>
            <a:ext cx="2176463" cy="550863"/>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P60:</a:t>
            </a:r>
          </a:p>
          <a:p>
            <a:pPr marL="36834" defTabSz="457200">
              <a:defRPr/>
            </a:pPr>
            <a:r>
              <a:rPr lang="en-US" sz="1800" dirty="0" err="1">
                <a:latin typeface="Arial" charset="0"/>
                <a:ea typeface="Helvetica" charset="0"/>
                <a:cs typeface="Helvetica" charset="0"/>
              </a:rPr>
              <a:t>Followup</a:t>
            </a:r>
            <a:endParaRPr lang="en-US" sz="1800" dirty="0">
              <a:latin typeface="Arial" charset="0"/>
              <a:ea typeface="Helvetica" charset="0"/>
              <a:cs typeface="Helvetica" charset="0"/>
            </a:endParaRPr>
          </a:p>
        </p:txBody>
      </p:sp>
      <p:sp>
        <p:nvSpPr>
          <p:cNvPr id="796726" name="Rectangle 54"/>
          <p:cNvSpPr>
            <a:spLocks noRot="1" noChangeArrowheads="1"/>
          </p:cNvSpPr>
          <p:nvPr/>
        </p:nvSpPr>
        <p:spPr bwMode="auto">
          <a:xfrm>
            <a:off x="457200" y="304800"/>
            <a:ext cx="8229600" cy="1143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nchor="ctr"/>
          <a:lstStyle/>
          <a:p>
            <a:pPr>
              <a:defRPr/>
            </a:pPr>
            <a:r>
              <a:rPr lang="en-US" sz="4400">
                <a:solidFill>
                  <a:schemeClr val="bg2"/>
                </a:solidFill>
                <a:effectLst>
                  <a:outerShdw blurRad="38100" dist="38100" dir="2700000" algn="tl">
                    <a:srgbClr val="000000"/>
                  </a:outerShdw>
                </a:effectLst>
                <a:cs typeface="+mn-cs"/>
              </a:rPr>
              <a:t>Discovery and Follow-up</a:t>
            </a:r>
          </a:p>
        </p:txBody>
      </p:sp>
      <p:sp>
        <p:nvSpPr>
          <p:cNvPr id="11" name="Title 1"/>
          <p:cNvSpPr>
            <a:spLocks noGrp="1"/>
          </p:cNvSpPr>
          <p:nvPr>
            <p:ph type="title"/>
          </p:nvPr>
        </p:nvSpPr>
        <p:spPr>
          <a:xfrm>
            <a:off x="323850" y="-60472"/>
            <a:ext cx="8229600" cy="665201"/>
          </a:xfrm>
        </p:spPr>
        <p:txBody>
          <a:bodyPr>
            <a:normAutofit fontScale="90000"/>
          </a:bodyPr>
          <a:lstStyle/>
          <a:p>
            <a:pPr>
              <a:defRPr/>
            </a:pPr>
            <a:r>
              <a:rPr lang="en-US" dirty="0" smtClean="0"/>
              <a:t>Supernovae circa 2009</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237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9" name="Picture 1" descr="hpwren-20120830.jp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5288" y="584200"/>
            <a:ext cx="8348662" cy="56483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081" name="Rectangle 9"/>
          <p:cNvSpPr>
            <a:spLocks/>
          </p:cNvSpPr>
          <p:nvPr/>
        </p:nvSpPr>
        <p:spPr bwMode="auto">
          <a:xfrm>
            <a:off x="5867400" y="1924608"/>
            <a:ext cx="2176463" cy="550862"/>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Palomar</a:t>
            </a:r>
          </a:p>
        </p:txBody>
      </p:sp>
      <p:sp>
        <p:nvSpPr>
          <p:cNvPr id="796726" name="Rectangle 54"/>
          <p:cNvSpPr>
            <a:spLocks noRot="1" noChangeArrowheads="1"/>
          </p:cNvSpPr>
          <p:nvPr/>
        </p:nvSpPr>
        <p:spPr bwMode="auto">
          <a:xfrm>
            <a:off x="457200" y="304800"/>
            <a:ext cx="8229600" cy="1143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nchor="ctr"/>
          <a:lstStyle/>
          <a:p>
            <a:pPr>
              <a:defRPr/>
            </a:pPr>
            <a:r>
              <a:rPr lang="en-US" sz="4400" dirty="0" smtClean="0">
                <a:solidFill>
                  <a:srgbClr val="FFFF00"/>
                </a:solidFill>
                <a:effectLst>
                  <a:outerShdw blurRad="38100" dist="38100" dir="2700000" algn="tl">
                    <a:srgbClr val="000000"/>
                  </a:outerShdw>
                </a:effectLst>
                <a:cs typeface="+mn-cs"/>
              </a:rPr>
              <a:t>HPWREN Network</a:t>
            </a:r>
            <a:endParaRPr lang="en-US" sz="4400" dirty="0">
              <a:solidFill>
                <a:srgbClr val="FFFF00"/>
              </a:solidFill>
              <a:effectLst>
                <a:outerShdw blurRad="38100" dist="38100" dir="2700000" algn="tl">
                  <a:srgbClr val="000000"/>
                </a:outerShdw>
              </a:effectLst>
              <a:cs typeface="+mn-cs"/>
            </a:endParaRPr>
          </a:p>
        </p:txBody>
      </p:sp>
      <p:sp>
        <p:nvSpPr>
          <p:cNvPr id="13" name="Rectangle 9"/>
          <p:cNvSpPr>
            <a:spLocks/>
          </p:cNvSpPr>
          <p:nvPr/>
        </p:nvSpPr>
        <p:spPr bwMode="auto">
          <a:xfrm>
            <a:off x="900113" y="2997200"/>
            <a:ext cx="2176462" cy="550863"/>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UCSD</a:t>
            </a:r>
          </a:p>
        </p:txBody>
      </p:sp>
      <p:sp>
        <p:nvSpPr>
          <p:cNvPr id="14" name="Line 8"/>
          <p:cNvSpPr>
            <a:spLocks noChangeShapeType="1"/>
          </p:cNvSpPr>
          <p:nvPr/>
        </p:nvSpPr>
        <p:spPr bwMode="auto">
          <a:xfrm>
            <a:off x="2411413" y="3249613"/>
            <a:ext cx="792162" cy="431800"/>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Line 8"/>
          <p:cNvSpPr>
            <a:spLocks noChangeShapeType="1"/>
          </p:cNvSpPr>
          <p:nvPr/>
        </p:nvSpPr>
        <p:spPr bwMode="auto">
          <a:xfrm flipH="1">
            <a:off x="4211638" y="2276475"/>
            <a:ext cx="1981200" cy="252413"/>
          </a:xfrm>
          <a:prstGeom prst="line">
            <a:avLst/>
          </a:prstGeom>
          <a:noFill/>
          <a:ln w="5715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Text Box 7"/>
          <p:cNvSpPr txBox="1">
            <a:spLocks noChangeArrowheads="1"/>
          </p:cNvSpPr>
          <p:nvPr/>
        </p:nvSpPr>
        <p:spPr bwMode="auto">
          <a:xfrm>
            <a:off x="442080" y="5408779"/>
            <a:ext cx="6531369"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nchor="ctr">
            <a:spAutoFit/>
          </a:bodyPr>
          <a:lstStyle/>
          <a:p>
            <a:pPr algn="l">
              <a:defRPr/>
            </a:pPr>
            <a:r>
              <a:rPr lang="en-US" dirty="0" smtClean="0">
                <a:cs typeface="+mn-cs"/>
              </a:rPr>
              <a:t>155 Mbps from Palomar to UCSD, then  ∞ via </a:t>
            </a:r>
            <a:r>
              <a:rPr lang="en-US" dirty="0" err="1" smtClean="0">
                <a:cs typeface="+mn-cs"/>
              </a:rPr>
              <a:t>ESnet</a:t>
            </a:r>
            <a:r>
              <a:rPr lang="en-US" dirty="0" smtClean="0">
                <a:cs typeface="+mn-cs"/>
              </a:rPr>
              <a:t> to NERSC ;-) </a:t>
            </a:r>
            <a:endParaRPr lang="en-US" dirty="0">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46938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7698" name="Rectangle 2"/>
          <p:cNvSpPr>
            <a:spLocks noGrp="1" noRot="1" noChangeArrowheads="1"/>
          </p:cNvSpPr>
          <p:nvPr>
            <p:ph type="title"/>
          </p:nvPr>
        </p:nvSpPr>
        <p:spPr>
          <a:xfrm>
            <a:off x="457200" y="228600"/>
            <a:ext cx="8229600" cy="1143000"/>
          </a:xfrm>
        </p:spPr>
        <p:txBody>
          <a:bodyPr/>
          <a:lstStyle/>
          <a:p>
            <a:pPr eaLnBrk="1" hangingPunct="1">
              <a:defRPr/>
            </a:pPr>
            <a:r>
              <a:rPr lang="en-US" smtClean="0">
                <a:cs typeface="+mj-cs"/>
              </a:rPr>
              <a:t>PTF Camera</a:t>
            </a:r>
          </a:p>
        </p:txBody>
      </p:sp>
      <p:pic>
        <p:nvPicPr>
          <p:cNvPr id="23555" name="Picture 4"/>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50" y="1195388"/>
            <a:ext cx="6032500" cy="39814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pic>
        <p:nvPicPr>
          <p:cNvPr id="23556" name="Picture 5"/>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038600" y="3276600"/>
            <a:ext cx="977900" cy="9969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pic>
        <p:nvPicPr>
          <p:cNvPr id="23557"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248400" y="1298575"/>
            <a:ext cx="2741613" cy="3654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97703" name="Text Box 7"/>
          <p:cNvSpPr txBox="1">
            <a:spLocks noChangeArrowheads="1"/>
          </p:cNvSpPr>
          <p:nvPr/>
        </p:nvSpPr>
        <p:spPr bwMode="auto">
          <a:xfrm>
            <a:off x="76200" y="5454134"/>
            <a:ext cx="9067800"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cs typeface="+mn-cs"/>
              </a:rPr>
              <a:t>92 </a:t>
            </a:r>
            <a:r>
              <a:rPr lang="en-US" dirty="0" err="1">
                <a:cs typeface="+mn-cs"/>
              </a:rPr>
              <a:t>Mpixels</a:t>
            </a:r>
            <a:r>
              <a:rPr lang="en-US" dirty="0">
                <a:cs typeface="+mn-cs"/>
              </a:rPr>
              <a:t>, 1</a:t>
            </a:r>
            <a:r>
              <a:rPr lang="ja-JP" altLang="en-US" dirty="0">
                <a:latin typeface="Arial"/>
                <a:cs typeface="+mn-cs"/>
              </a:rPr>
              <a:t>”</a:t>
            </a:r>
            <a:r>
              <a:rPr lang="en-US" dirty="0">
                <a:cs typeface="+mn-cs"/>
              </a:rPr>
              <a:t> resolution, R=21 in </a:t>
            </a:r>
            <a:r>
              <a:rPr lang="en-US" dirty="0" smtClean="0">
                <a:cs typeface="+mn-cs"/>
              </a:rPr>
              <a:t>60s </a:t>
            </a:r>
            <a:endParaRPr lang="en-US" dirty="0">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8013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0898" name="Rectangle 2"/>
          <p:cNvSpPr>
            <a:spLocks noGrp="1" noRot="1" noChangeArrowheads="1"/>
          </p:cNvSpPr>
          <p:nvPr>
            <p:ph type="title"/>
          </p:nvPr>
        </p:nvSpPr>
        <p:spPr>
          <a:xfrm>
            <a:off x="457200" y="152400"/>
            <a:ext cx="8229600" cy="1143000"/>
          </a:xfrm>
        </p:spPr>
        <p:txBody>
          <a:bodyPr/>
          <a:lstStyle/>
          <a:p>
            <a:pPr>
              <a:defRPr/>
            </a:pPr>
            <a:r>
              <a:rPr lang="en-US"/>
              <a:t>PTF Science</a:t>
            </a:r>
          </a:p>
        </p:txBody>
      </p:sp>
      <p:graphicFrame>
        <p:nvGraphicFramePr>
          <p:cNvPr id="720947" name="Group 51"/>
          <p:cNvGraphicFramePr>
            <a:graphicFrameLocks noGrp="1"/>
          </p:cNvGraphicFramePr>
          <p:nvPr/>
        </p:nvGraphicFramePr>
        <p:xfrm>
          <a:off x="1447800" y="1219200"/>
          <a:ext cx="6400800" cy="4502150"/>
        </p:xfrm>
        <a:graphic>
          <a:graphicData uri="http://schemas.openxmlformats.org/drawingml/2006/table">
            <a:tbl>
              <a:tblPr/>
              <a:tblGrid>
                <a:gridCol w="3198813"/>
                <a:gridCol w="3201987"/>
              </a:tblGrid>
              <a:tr h="403225">
                <a:tc gridSpan="2">
                  <a:txBody>
                    <a:bodyPr/>
                    <a:lstStyle/>
                    <a:p>
                      <a:pPr marL="0" marR="0" lvl="0" indent="0" algn="ctr" defTabSz="457200" rtl="0" eaLnBrk="1" fontAlgn="base" latinLnBrk="0" hangingPunct="1">
                        <a:lnSpc>
                          <a:spcPct val="100000"/>
                        </a:lnSpc>
                        <a:spcBef>
                          <a:spcPct val="0"/>
                        </a:spcBef>
                        <a:spcAft>
                          <a:spcPct val="0"/>
                        </a:spcAft>
                        <a:buClr>
                          <a:schemeClr val="hlink"/>
                        </a:buClr>
                        <a:buSzPct val="70000"/>
                        <a:buFontTx/>
                        <a:buNone/>
                        <a:tabLst/>
                      </a:pPr>
                      <a:r>
                        <a:rPr kumimoji="0" lang="en-US" sz="2200" b="1" i="0" u="none" strike="noStrike" cap="none" normalizeH="0" baseline="0">
                          <a:ln>
                            <a:noFill/>
                          </a:ln>
                          <a:solidFill>
                            <a:srgbClr val="FFFFFF"/>
                          </a:solidFill>
                          <a:effectLst>
                            <a:outerShdw blurRad="38100" dist="38100" dir="2700000" algn="tl">
                              <a:srgbClr val="000000"/>
                            </a:outerShdw>
                          </a:effectLst>
                          <a:latin typeface="Palatino" charset="0"/>
                          <a:ea typeface="ＭＳ Ｐゴシック" charset="0"/>
                        </a:rPr>
                        <a:t>PTF Key Projects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47663">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Various SNe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Dwarf novae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2862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Transients in nearby galaxies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Core collapse SNe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72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RR Lyrae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Solar system objects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4607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CVs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AGN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47663">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AM CVn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Blazars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9212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Galactic dynamics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LIGO &amp; Neutrino transients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Flare stars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Hostless transients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Nearby star kinematics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Orphan GRB afterglows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72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Type Ia Supernovae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Eclipsing stars and planets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Tidal events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H-alpha ½ sky survey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720946" name="Text Box 50"/>
          <p:cNvSpPr txBox="1">
            <a:spLocks noChangeArrowheads="1"/>
          </p:cNvSpPr>
          <p:nvPr/>
        </p:nvSpPr>
        <p:spPr bwMode="auto">
          <a:xfrm>
            <a:off x="935038" y="6033571"/>
            <a:ext cx="7164328"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a:t>The power of PTF resides in its diverse science goals </a:t>
            </a:r>
            <a:r>
              <a:rPr lang="en-US" dirty="0" smtClean="0"/>
              <a:t>and </a:t>
            </a:r>
            <a:r>
              <a:rPr lang="en-US" dirty="0"/>
              <a:t>follow-up.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4454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3970" name="Rectangle 2"/>
          <p:cNvSpPr>
            <a:spLocks noGrp="1" noRot="1" noChangeArrowheads="1"/>
          </p:cNvSpPr>
          <p:nvPr>
            <p:ph type="title"/>
          </p:nvPr>
        </p:nvSpPr>
        <p:spPr>
          <a:xfrm>
            <a:off x="457200" y="152400"/>
            <a:ext cx="8229600" cy="1143000"/>
          </a:xfrm>
        </p:spPr>
        <p:txBody>
          <a:bodyPr/>
          <a:lstStyle/>
          <a:p>
            <a:pPr eaLnBrk="1" hangingPunct="1">
              <a:defRPr/>
            </a:pPr>
            <a:r>
              <a:rPr lang="en-US" smtClean="0">
                <a:cs typeface="+mj-cs"/>
              </a:rPr>
              <a:t>PTF Science</a:t>
            </a:r>
          </a:p>
        </p:txBody>
      </p:sp>
      <p:pic>
        <p:nvPicPr>
          <p:cNvPr id="25604" name="Picture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288" y="1112838"/>
            <a:ext cx="6615112" cy="44751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724011" name="Picture 4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46863" y="1292820"/>
            <a:ext cx="2497137" cy="3124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724012" name="Text Box 44"/>
          <p:cNvSpPr txBox="1">
            <a:spLocks noChangeArrowheads="1"/>
          </p:cNvSpPr>
          <p:nvPr/>
        </p:nvSpPr>
        <p:spPr bwMode="auto">
          <a:xfrm>
            <a:off x="6646863" y="4041055"/>
            <a:ext cx="2517775" cy="3968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a:cs typeface="+mn-cs"/>
              </a:rPr>
              <a:t>Liverpool Telescope </a:t>
            </a:r>
          </a:p>
        </p:txBody>
      </p:sp>
      <p:sp>
        <p:nvSpPr>
          <p:cNvPr id="8" name="Text Box 50"/>
          <p:cNvSpPr txBox="1">
            <a:spLocks noChangeArrowheads="1"/>
          </p:cNvSpPr>
          <p:nvPr/>
        </p:nvSpPr>
        <p:spPr bwMode="auto">
          <a:xfrm>
            <a:off x="935038" y="6033571"/>
            <a:ext cx="7164328"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a:t>The power of PTF resides in its diverse science goals </a:t>
            </a:r>
            <a:r>
              <a:rPr lang="en-US" dirty="0" smtClean="0"/>
              <a:t>and </a:t>
            </a:r>
            <a:r>
              <a:rPr lang="en-US" dirty="0"/>
              <a:t>follow-up. </a:t>
            </a:r>
          </a:p>
        </p:txBody>
      </p:sp>
      <p:pic>
        <p:nvPicPr>
          <p:cNvPr id="3" name="Picture 2"/>
          <p:cNvPicPr>
            <a:picLocks noChangeAspect="1"/>
          </p:cNvPicPr>
          <p:nvPr/>
        </p:nvPicPr>
        <p:blipFill>
          <a:blip r:embed="rId4"/>
          <a:stretch>
            <a:fillRect/>
          </a:stretch>
        </p:blipFill>
        <p:spPr>
          <a:xfrm>
            <a:off x="6646863" y="533745"/>
            <a:ext cx="2488101" cy="1867922"/>
          </a:xfrm>
          <a:prstGeom prst="rect">
            <a:avLst/>
          </a:prstGeom>
        </p:spPr>
      </p:pic>
      <p:pic>
        <p:nvPicPr>
          <p:cNvPr id="4" name="Picture 3"/>
          <p:cNvPicPr>
            <a:picLocks noChangeAspect="1"/>
          </p:cNvPicPr>
          <p:nvPr/>
        </p:nvPicPr>
        <p:blipFill>
          <a:blip r:embed="rId5"/>
          <a:stretch>
            <a:fillRect/>
          </a:stretch>
        </p:blipFill>
        <p:spPr>
          <a:xfrm>
            <a:off x="6646862" y="4453829"/>
            <a:ext cx="2503957" cy="1690171"/>
          </a:xfrm>
          <a:prstGeom prst="rect">
            <a:avLst/>
          </a:prstGeom>
        </p:spPr>
      </p:pic>
      <p:sp>
        <p:nvSpPr>
          <p:cNvPr id="11" name="Text Box 44"/>
          <p:cNvSpPr txBox="1">
            <a:spLocks noChangeArrowheads="1"/>
          </p:cNvSpPr>
          <p:nvPr/>
        </p:nvSpPr>
        <p:spPr bwMode="auto">
          <a:xfrm>
            <a:off x="6554823" y="2003175"/>
            <a:ext cx="2708143" cy="40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smtClean="0">
                <a:cs typeface="+mn-cs"/>
              </a:rPr>
              <a:t>Hubble Space Telescope </a:t>
            </a:r>
            <a:endParaRPr lang="en-US" sz="2000" dirty="0">
              <a:cs typeface="+mn-cs"/>
            </a:endParaRPr>
          </a:p>
        </p:txBody>
      </p:sp>
      <p:sp>
        <p:nvSpPr>
          <p:cNvPr id="12" name="Text Box 44"/>
          <p:cNvSpPr txBox="1">
            <a:spLocks noChangeArrowheads="1"/>
          </p:cNvSpPr>
          <p:nvPr/>
        </p:nvSpPr>
        <p:spPr bwMode="auto">
          <a:xfrm>
            <a:off x="6646863" y="5743890"/>
            <a:ext cx="2475583" cy="40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smtClean="0">
                <a:cs typeface="+mn-cs"/>
              </a:rPr>
              <a:t>Swift Space Telescope </a:t>
            </a:r>
            <a:endParaRPr lang="en-US" sz="2000" dirty="0">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429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0"/>
            <a:ext cx="9134419"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113324" y="29308"/>
            <a:ext cx="1733056" cy="4572000"/>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r">
              <a:buFont typeface="+mj-lt"/>
              <a:buAutoNum type="arabicPeriod"/>
            </a:pPr>
            <a:endParaRPr lang="en-US" dirty="0"/>
          </a:p>
        </p:txBody>
      </p:sp>
      <p:sp>
        <p:nvSpPr>
          <p:cNvPr id="93" name="Rectangle 92"/>
          <p:cNvSpPr/>
          <p:nvPr/>
        </p:nvSpPr>
        <p:spPr>
          <a:xfrm>
            <a:off x="2430588" y="3614615"/>
            <a:ext cx="6518028" cy="986693"/>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r">
              <a:buFont typeface="+mj-lt"/>
              <a:buAutoNum type="arabicPeriod"/>
            </a:pPr>
            <a:endParaRPr lang="en-US" dirty="0"/>
          </a:p>
        </p:txBody>
      </p:sp>
      <p:sp>
        <p:nvSpPr>
          <p:cNvPr id="4" name="TextBox 3"/>
          <p:cNvSpPr txBox="1"/>
          <p:nvPr/>
        </p:nvSpPr>
        <p:spPr>
          <a:xfrm>
            <a:off x="273537" y="68403"/>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Palomar </a:t>
            </a:r>
          </a:p>
          <a:p>
            <a:pPr algn="ctr"/>
            <a:r>
              <a:rPr lang="en-US" sz="1600" dirty="0" smtClean="0"/>
              <a:t>48” Telescope</a:t>
            </a:r>
            <a:endParaRPr lang="en-US" sz="1600" dirty="0"/>
          </a:p>
        </p:txBody>
      </p:sp>
      <p:sp>
        <p:nvSpPr>
          <p:cNvPr id="5" name="TextBox 4"/>
          <p:cNvSpPr txBox="1"/>
          <p:nvPr/>
        </p:nvSpPr>
        <p:spPr>
          <a:xfrm>
            <a:off x="273537" y="2080848"/>
            <a:ext cx="1387232"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SDSC to ESNET</a:t>
            </a:r>
            <a:endParaRPr lang="en-US" sz="1600" dirty="0"/>
          </a:p>
        </p:txBody>
      </p:sp>
      <p:cxnSp>
        <p:nvCxnSpPr>
          <p:cNvPr id="7" name="Straight Arrow Connector 6"/>
          <p:cNvCxnSpPr/>
          <p:nvPr/>
        </p:nvCxnSpPr>
        <p:spPr>
          <a:xfrm rot="16200000" flipH="1">
            <a:off x="800384" y="1829663"/>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731112" y="3096845"/>
            <a:ext cx="699476"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487245" y="1440961"/>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err="1" smtClean="0"/>
              <a:t>Astrometric</a:t>
            </a:r>
            <a:r>
              <a:rPr lang="en-US" sz="1600" dirty="0" smtClean="0"/>
              <a:t> Solution</a:t>
            </a:r>
            <a:endParaRPr lang="en-US" sz="1600" dirty="0"/>
          </a:p>
        </p:txBody>
      </p:sp>
      <p:sp>
        <p:nvSpPr>
          <p:cNvPr id="12" name="TextBox 11"/>
          <p:cNvSpPr txBox="1"/>
          <p:nvPr/>
        </p:nvSpPr>
        <p:spPr>
          <a:xfrm>
            <a:off x="5632938" y="1323733"/>
            <a:ext cx="1387232" cy="830997"/>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Reference Image Creation</a:t>
            </a:r>
            <a:endParaRPr lang="en-US" sz="1600" dirty="0"/>
          </a:p>
        </p:txBody>
      </p:sp>
      <p:sp>
        <p:nvSpPr>
          <p:cNvPr id="13" name="TextBox 12"/>
          <p:cNvSpPr txBox="1"/>
          <p:nvPr/>
        </p:nvSpPr>
        <p:spPr>
          <a:xfrm>
            <a:off x="2487245" y="2653035"/>
            <a:ext cx="1387232" cy="830997"/>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Image Processing / </a:t>
            </a:r>
            <a:r>
              <a:rPr lang="en-US" sz="1600" dirty="0" err="1" smtClean="0"/>
              <a:t>Detrending</a:t>
            </a:r>
            <a:endParaRPr lang="en-US" sz="1600" dirty="0"/>
          </a:p>
        </p:txBody>
      </p:sp>
      <p:sp>
        <p:nvSpPr>
          <p:cNvPr id="14" name="TextBox 13"/>
          <p:cNvSpPr txBox="1"/>
          <p:nvPr/>
        </p:nvSpPr>
        <p:spPr>
          <a:xfrm>
            <a:off x="2487245" y="3785577"/>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Star/Asteroid Rejection</a:t>
            </a:r>
            <a:endParaRPr lang="en-US" sz="1600" dirty="0"/>
          </a:p>
        </p:txBody>
      </p:sp>
      <p:sp>
        <p:nvSpPr>
          <p:cNvPr id="17" name="TextBox 16"/>
          <p:cNvSpPr txBox="1"/>
          <p:nvPr/>
        </p:nvSpPr>
        <p:spPr>
          <a:xfrm>
            <a:off x="4099171" y="2653035"/>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Image Subtraction</a:t>
            </a:r>
            <a:endParaRPr lang="en-US" sz="1600" dirty="0"/>
          </a:p>
        </p:txBody>
      </p:sp>
      <p:sp>
        <p:nvSpPr>
          <p:cNvPr id="18" name="TextBox 17"/>
          <p:cNvSpPr txBox="1"/>
          <p:nvPr/>
        </p:nvSpPr>
        <p:spPr>
          <a:xfrm>
            <a:off x="5652476" y="2653035"/>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Nightly Image Stacking</a:t>
            </a:r>
            <a:endParaRPr lang="en-US" sz="1600" dirty="0"/>
          </a:p>
        </p:txBody>
      </p:sp>
      <p:sp>
        <p:nvSpPr>
          <p:cNvPr id="19" name="TextBox 18"/>
          <p:cNvSpPr txBox="1"/>
          <p:nvPr/>
        </p:nvSpPr>
        <p:spPr>
          <a:xfrm>
            <a:off x="4099171" y="3785577"/>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Transient Candidate</a:t>
            </a:r>
            <a:endParaRPr lang="en-US" sz="1600" dirty="0"/>
          </a:p>
        </p:txBody>
      </p:sp>
      <p:sp>
        <p:nvSpPr>
          <p:cNvPr id="20" name="TextBox 19"/>
          <p:cNvSpPr txBox="1"/>
          <p:nvPr/>
        </p:nvSpPr>
        <p:spPr>
          <a:xfrm>
            <a:off x="5652476" y="3785577"/>
            <a:ext cx="1387232" cy="584776"/>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Real-Bogus ML Screening</a:t>
            </a:r>
            <a:endParaRPr lang="en-US" sz="1600" dirty="0"/>
          </a:p>
        </p:txBody>
      </p:sp>
      <p:sp>
        <p:nvSpPr>
          <p:cNvPr id="21" name="Rounded Rectangle 20"/>
          <p:cNvSpPr/>
          <p:nvPr/>
        </p:nvSpPr>
        <p:spPr>
          <a:xfrm>
            <a:off x="2080850" y="1123462"/>
            <a:ext cx="5333996" cy="3643923"/>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46535" y="1045308"/>
            <a:ext cx="1660769"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HPWREN Microwave Relay</a:t>
            </a:r>
            <a:endParaRPr lang="en-US" sz="1600" dirty="0"/>
          </a:p>
        </p:txBody>
      </p:sp>
      <p:cxnSp>
        <p:nvCxnSpPr>
          <p:cNvPr id="25" name="Straight Arrow Connector 24"/>
          <p:cNvCxnSpPr/>
          <p:nvPr/>
        </p:nvCxnSpPr>
        <p:spPr>
          <a:xfrm rot="16200000" flipH="1">
            <a:off x="800386" y="849234"/>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73533" y="2810338"/>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NERSC Data Transfer Node</a:t>
            </a:r>
            <a:endParaRPr lang="en-US" sz="1600" dirty="0"/>
          </a:p>
        </p:txBody>
      </p:sp>
      <p:cxnSp>
        <p:nvCxnSpPr>
          <p:cNvPr id="27" name="Straight Arrow Connector 26"/>
          <p:cNvCxnSpPr/>
          <p:nvPr/>
        </p:nvCxnSpPr>
        <p:spPr>
          <a:xfrm rot="16200000" flipH="1">
            <a:off x="800389" y="2615474"/>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2057408" y="4777159"/>
            <a:ext cx="5333996" cy="111369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639645" y="5083655"/>
            <a:ext cx="1387232" cy="338554"/>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Scanning Page</a:t>
            </a:r>
            <a:endParaRPr lang="en-US" sz="1600" dirty="0"/>
          </a:p>
        </p:txBody>
      </p:sp>
      <p:sp>
        <p:nvSpPr>
          <p:cNvPr id="30" name="TextBox 29"/>
          <p:cNvSpPr txBox="1"/>
          <p:nvPr/>
        </p:nvSpPr>
        <p:spPr>
          <a:xfrm>
            <a:off x="5232400" y="5083655"/>
            <a:ext cx="1748694"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Wake Me Up – Real Time Trigger</a:t>
            </a:r>
            <a:endParaRPr lang="en-US" sz="1600" dirty="0"/>
          </a:p>
        </p:txBody>
      </p:sp>
      <p:sp>
        <p:nvSpPr>
          <p:cNvPr id="31" name="TextBox 30"/>
          <p:cNvSpPr txBox="1"/>
          <p:nvPr/>
        </p:nvSpPr>
        <p:spPr>
          <a:xfrm>
            <a:off x="4099171" y="6096000"/>
            <a:ext cx="1387232" cy="584776"/>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Web UI Marshal</a:t>
            </a:r>
            <a:endParaRPr lang="en-US" sz="1600" dirty="0"/>
          </a:p>
        </p:txBody>
      </p:sp>
      <p:sp>
        <p:nvSpPr>
          <p:cNvPr id="32" name="TextBox 31"/>
          <p:cNvSpPr txBox="1"/>
          <p:nvPr/>
        </p:nvSpPr>
        <p:spPr>
          <a:xfrm>
            <a:off x="7561384" y="5929927"/>
            <a:ext cx="1387232" cy="830997"/>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Outside Telescope Follow-up</a:t>
            </a:r>
            <a:endParaRPr lang="en-US" sz="1600" dirty="0"/>
          </a:p>
        </p:txBody>
      </p:sp>
      <p:cxnSp>
        <p:nvCxnSpPr>
          <p:cNvPr id="24" name="Straight Arrow Connector 23"/>
          <p:cNvCxnSpPr/>
          <p:nvPr/>
        </p:nvCxnSpPr>
        <p:spPr>
          <a:xfrm rot="5400000" flipH="1" flipV="1">
            <a:off x="2903940" y="2351909"/>
            <a:ext cx="543711"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a:off x="4331855" y="2169489"/>
            <a:ext cx="908550" cy="15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84246" y="1708236"/>
            <a:ext cx="171388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7" idx="3"/>
            <a:endCxn id="18" idx="1"/>
          </p:cNvCxnSpPr>
          <p:nvPr/>
        </p:nvCxnSpPr>
        <p:spPr>
          <a:xfrm>
            <a:off x="5486403" y="2945423"/>
            <a:ext cx="166073"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hape 53"/>
          <p:cNvCxnSpPr>
            <a:stCxn id="18" idx="2"/>
          </p:cNvCxnSpPr>
          <p:nvPr/>
        </p:nvCxnSpPr>
        <p:spPr>
          <a:xfrm rot="5400000">
            <a:off x="5443399" y="2581338"/>
            <a:ext cx="246221" cy="1559167"/>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19" idx="0"/>
          </p:cNvCxnSpPr>
          <p:nvPr/>
        </p:nvCxnSpPr>
        <p:spPr>
          <a:xfrm rot="16200000" flipH="1">
            <a:off x="4638289" y="3631078"/>
            <a:ext cx="301545" cy="74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Shape 57"/>
          <p:cNvCxnSpPr>
            <a:stCxn id="14" idx="2"/>
          </p:cNvCxnSpPr>
          <p:nvPr/>
        </p:nvCxnSpPr>
        <p:spPr>
          <a:xfrm rot="16200000" flipH="1">
            <a:off x="3867621" y="3683593"/>
            <a:ext cx="230955" cy="160447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hape 59"/>
          <p:cNvCxnSpPr>
            <a:stCxn id="20" idx="2"/>
          </p:cNvCxnSpPr>
          <p:nvPr/>
        </p:nvCxnSpPr>
        <p:spPr>
          <a:xfrm rot="5400000">
            <a:off x="5453963" y="3709178"/>
            <a:ext cx="230955" cy="155330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19" idx="2"/>
          </p:cNvCxnSpPr>
          <p:nvPr/>
        </p:nvCxnSpPr>
        <p:spPr>
          <a:xfrm rot="5400000">
            <a:off x="4492853" y="4662837"/>
            <a:ext cx="592419" cy="74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hape 67"/>
          <p:cNvCxnSpPr>
            <a:endCxn id="29" idx="0"/>
          </p:cNvCxnSpPr>
          <p:nvPr/>
        </p:nvCxnSpPr>
        <p:spPr>
          <a:xfrm rot="10800000" flipV="1">
            <a:off x="3333261" y="4962771"/>
            <a:ext cx="1453664" cy="120883"/>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hape 69"/>
          <p:cNvCxnSpPr>
            <a:endCxn id="30" idx="0"/>
          </p:cNvCxnSpPr>
          <p:nvPr/>
        </p:nvCxnSpPr>
        <p:spPr>
          <a:xfrm>
            <a:off x="4786925" y="4962771"/>
            <a:ext cx="1319822" cy="12088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29" idx="2"/>
          </p:cNvCxnSpPr>
          <p:nvPr/>
        </p:nvCxnSpPr>
        <p:spPr>
          <a:xfrm rot="5400000">
            <a:off x="3098940" y="5656530"/>
            <a:ext cx="468642"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30" idx="2"/>
          </p:cNvCxnSpPr>
          <p:nvPr/>
        </p:nvCxnSpPr>
        <p:spPr>
          <a:xfrm rot="5400000">
            <a:off x="5995537" y="5779641"/>
            <a:ext cx="22242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endCxn id="31" idx="0"/>
          </p:cNvCxnSpPr>
          <p:nvPr/>
        </p:nvCxnSpPr>
        <p:spPr>
          <a:xfrm rot="16200000" flipH="1">
            <a:off x="4685692" y="5988904"/>
            <a:ext cx="205149" cy="90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5486403" y="6379308"/>
            <a:ext cx="2074981"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hape 83"/>
          <p:cNvCxnSpPr>
            <a:stCxn id="30" idx="3"/>
            <a:endCxn id="32" idx="0"/>
          </p:cNvCxnSpPr>
          <p:nvPr/>
        </p:nvCxnSpPr>
        <p:spPr>
          <a:xfrm>
            <a:off x="6981094" y="5376043"/>
            <a:ext cx="1273906" cy="55388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Right Brace 85"/>
          <p:cNvSpPr/>
          <p:nvPr/>
        </p:nvSpPr>
        <p:spPr>
          <a:xfrm>
            <a:off x="7414846" y="1123462"/>
            <a:ext cx="547077" cy="36439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TextBox 86"/>
          <p:cNvSpPr txBox="1"/>
          <p:nvPr/>
        </p:nvSpPr>
        <p:spPr>
          <a:xfrm>
            <a:off x="1436077" y="6210032"/>
            <a:ext cx="2823312"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Outside Database for Triggers</a:t>
            </a:r>
            <a:endParaRPr lang="en-US" sz="1600" dirty="0"/>
          </a:p>
        </p:txBody>
      </p:sp>
      <p:sp>
        <p:nvSpPr>
          <p:cNvPr id="88" name="TextBox 87"/>
          <p:cNvSpPr txBox="1"/>
          <p:nvPr/>
        </p:nvSpPr>
        <p:spPr>
          <a:xfrm>
            <a:off x="7971692" y="2777829"/>
            <a:ext cx="1162727"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30 Minutes</a:t>
            </a:r>
            <a:endParaRPr lang="en-US" sz="1600" dirty="0"/>
          </a:p>
        </p:txBody>
      </p:sp>
      <p:sp>
        <p:nvSpPr>
          <p:cNvPr id="89" name="TextBox 88"/>
          <p:cNvSpPr txBox="1"/>
          <p:nvPr/>
        </p:nvSpPr>
        <p:spPr>
          <a:xfrm>
            <a:off x="3903784" y="1201614"/>
            <a:ext cx="1713888"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Computing – I/O</a:t>
            </a:r>
            <a:endParaRPr lang="en-US" sz="1600" dirty="0"/>
          </a:p>
        </p:txBody>
      </p:sp>
      <p:sp>
        <p:nvSpPr>
          <p:cNvPr id="94" name="TextBox 93"/>
          <p:cNvSpPr txBox="1"/>
          <p:nvPr/>
        </p:nvSpPr>
        <p:spPr>
          <a:xfrm>
            <a:off x="7756582" y="3801229"/>
            <a:ext cx="1162727" cy="646331"/>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Heavy DB Access</a:t>
            </a:r>
            <a:endParaRPr lang="en-US" dirty="0">
              <a:solidFill>
                <a:schemeClr val="tx1"/>
              </a:solidFill>
            </a:endParaRPr>
          </a:p>
        </p:txBody>
      </p:sp>
      <p:sp>
        <p:nvSpPr>
          <p:cNvPr id="96" name="TextBox 95"/>
          <p:cNvSpPr txBox="1"/>
          <p:nvPr/>
        </p:nvSpPr>
        <p:spPr>
          <a:xfrm>
            <a:off x="146535" y="3724021"/>
            <a:ext cx="1660769" cy="646331"/>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Networking Data Transfer</a:t>
            </a:r>
            <a:endParaRPr lang="en-US" dirty="0">
              <a:solidFill>
                <a:schemeClr val="tx1"/>
              </a:solidFill>
            </a:endParaRPr>
          </a:p>
        </p:txBody>
      </p:sp>
      <p:sp>
        <p:nvSpPr>
          <p:cNvPr id="2" name="TextBox 1"/>
          <p:cNvSpPr txBox="1"/>
          <p:nvPr/>
        </p:nvSpPr>
        <p:spPr>
          <a:xfrm>
            <a:off x="452147" y="4760095"/>
            <a:ext cx="1523011" cy="369332"/>
          </a:xfrm>
          <a:prstGeom prst="rect">
            <a:avLst/>
          </a:prstGeom>
          <a:noFill/>
        </p:spPr>
        <p:txBody>
          <a:bodyPr wrap="none" rtlCol="0">
            <a:spAutoFit/>
          </a:bodyPr>
          <a:lstStyle/>
          <a:p>
            <a:r>
              <a:rPr lang="en-US" b="1" i="1" dirty="0">
                <a:solidFill>
                  <a:srgbClr val="FF0000"/>
                </a:solidFill>
              </a:rPr>
              <a:t>5</a:t>
            </a:r>
            <a:r>
              <a:rPr lang="en-US" b="1" i="1" dirty="0" smtClean="0">
                <a:solidFill>
                  <a:srgbClr val="FF0000"/>
                </a:solidFill>
              </a:rPr>
              <a:t>00 GB/night</a:t>
            </a:r>
            <a:endParaRPr lang="en-US" b="1" i="1" dirty="0">
              <a:solidFill>
                <a:srgbClr val="FF0000"/>
              </a:solidFill>
            </a:endParaRPr>
          </a:p>
        </p:txBody>
      </p:sp>
      <p:sp>
        <p:nvSpPr>
          <p:cNvPr id="49" name="TextBox 48"/>
          <p:cNvSpPr txBox="1"/>
          <p:nvPr/>
        </p:nvSpPr>
        <p:spPr>
          <a:xfrm>
            <a:off x="3286288" y="495483"/>
            <a:ext cx="3075832" cy="369332"/>
          </a:xfrm>
          <a:prstGeom prst="rect">
            <a:avLst/>
          </a:prstGeom>
          <a:noFill/>
        </p:spPr>
        <p:txBody>
          <a:bodyPr wrap="none" rtlCol="0">
            <a:spAutoFit/>
          </a:bodyPr>
          <a:lstStyle/>
          <a:p>
            <a:r>
              <a:rPr lang="en-US" b="1" i="1" dirty="0" smtClean="0">
                <a:solidFill>
                  <a:srgbClr val="FF0000"/>
                </a:solidFill>
              </a:rPr>
              <a:t>100 TBs of Reference Imaging</a:t>
            </a:r>
            <a:endParaRPr lang="en-US" b="1" i="1" dirty="0">
              <a:solidFill>
                <a:srgbClr val="FF0000"/>
              </a:solidFill>
            </a:endParaRPr>
          </a:p>
        </p:txBody>
      </p:sp>
      <p:sp>
        <p:nvSpPr>
          <p:cNvPr id="50" name="TextBox 49"/>
          <p:cNvSpPr txBox="1"/>
          <p:nvPr/>
        </p:nvSpPr>
        <p:spPr>
          <a:xfrm>
            <a:off x="7323232" y="4904245"/>
            <a:ext cx="1957963" cy="369332"/>
          </a:xfrm>
          <a:prstGeom prst="rect">
            <a:avLst/>
          </a:prstGeom>
          <a:noFill/>
        </p:spPr>
        <p:txBody>
          <a:bodyPr wrap="none" rtlCol="0">
            <a:spAutoFit/>
          </a:bodyPr>
          <a:lstStyle/>
          <a:p>
            <a:r>
              <a:rPr lang="en-US" b="1" i="1" dirty="0" smtClean="0">
                <a:solidFill>
                  <a:srgbClr val="FF0000"/>
                </a:solidFill>
              </a:rPr>
              <a:t>1.5B objects in DB</a:t>
            </a:r>
            <a:endParaRPr lang="en-US" b="1" i="1" dirty="0">
              <a:solidFill>
                <a:srgbClr val="FF0000"/>
              </a:solidFill>
            </a:endParaRPr>
          </a:p>
        </p:txBody>
      </p:sp>
      <p:sp>
        <p:nvSpPr>
          <p:cNvPr id="51" name="TextBox 50"/>
          <p:cNvSpPr txBox="1"/>
          <p:nvPr/>
        </p:nvSpPr>
        <p:spPr>
          <a:xfrm>
            <a:off x="7839295" y="1896182"/>
            <a:ext cx="1203587" cy="646331"/>
          </a:xfrm>
          <a:prstGeom prst="rect">
            <a:avLst/>
          </a:prstGeom>
          <a:noFill/>
        </p:spPr>
        <p:txBody>
          <a:bodyPr wrap="none" rtlCol="0">
            <a:spAutoFit/>
          </a:bodyPr>
          <a:lstStyle/>
          <a:p>
            <a:pPr algn="ctr"/>
            <a:r>
              <a:rPr lang="en-US" b="1" i="1" dirty="0" smtClean="0">
                <a:solidFill>
                  <a:srgbClr val="FF0000"/>
                </a:solidFill>
              </a:rPr>
              <a:t>Real-Time</a:t>
            </a:r>
          </a:p>
          <a:p>
            <a:pPr algn="ctr"/>
            <a:r>
              <a:rPr lang="en-US" b="1" i="1" dirty="0" smtClean="0">
                <a:solidFill>
                  <a:srgbClr val="FF0000"/>
                </a:solidFill>
              </a:rPr>
              <a:t>Trigger</a:t>
            </a:r>
            <a:endParaRPr lang="en-US" b="1" i="1" dirty="0">
              <a:solidFill>
                <a:srgbClr val="FF0000"/>
              </a:solidFill>
            </a:endParaRPr>
          </a:p>
        </p:txBody>
      </p:sp>
      <p:sp>
        <p:nvSpPr>
          <p:cNvPr id="52" name="TextBox 51"/>
          <p:cNvSpPr txBox="1"/>
          <p:nvPr/>
        </p:nvSpPr>
        <p:spPr>
          <a:xfrm>
            <a:off x="284293" y="5745286"/>
            <a:ext cx="1684300" cy="369332"/>
          </a:xfrm>
          <a:prstGeom prst="rect">
            <a:avLst/>
          </a:prstGeom>
          <a:noFill/>
        </p:spPr>
        <p:txBody>
          <a:bodyPr wrap="none" rtlCol="0">
            <a:spAutoFit/>
          </a:bodyPr>
          <a:lstStyle/>
          <a:p>
            <a:r>
              <a:rPr lang="en-US" b="1" i="1" dirty="0" smtClean="0">
                <a:solidFill>
                  <a:srgbClr val="FF0000"/>
                </a:solidFill>
              </a:rPr>
              <a:t>Publish to Web</a:t>
            </a:r>
            <a:endParaRPr lang="en-US" b="1" i="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2"/>
          <p:cNvSpPr>
            <a:spLocks noGrp="1" noRot="1" noChangeArrowheads="1"/>
          </p:cNvSpPr>
          <p:nvPr>
            <p:ph type="title"/>
          </p:nvPr>
        </p:nvSpPr>
        <p:spPr>
          <a:xfrm>
            <a:off x="457200" y="152400"/>
            <a:ext cx="8229600" cy="1143000"/>
          </a:xfrm>
        </p:spPr>
        <p:txBody>
          <a:bodyPr>
            <a:normAutofit/>
          </a:bodyPr>
          <a:lstStyle/>
          <a:p>
            <a:pPr eaLnBrk="1" hangingPunct="1">
              <a:defRPr/>
            </a:pPr>
            <a:r>
              <a:rPr lang="en-US" sz="3200" dirty="0" smtClean="0">
                <a:cs typeface="+mj-cs"/>
              </a:rPr>
              <a:t>Real or Bogus – Machine Learning Analysis</a:t>
            </a:r>
          </a:p>
        </p:txBody>
      </p:sp>
      <p:pic>
        <p:nvPicPr>
          <p:cNvPr id="9" name="Picture 7" descr="ref.png                                                        00087641Macintosh HD                   7C2624F9:"/>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9600" y="1133475"/>
            <a:ext cx="2295525" cy="4591050"/>
          </a:xfrm>
          <a:prstGeom prst="rect">
            <a:avLst/>
          </a:prstGeom>
          <a:noFill/>
          <a:ln w="9525">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 name="Picture 8" descr="new.png                                                        00087641Macintosh HD                   7C2624F9:"/>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24238" y="1133475"/>
            <a:ext cx="2295525" cy="4591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1" name="Picture 9" descr="sub.png                                                        00087641Macintosh HD                   7C2624F9:"/>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15075" y="1133475"/>
            <a:ext cx="2295525" cy="4591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2" name="Text Box 10"/>
          <p:cNvSpPr txBox="1">
            <a:spLocks noChangeArrowheads="1"/>
          </p:cNvSpPr>
          <p:nvPr/>
        </p:nvSpPr>
        <p:spPr bwMode="auto">
          <a:xfrm rot="16200000">
            <a:off x="-177800" y="3233738"/>
            <a:ext cx="965200"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moon</a:t>
            </a:r>
          </a:p>
        </p:txBody>
      </p:sp>
      <p:sp>
        <p:nvSpPr>
          <p:cNvPr id="13" name="Line 11"/>
          <p:cNvSpPr>
            <a:spLocks noChangeShapeType="1"/>
          </p:cNvSpPr>
          <p:nvPr/>
        </p:nvSpPr>
        <p:spPr bwMode="auto">
          <a:xfrm>
            <a:off x="76200" y="1524000"/>
            <a:ext cx="457200" cy="0"/>
          </a:xfrm>
          <a:prstGeom prst="line">
            <a:avLst/>
          </a:prstGeom>
          <a:noFill/>
          <a:ln w="9525">
            <a:solidFill>
              <a:schemeClr val="tx1"/>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Line 12"/>
          <p:cNvSpPr>
            <a:spLocks noChangeShapeType="1"/>
          </p:cNvSpPr>
          <p:nvPr/>
        </p:nvSpPr>
        <p:spPr bwMode="auto">
          <a:xfrm>
            <a:off x="76200" y="5410200"/>
            <a:ext cx="457200" cy="0"/>
          </a:xfrm>
          <a:prstGeom prst="line">
            <a:avLst/>
          </a:prstGeom>
          <a:noFill/>
          <a:ln w="9525">
            <a:solidFill>
              <a:schemeClr val="tx1"/>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Line 13"/>
          <p:cNvSpPr>
            <a:spLocks noChangeShapeType="1"/>
          </p:cNvSpPr>
          <p:nvPr/>
        </p:nvSpPr>
        <p:spPr bwMode="auto">
          <a:xfrm flipV="1">
            <a:off x="304800" y="1676400"/>
            <a:ext cx="0" cy="13716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Line 14"/>
          <p:cNvSpPr>
            <a:spLocks noChangeShapeType="1"/>
          </p:cNvSpPr>
          <p:nvPr/>
        </p:nvSpPr>
        <p:spPr bwMode="auto">
          <a:xfrm rot="10800000" flipV="1">
            <a:off x="304800" y="3962400"/>
            <a:ext cx="0" cy="1371600"/>
          </a:xfrm>
          <a:prstGeom prst="line">
            <a:avLst/>
          </a:prstGeom>
          <a:noFill/>
          <a:ln w="38100">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Text Box 15"/>
          <p:cNvSpPr txBox="1">
            <a:spLocks noChangeArrowheads="1"/>
          </p:cNvSpPr>
          <p:nvPr/>
        </p:nvSpPr>
        <p:spPr bwMode="auto">
          <a:xfrm>
            <a:off x="530754" y="5723640"/>
            <a:ext cx="8191327" cy="92333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4096 X 2048 CCD images - over 3000 per </a:t>
            </a:r>
            <a:r>
              <a:rPr lang="en-US" dirty="0" smtClean="0">
                <a:cs typeface="+mn-cs"/>
              </a:rPr>
              <a:t>night – producing 1.5M bogus detections, </a:t>
            </a:r>
          </a:p>
          <a:p>
            <a:pPr>
              <a:defRPr/>
            </a:pPr>
            <a:r>
              <a:rPr lang="en-US" dirty="0" smtClean="0">
                <a:cs typeface="+mn-cs"/>
              </a:rPr>
              <a:t>50k known astrophysical objects and </a:t>
            </a:r>
            <a:r>
              <a:rPr lang="en-US" dirty="0" smtClean="0"/>
              <a:t>only 1-2 new astrophysical transients of interest</a:t>
            </a:r>
          </a:p>
          <a:p>
            <a:pPr>
              <a:defRPr/>
            </a:pPr>
            <a:r>
              <a:rPr lang="en-US" dirty="0" smtClean="0"/>
              <a:t>every night. Machine learning is used to wade through this sea of garbage. </a:t>
            </a:r>
            <a:endParaRPr lang="en-US" dirty="0">
              <a:cs typeface="+mn-cs"/>
            </a:endParaRPr>
          </a:p>
        </p:txBody>
      </p:sp>
      <p:pic>
        <p:nvPicPr>
          <p:cNvPr id="19" name="Picture 13" descr="&#10;353349209.png                                                  00084D1EMacintosh HD                   7C2624F9:"/>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62200" y="3357563"/>
            <a:ext cx="4478338" cy="1490662"/>
          </a:xfrm>
          <a:prstGeom prst="rect">
            <a:avLst/>
          </a:prstGeom>
          <a:noFill/>
          <a:ln w="9525">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cxnSp>
        <p:nvCxnSpPr>
          <p:cNvPr id="20" name="Straight Connector 19"/>
          <p:cNvCxnSpPr/>
          <p:nvPr/>
        </p:nvCxnSpPr>
        <p:spPr bwMode="auto">
          <a:xfrm>
            <a:off x="2195513" y="2384425"/>
            <a:ext cx="900112"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5921" dir="2700000" algn="ctr" rotWithShape="0">
                    <a:schemeClr val="bg2"/>
                  </a:outerShdw>
                </a:effectLst>
              </a14:hiddenEffects>
            </a:ext>
          </a:extLst>
        </p:spPr>
      </p:cxnSp>
      <p:cxnSp>
        <p:nvCxnSpPr>
          <p:cNvPr id="21" name="Straight Connector 20"/>
          <p:cNvCxnSpPr/>
          <p:nvPr/>
        </p:nvCxnSpPr>
        <p:spPr bwMode="auto">
          <a:xfrm flipH="1">
            <a:off x="6048375" y="2384425"/>
            <a:ext cx="1727200"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5921" dir="2700000" algn="ctr" rotWithShape="0">
                    <a:schemeClr val="bg2"/>
                  </a:outerShdw>
                </a:effectLst>
              </a14:hiddenEffects>
            </a:ext>
          </a:extLst>
        </p:spPr>
      </p:cxnSp>
      <p:cxnSp>
        <p:nvCxnSpPr>
          <p:cNvPr id="22" name="Straight Connector 21"/>
          <p:cNvCxnSpPr>
            <a:endCxn id="19" idx="0"/>
          </p:cNvCxnSpPr>
          <p:nvPr/>
        </p:nvCxnSpPr>
        <p:spPr bwMode="auto">
          <a:xfrm flipH="1">
            <a:off x="4600575" y="2384425"/>
            <a:ext cx="366713"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5921" dir="2700000" algn="ctr" rotWithShape="0">
                    <a:schemeClr val="bg2"/>
                  </a:outerShdw>
                </a:effectLst>
              </a14:hiddenEffects>
            </a:ext>
          </a:extLst>
        </p:spPr>
      </p:cxnSp>
      <p:sp>
        <p:nvSpPr>
          <p:cNvPr id="23" name="TextBox 22"/>
          <p:cNvSpPr txBox="1"/>
          <p:nvPr/>
        </p:nvSpPr>
        <p:spPr>
          <a:xfrm>
            <a:off x="1131216" y="1271699"/>
            <a:ext cx="1334332" cy="369332"/>
          </a:xfrm>
          <a:prstGeom prst="rect">
            <a:avLst/>
          </a:prstGeom>
          <a:noFill/>
        </p:spPr>
        <p:txBody>
          <a:bodyPr wrap="none" rtlCol="0">
            <a:spAutoFit/>
          </a:bodyPr>
          <a:lstStyle/>
          <a:p>
            <a:r>
              <a:rPr lang="en-US" b="1" i="1" dirty="0" smtClean="0">
                <a:solidFill>
                  <a:srgbClr val="FF0000"/>
                </a:solidFill>
              </a:rPr>
              <a:t>New Image</a:t>
            </a:r>
            <a:endParaRPr lang="en-US" b="1" i="1" dirty="0">
              <a:solidFill>
                <a:srgbClr val="FF0000"/>
              </a:solidFill>
            </a:endParaRPr>
          </a:p>
        </p:txBody>
      </p:sp>
      <p:sp>
        <p:nvSpPr>
          <p:cNvPr id="24" name="TextBox 23"/>
          <p:cNvSpPr txBox="1"/>
          <p:nvPr/>
        </p:nvSpPr>
        <p:spPr>
          <a:xfrm>
            <a:off x="3648475" y="1275558"/>
            <a:ext cx="1904200" cy="369332"/>
          </a:xfrm>
          <a:prstGeom prst="rect">
            <a:avLst/>
          </a:prstGeom>
          <a:noFill/>
        </p:spPr>
        <p:txBody>
          <a:bodyPr wrap="none" rtlCol="0">
            <a:spAutoFit/>
          </a:bodyPr>
          <a:lstStyle/>
          <a:p>
            <a:r>
              <a:rPr lang="en-US" b="1" i="1" dirty="0" smtClean="0">
                <a:solidFill>
                  <a:srgbClr val="FF0000"/>
                </a:solidFill>
              </a:rPr>
              <a:t>Reference  Image</a:t>
            </a:r>
            <a:endParaRPr lang="en-US" b="1" i="1" dirty="0">
              <a:solidFill>
                <a:srgbClr val="FF0000"/>
              </a:solidFill>
            </a:endParaRPr>
          </a:p>
        </p:txBody>
      </p:sp>
      <p:sp>
        <p:nvSpPr>
          <p:cNvPr id="25" name="TextBox 24"/>
          <p:cNvSpPr txBox="1"/>
          <p:nvPr/>
        </p:nvSpPr>
        <p:spPr>
          <a:xfrm>
            <a:off x="6814136" y="1271699"/>
            <a:ext cx="1348872" cy="369332"/>
          </a:xfrm>
          <a:prstGeom prst="rect">
            <a:avLst/>
          </a:prstGeom>
          <a:noFill/>
        </p:spPr>
        <p:txBody>
          <a:bodyPr wrap="none" rtlCol="0">
            <a:spAutoFit/>
          </a:bodyPr>
          <a:lstStyle/>
          <a:p>
            <a:r>
              <a:rPr lang="en-US" b="1" i="1" dirty="0" smtClean="0">
                <a:solidFill>
                  <a:srgbClr val="FF0000"/>
                </a:solidFill>
              </a:rPr>
              <a:t>Subtraction</a:t>
            </a:r>
            <a:endParaRPr lang="en-US" b="1" i="1"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79862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1462</TotalTime>
  <Words>1723</Words>
  <Application>Microsoft Macintosh PowerPoint</Application>
  <PresentationFormat>On-screen Show (4:3)</PresentationFormat>
  <Paragraphs>262</Paragraphs>
  <Slides>27</Slides>
  <Notes>8</Notes>
  <HiddenSlides>0</HiddenSlides>
  <MMClips>2</MMClips>
  <ScaleCrop>false</ScaleCrop>
  <HeadingPairs>
    <vt:vector size="4" baseType="variant">
      <vt:variant>
        <vt:lpstr>Design Template</vt:lpstr>
      </vt:variant>
      <vt:variant>
        <vt:i4>2</vt:i4>
      </vt:variant>
      <vt:variant>
        <vt:lpstr>Slide Titles</vt:lpstr>
      </vt:variant>
      <vt:variant>
        <vt:i4>27</vt:i4>
      </vt:variant>
    </vt:vector>
  </HeadingPairs>
  <TitlesOfParts>
    <vt:vector size="29" baseType="lpstr">
      <vt:lpstr>Office Theme</vt:lpstr>
      <vt:lpstr>Custom Design</vt:lpstr>
      <vt:lpstr>Palomar Transient Factory Pipeline</vt:lpstr>
      <vt:lpstr>PTF (2009-2012), iPTF(2013-2016)</vt:lpstr>
      <vt:lpstr>Supernovae circa 2009</vt:lpstr>
      <vt:lpstr>Slide 4</vt:lpstr>
      <vt:lpstr>PTF Camera</vt:lpstr>
      <vt:lpstr>PTF Science</vt:lpstr>
      <vt:lpstr>PTF Science</vt:lpstr>
      <vt:lpstr>Slide 8</vt:lpstr>
      <vt:lpstr>Real or Bogus – Machine Learning Analysis</vt:lpstr>
      <vt:lpstr>PTF Database</vt:lpstr>
      <vt:lpstr>Pipeline...</vt:lpstr>
      <vt:lpstr>PTF Turn-around</vt:lpstr>
      <vt:lpstr>iPTF turn-around</vt:lpstr>
      <vt:lpstr>iPTF turn-around</vt:lpstr>
      <vt:lpstr>Slide 15</vt:lpstr>
      <vt:lpstr>Slide 16</vt:lpstr>
      <vt:lpstr>Slide 17</vt:lpstr>
      <vt:lpstr>Slide 18</vt:lpstr>
      <vt:lpstr>PTF Sky Coverage</vt:lpstr>
      <vt:lpstr>Discoveries</vt:lpstr>
      <vt:lpstr>Slide 21</vt:lpstr>
      <vt:lpstr>Slide 22</vt:lpstr>
      <vt:lpstr>Bottlenecks…crude vs. real</vt:lpstr>
      <vt:lpstr>Pipeline...</vt:lpstr>
      <vt:lpstr>Zwicky Transient Facility</vt:lpstr>
      <vt:lpstr>Slide 26</vt:lpstr>
      <vt:lpstr>Future</vt:lpstr>
    </vt:vector>
  </TitlesOfParts>
  <Company>Lawrence Berkeley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Nugent</dc:creator>
  <cp:lastModifiedBy>Peter Nugent</cp:lastModifiedBy>
  <cp:revision>72</cp:revision>
  <dcterms:created xsi:type="dcterms:W3CDTF">2016-05-18T18:59:33Z</dcterms:created>
  <dcterms:modified xsi:type="dcterms:W3CDTF">2016-05-18T19:02:13Z</dcterms:modified>
</cp:coreProperties>
</file>