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2"/>
  </p:notesMasterIdLst>
  <p:handoutMasterIdLst>
    <p:handoutMasterId r:id="rId43"/>
  </p:handoutMasterIdLst>
  <p:sldIdLst>
    <p:sldId id="536" r:id="rId2"/>
    <p:sldId id="564" r:id="rId3"/>
    <p:sldId id="498" r:id="rId4"/>
    <p:sldId id="513" r:id="rId5"/>
    <p:sldId id="476" r:id="rId6"/>
    <p:sldId id="526" r:id="rId7"/>
    <p:sldId id="532" r:id="rId8"/>
    <p:sldId id="495" r:id="rId9"/>
    <p:sldId id="485" r:id="rId10"/>
    <p:sldId id="487" r:id="rId11"/>
    <p:sldId id="515" r:id="rId12"/>
    <p:sldId id="537" r:id="rId13"/>
    <p:sldId id="538" r:id="rId14"/>
    <p:sldId id="539" r:id="rId15"/>
    <p:sldId id="540" r:id="rId16"/>
    <p:sldId id="541" r:id="rId17"/>
    <p:sldId id="542" r:id="rId18"/>
    <p:sldId id="543" r:id="rId19"/>
    <p:sldId id="544" r:id="rId20"/>
    <p:sldId id="545" r:id="rId21"/>
    <p:sldId id="546" r:id="rId22"/>
    <p:sldId id="547" r:id="rId23"/>
    <p:sldId id="548" r:id="rId24"/>
    <p:sldId id="549" r:id="rId25"/>
    <p:sldId id="565" r:id="rId26"/>
    <p:sldId id="550" r:id="rId27"/>
    <p:sldId id="551" r:id="rId28"/>
    <p:sldId id="552" r:id="rId29"/>
    <p:sldId id="553" r:id="rId30"/>
    <p:sldId id="554" r:id="rId31"/>
    <p:sldId id="555" r:id="rId32"/>
    <p:sldId id="556" r:id="rId33"/>
    <p:sldId id="557" r:id="rId34"/>
    <p:sldId id="558" r:id="rId35"/>
    <p:sldId id="559" r:id="rId36"/>
    <p:sldId id="560" r:id="rId37"/>
    <p:sldId id="561" r:id="rId38"/>
    <p:sldId id="562" r:id="rId39"/>
    <p:sldId id="563" r:id="rId40"/>
    <p:sldId id="566" r:id="rId4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pitchFamily="-106" charset="-128"/>
        <a:cs typeface="ＭＳ Ｐゴシック" pitchFamily="-106" charset="-128"/>
      </a:defRPr>
    </a:lvl1pPr>
    <a:lvl2pPr marL="457200" algn="l" rtl="0" fontAlgn="base">
      <a:spcBef>
        <a:spcPct val="0"/>
      </a:spcBef>
      <a:spcAft>
        <a:spcPct val="0"/>
      </a:spcAft>
      <a:defRPr sz="2400" kern="1200">
        <a:solidFill>
          <a:schemeClr val="tx1"/>
        </a:solidFill>
        <a:latin typeface="Arial" pitchFamily="-106" charset="0"/>
        <a:ea typeface="ＭＳ Ｐゴシック" pitchFamily="-106" charset="-128"/>
        <a:cs typeface="ＭＳ Ｐゴシック" pitchFamily="-106" charset="-128"/>
      </a:defRPr>
    </a:lvl2pPr>
    <a:lvl3pPr marL="914400" algn="l" rtl="0" fontAlgn="base">
      <a:spcBef>
        <a:spcPct val="0"/>
      </a:spcBef>
      <a:spcAft>
        <a:spcPct val="0"/>
      </a:spcAft>
      <a:defRPr sz="2400" kern="1200">
        <a:solidFill>
          <a:schemeClr val="tx1"/>
        </a:solidFill>
        <a:latin typeface="Arial" pitchFamily="-106" charset="0"/>
        <a:ea typeface="ＭＳ Ｐゴシック" pitchFamily="-106" charset="-128"/>
        <a:cs typeface="ＭＳ Ｐゴシック" pitchFamily="-106" charset="-128"/>
      </a:defRPr>
    </a:lvl3pPr>
    <a:lvl4pPr marL="1371600" algn="l" rtl="0" fontAlgn="base">
      <a:spcBef>
        <a:spcPct val="0"/>
      </a:spcBef>
      <a:spcAft>
        <a:spcPct val="0"/>
      </a:spcAft>
      <a:defRPr sz="2400" kern="1200">
        <a:solidFill>
          <a:schemeClr val="tx1"/>
        </a:solidFill>
        <a:latin typeface="Arial" pitchFamily="-106" charset="0"/>
        <a:ea typeface="ＭＳ Ｐゴシック" pitchFamily="-106" charset="-128"/>
        <a:cs typeface="ＭＳ Ｐゴシック" pitchFamily="-106" charset="-128"/>
      </a:defRPr>
    </a:lvl4pPr>
    <a:lvl5pPr marL="1828800" algn="l" rtl="0" fontAlgn="base">
      <a:spcBef>
        <a:spcPct val="0"/>
      </a:spcBef>
      <a:spcAft>
        <a:spcPct val="0"/>
      </a:spcAft>
      <a:defRPr sz="2400" kern="1200">
        <a:solidFill>
          <a:schemeClr val="tx1"/>
        </a:solidFill>
        <a:latin typeface="Arial" pitchFamily="-106" charset="0"/>
        <a:ea typeface="ＭＳ Ｐゴシック" pitchFamily="-106" charset="-128"/>
        <a:cs typeface="ＭＳ Ｐゴシック" pitchFamily="-106" charset="-128"/>
      </a:defRPr>
    </a:lvl5pPr>
    <a:lvl6pPr marL="2286000" algn="l" defTabSz="457200" rtl="0" eaLnBrk="1" latinLnBrk="0" hangingPunct="1">
      <a:defRPr sz="2400" kern="1200">
        <a:solidFill>
          <a:schemeClr val="tx1"/>
        </a:solidFill>
        <a:latin typeface="Arial" pitchFamily="-106" charset="0"/>
        <a:ea typeface="ＭＳ Ｐゴシック" pitchFamily="-106" charset="-128"/>
        <a:cs typeface="ＭＳ Ｐゴシック" pitchFamily="-106" charset="-128"/>
      </a:defRPr>
    </a:lvl6pPr>
    <a:lvl7pPr marL="2743200" algn="l" defTabSz="457200" rtl="0" eaLnBrk="1" latinLnBrk="0" hangingPunct="1">
      <a:defRPr sz="2400" kern="1200">
        <a:solidFill>
          <a:schemeClr val="tx1"/>
        </a:solidFill>
        <a:latin typeface="Arial" pitchFamily="-106" charset="0"/>
        <a:ea typeface="ＭＳ Ｐゴシック" pitchFamily="-106" charset="-128"/>
        <a:cs typeface="ＭＳ Ｐゴシック" pitchFamily="-106" charset="-128"/>
      </a:defRPr>
    </a:lvl7pPr>
    <a:lvl8pPr marL="3200400" algn="l" defTabSz="457200" rtl="0" eaLnBrk="1" latinLnBrk="0" hangingPunct="1">
      <a:defRPr sz="2400" kern="1200">
        <a:solidFill>
          <a:schemeClr val="tx1"/>
        </a:solidFill>
        <a:latin typeface="Arial" pitchFamily="-106" charset="0"/>
        <a:ea typeface="ＭＳ Ｐゴシック" pitchFamily="-106" charset="-128"/>
        <a:cs typeface="ＭＳ Ｐゴシック" pitchFamily="-106" charset="-128"/>
      </a:defRPr>
    </a:lvl8pPr>
    <a:lvl9pPr marL="3657600" algn="l" defTabSz="457200" rtl="0" eaLnBrk="1" latinLnBrk="0" hangingPunct="1">
      <a:defRPr sz="2400" kern="1200">
        <a:solidFill>
          <a:schemeClr val="tx1"/>
        </a:solidFill>
        <a:latin typeface="Arial" pitchFamily="-106" charset="0"/>
        <a:ea typeface="ＭＳ Ｐゴシック" pitchFamily="-106" charset="-128"/>
        <a:cs typeface="ＭＳ Ｐゴシック" pitchFamily="-106"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137043"/>
    <a:srgbClr val="E3D2A8"/>
    <a:srgbClr val="B3E3A0"/>
    <a:srgbClr val="A13434"/>
    <a:srgbClr val="C0D9ED"/>
    <a:srgbClr val="EAF8FF"/>
    <a:srgbClr val="BAE0FD"/>
    <a:srgbClr val="008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768" y="2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1" d="100"/>
        <a:sy n="141"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handoutMaster" Target="handoutMasters/handout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128"/>
                <a:cs typeface="ＭＳ Ｐゴシック" charset="-128"/>
              </a:defRPr>
            </a:lvl1pPr>
          </a:lstStyle>
          <a:p>
            <a:pPr>
              <a:defRPr/>
            </a:pPr>
            <a:fld id="{0772F627-4434-A147-94C7-DAA2FDDB2B45}" type="datetime1">
              <a:rPr lang="en-US"/>
              <a:pPr>
                <a:defRPr/>
              </a:pPr>
              <a:t>7/5/12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128"/>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ea typeface="ＭＳ Ｐゴシック" charset="-128"/>
                <a:cs typeface="ＭＳ Ｐゴシック" charset="-128"/>
              </a:defRPr>
            </a:lvl1pPr>
          </a:lstStyle>
          <a:p>
            <a:pPr>
              <a:defRPr/>
            </a:pPr>
            <a:fld id="{04B83419-78F4-0641-9667-7F04217DCCE6}" type="slidenum">
              <a:rPr lang="en-US"/>
              <a:pPr>
                <a:defRPr/>
              </a:pPr>
              <a:t>‹#›</a:t>
            </a:fld>
            <a:endParaRPr lang="en-US"/>
          </a:p>
        </p:txBody>
      </p:sp>
    </p:spTree>
    <p:extLst>
      <p:ext uri="{BB962C8B-B14F-4D97-AF65-F5344CB8AC3E}">
        <p14:creationId xmlns:p14="http://schemas.microsoft.com/office/powerpoint/2010/main" val="25317276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128"/>
                <a:cs typeface="ＭＳ Ｐゴシック" charset="-128"/>
              </a:defRPr>
            </a:lvl1pPr>
          </a:lstStyle>
          <a:p>
            <a:pPr>
              <a:defRPr/>
            </a:pPr>
            <a:fld id="{E4EE3323-9087-BD4E-9A63-3ED7E26C5FCB}" type="datetime1">
              <a:rPr lang="en-US"/>
              <a:pPr>
                <a:defRPr/>
              </a:pPr>
              <a:t>7/5/12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128"/>
                <a:cs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ea typeface="ＭＳ Ｐゴシック" charset="-128"/>
                <a:cs typeface="ＭＳ Ｐゴシック" charset="-128"/>
              </a:defRPr>
            </a:lvl1pPr>
          </a:lstStyle>
          <a:p>
            <a:pPr>
              <a:defRPr/>
            </a:pPr>
            <a:fld id="{F020132D-2FC8-4148-B0AD-FB0FFCBB7537}" type="slidenum">
              <a:rPr lang="en-US"/>
              <a:pPr>
                <a:defRPr/>
              </a:pPr>
              <a:t>‹#›</a:t>
            </a:fld>
            <a:endParaRPr lang="en-US"/>
          </a:p>
        </p:txBody>
      </p:sp>
    </p:spTree>
    <p:extLst>
      <p:ext uri="{BB962C8B-B14F-4D97-AF65-F5344CB8AC3E}">
        <p14:creationId xmlns:p14="http://schemas.microsoft.com/office/powerpoint/2010/main" val="130756006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NERSC 7: </a:t>
            </a:r>
            <a:r>
              <a:rPr lang="en-US" dirty="0" err="1" smtClean="0"/>
              <a:t>testbed</a:t>
            </a:r>
            <a:endParaRPr lang="en-US" dirty="0"/>
          </a:p>
        </p:txBody>
      </p:sp>
      <p:sp>
        <p:nvSpPr>
          <p:cNvPr id="4" name="Slide Number Placeholder 3"/>
          <p:cNvSpPr>
            <a:spLocks noGrp="1"/>
          </p:cNvSpPr>
          <p:nvPr>
            <p:ph type="sldNum" sz="quarter" idx="10"/>
          </p:nvPr>
        </p:nvSpPr>
        <p:spPr/>
        <p:txBody>
          <a:bodyPr/>
          <a:lstStyle/>
          <a:p>
            <a:pPr>
              <a:defRPr/>
            </a:pPr>
            <a:fld id="{52748E0A-AFCE-4E4E-832C-805F4DC8C909}" type="slidenum">
              <a:rPr lang="en-US" smtClean="0"/>
              <a:pPr>
                <a:defRPr/>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5C15A0-A9ED-2041-8A84-D18E6AA75B1C}" type="slidenum">
              <a:rPr lang="en-US"/>
              <a:pPr/>
              <a:t>6</a:t>
            </a:fld>
            <a:endParaRPr lang="en-US"/>
          </a:p>
        </p:txBody>
      </p:sp>
      <p:sp>
        <p:nvSpPr>
          <p:cNvPr id="1205250" name="Rectangle 2"/>
          <p:cNvSpPr>
            <a:spLocks noGrp="1" noRot="1" noChangeAspect="1" noChangeArrowheads="1" noTextEdit="1"/>
          </p:cNvSpPr>
          <p:nvPr>
            <p:ph type="sldImg"/>
          </p:nvPr>
        </p:nvSpPr>
        <p:spPr>
          <a:ln/>
        </p:spPr>
      </p:sp>
      <p:sp>
        <p:nvSpPr>
          <p:cNvPr id="120525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DOE LOGO"/>
          <p:cNvPicPr>
            <a:picLocks noChangeAspect="1" noChangeArrowheads="1"/>
          </p:cNvPicPr>
          <p:nvPr userDrawn="1"/>
        </p:nvPicPr>
        <p:blipFill>
          <a:blip r:embed="rId2"/>
          <a:srcRect/>
          <a:stretch>
            <a:fillRect/>
          </a:stretch>
        </p:blipFill>
        <p:spPr bwMode="auto">
          <a:xfrm>
            <a:off x="254000" y="6234113"/>
            <a:ext cx="2209800" cy="623887"/>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9CA676AF-04DC-2947-857F-5F1481F6055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5973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6019800" cy="5973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D5BFE1F-5977-714B-A7F4-47D54FE1B3D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0" descr="DOE LOGO"/>
          <p:cNvPicPr>
            <a:picLocks noChangeAspect="1" noChangeArrowheads="1"/>
          </p:cNvPicPr>
          <p:nvPr userDrawn="1"/>
        </p:nvPicPr>
        <p:blipFill>
          <a:blip r:embed="rId2"/>
          <a:srcRect/>
          <a:stretch>
            <a:fillRect/>
          </a:stretch>
        </p:blipFill>
        <p:spPr bwMode="auto">
          <a:xfrm>
            <a:off x="254000" y="6234113"/>
            <a:ext cx="2209800" cy="623887"/>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p:txBody>
          <a:bodyPr/>
          <a:lstStyle>
            <a:lvl1pPr>
              <a:defRPr/>
            </a:lvl1pPr>
          </a:lstStyle>
          <a:p>
            <a:pPr>
              <a:defRPr/>
            </a:pPr>
            <a:fld id="{EBBA07A2-32FF-FE4D-A4F6-D7E1C2A2067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85625E2F-15B5-E348-8391-E39C6855FE7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75439F4-4CA7-6743-AE2B-08EEDE3CECE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AC925313-807A-D64C-967F-AF175615FA6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95029F45-BF18-D04C-B79C-7AD1E575B14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A6898A5-23FC-8A45-AADF-7F97F109345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546685-3BDD-AF40-82A4-EA88D8170ED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C887C0B-339C-214F-A238-5DBA3B987D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jpeg"/><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1" descr="slideheader3"/>
          <p:cNvPicPr>
            <a:picLocks noChangeAspect="1" noChangeArrowheads="1"/>
          </p:cNvPicPr>
          <p:nvPr/>
        </p:nvPicPr>
        <p:blipFill>
          <a:blip r:embed="rId13"/>
          <a:srcRect/>
          <a:stretch>
            <a:fillRect/>
          </a:stretch>
        </p:blipFill>
        <p:spPr bwMode="auto">
          <a:xfrm>
            <a:off x="0" y="0"/>
            <a:ext cx="9144000" cy="1122363"/>
          </a:xfrm>
          <a:prstGeom prst="rect">
            <a:avLst/>
          </a:prstGeom>
          <a:noFill/>
          <a:ln w="9525">
            <a:noFill/>
            <a:miter lim="800000"/>
            <a:headEnd/>
            <a:tailEnd/>
          </a:ln>
        </p:spPr>
      </p:pic>
      <p:sp>
        <p:nvSpPr>
          <p:cNvPr id="1027" name="Rectangle 2"/>
          <p:cNvSpPr>
            <a:spLocks noGrp="1" noChangeArrowheads="1"/>
          </p:cNvSpPr>
          <p:nvPr>
            <p:ph type="title"/>
          </p:nvPr>
        </p:nvSpPr>
        <p:spPr bwMode="auto">
          <a:xfrm>
            <a:off x="1981200" y="152400"/>
            <a:ext cx="67056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3505200" y="64770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128"/>
                <a:cs typeface="ＭＳ Ｐゴシック" charset="-128"/>
              </a:defRPr>
            </a:lvl1pPr>
          </a:lstStyle>
          <a:p>
            <a:pPr>
              <a:defRPr/>
            </a:pPr>
            <a:fld id="{6C9D7AD1-7521-6E4B-AC44-8F9B12EC8788}" type="slidenum">
              <a:rPr lang="en-US"/>
              <a:pPr>
                <a:defRPr/>
              </a:pPr>
              <a:t>‹#›</a:t>
            </a:fld>
            <a:endParaRPr lang="en-US" dirty="0"/>
          </a:p>
        </p:txBody>
      </p:sp>
      <p:pic>
        <p:nvPicPr>
          <p:cNvPr id="2" name="Picture 10" descr="BerkLabLogoColor_sm"/>
          <p:cNvPicPr>
            <a:picLocks noChangeAspect="1" noChangeArrowheads="1"/>
          </p:cNvPicPr>
          <p:nvPr/>
        </p:nvPicPr>
        <p:blipFill>
          <a:blip r:embed="rId14"/>
          <a:srcRect/>
          <a:stretch>
            <a:fillRect/>
          </a:stretch>
        </p:blipFill>
        <p:spPr bwMode="auto">
          <a:xfrm>
            <a:off x="8077200" y="6172200"/>
            <a:ext cx="914400" cy="558800"/>
          </a:xfrm>
          <a:prstGeom prst="rect">
            <a:avLst/>
          </a:prstGeom>
          <a:noFill/>
          <a:ln w="9525">
            <a:noFill/>
            <a:miter lim="800000"/>
            <a:headEnd/>
            <a:tailEnd/>
          </a:ln>
        </p:spPr>
      </p:pic>
      <p:pic>
        <p:nvPicPr>
          <p:cNvPr id="1031" name="Picture 10" descr="DOE LOGO"/>
          <p:cNvPicPr>
            <a:picLocks noChangeAspect="1" noChangeArrowheads="1"/>
          </p:cNvPicPr>
          <p:nvPr/>
        </p:nvPicPr>
        <p:blipFill>
          <a:blip r:embed="rId15"/>
          <a:srcRect/>
          <a:stretch>
            <a:fillRect/>
          </a:stretch>
        </p:blipFill>
        <p:spPr bwMode="auto">
          <a:xfrm>
            <a:off x="254000" y="6234113"/>
            <a:ext cx="2209800" cy="623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51" r:id="rId1"/>
    <p:sldLayoutId id="2147484052" r:id="rId2"/>
    <p:sldLayoutId id="2147484042" r:id="rId3"/>
    <p:sldLayoutId id="2147484043" r:id="rId4"/>
    <p:sldLayoutId id="2147484044" r:id="rId5"/>
    <p:sldLayoutId id="2147484045" r:id="rId6"/>
    <p:sldLayoutId id="2147484046" r:id="rId7"/>
    <p:sldLayoutId id="2147484047" r:id="rId8"/>
    <p:sldLayoutId id="2147484048" r:id="rId9"/>
    <p:sldLayoutId id="2147484049" r:id="rId10"/>
    <p:sldLayoutId id="2147484050" r:id="rId11"/>
  </p:sldLayoutIdLst>
  <p:hf sldNum="0" hdr="0" ftr="0" dt="0"/>
  <p:txStyles>
    <p:titleStyle>
      <a:lvl1pPr algn="ctr" rtl="0" eaLnBrk="0" fontAlgn="base" hangingPunct="0">
        <a:spcBef>
          <a:spcPct val="0"/>
        </a:spcBef>
        <a:spcAft>
          <a:spcPct val="0"/>
        </a:spcAft>
        <a:defRPr sz="3200" b="1">
          <a:solidFill>
            <a:srgbClr val="000099"/>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3200" b="1">
          <a:solidFill>
            <a:srgbClr val="000099"/>
          </a:solidFill>
          <a:latin typeface="Arial"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3200" b="1">
          <a:solidFill>
            <a:srgbClr val="000099"/>
          </a:solidFill>
          <a:latin typeface="Arial"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3200" b="1">
          <a:solidFill>
            <a:srgbClr val="000099"/>
          </a:solidFill>
          <a:latin typeface="Arial"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3200" b="1">
          <a:solidFill>
            <a:srgbClr val="000099"/>
          </a:solidFill>
          <a:latin typeface="Arial" pitchFamily="-65" charset="0"/>
          <a:ea typeface="ＭＳ Ｐゴシック" pitchFamily="-65" charset="-128"/>
          <a:cs typeface="ＭＳ Ｐゴシック" pitchFamily="-65" charset="-128"/>
        </a:defRPr>
      </a:lvl5pPr>
      <a:lvl6pPr marL="457200" algn="ctr" rtl="0" fontAlgn="base">
        <a:spcBef>
          <a:spcPct val="0"/>
        </a:spcBef>
        <a:spcAft>
          <a:spcPct val="0"/>
        </a:spcAft>
        <a:defRPr sz="3200" b="1">
          <a:solidFill>
            <a:srgbClr val="000099"/>
          </a:solidFill>
          <a:latin typeface="Arial" pitchFamily="-65" charset="0"/>
        </a:defRPr>
      </a:lvl6pPr>
      <a:lvl7pPr marL="914400" algn="ctr" rtl="0" fontAlgn="base">
        <a:spcBef>
          <a:spcPct val="0"/>
        </a:spcBef>
        <a:spcAft>
          <a:spcPct val="0"/>
        </a:spcAft>
        <a:defRPr sz="3200" b="1">
          <a:solidFill>
            <a:srgbClr val="000099"/>
          </a:solidFill>
          <a:latin typeface="Arial" pitchFamily="-65" charset="0"/>
        </a:defRPr>
      </a:lvl7pPr>
      <a:lvl8pPr marL="1371600" algn="ctr" rtl="0" fontAlgn="base">
        <a:spcBef>
          <a:spcPct val="0"/>
        </a:spcBef>
        <a:spcAft>
          <a:spcPct val="0"/>
        </a:spcAft>
        <a:defRPr sz="3200" b="1">
          <a:solidFill>
            <a:srgbClr val="000099"/>
          </a:solidFill>
          <a:latin typeface="Arial" pitchFamily="-65" charset="0"/>
        </a:defRPr>
      </a:lvl8pPr>
      <a:lvl9pPr marL="1828800" algn="ctr" rtl="0" fontAlgn="base">
        <a:spcBef>
          <a:spcPct val="0"/>
        </a:spcBef>
        <a:spcAft>
          <a:spcPct val="0"/>
        </a:spcAft>
        <a:defRPr sz="3200" b="1">
          <a:solidFill>
            <a:srgbClr val="000099"/>
          </a:solidFill>
          <a:latin typeface="Arial" pitchFamily="-65" charset="0"/>
        </a:defRPr>
      </a:lvl9pPr>
    </p:titleStyle>
    <p:bodyStyle>
      <a:lvl1pPr marL="342900" indent="-342900" algn="l" rtl="0" eaLnBrk="0" fontAlgn="base" hangingPunct="0">
        <a:spcBef>
          <a:spcPct val="20000"/>
        </a:spcBef>
        <a:spcAft>
          <a:spcPct val="0"/>
        </a:spcAft>
        <a:buChar char="•"/>
        <a:defRPr sz="3200" b="1">
          <a:solidFill>
            <a:srgbClr val="000099"/>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b="1">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har char="•"/>
        <a:defRPr sz="2400" b="1">
          <a:solidFill>
            <a:srgbClr val="000099"/>
          </a:solidFill>
          <a:latin typeface="+mn-lt"/>
          <a:ea typeface="ＭＳ Ｐゴシック" pitchFamily="-65" charset="-128"/>
        </a:defRPr>
      </a:lvl3pPr>
      <a:lvl4pPr marL="1600200" indent="-228600" algn="l" rtl="0" eaLnBrk="0" fontAlgn="base" hangingPunct="0">
        <a:spcBef>
          <a:spcPct val="20000"/>
        </a:spcBef>
        <a:spcAft>
          <a:spcPct val="0"/>
        </a:spcAft>
        <a:buChar char="–"/>
        <a:defRPr sz="2000" b="1">
          <a:solidFill>
            <a:srgbClr val="000099"/>
          </a:solidFill>
          <a:latin typeface="+mn-lt"/>
          <a:ea typeface="ＭＳ Ｐゴシック" pitchFamily="-65" charset="-128"/>
        </a:defRPr>
      </a:lvl4pPr>
      <a:lvl5pPr marL="2057400" indent="-228600" algn="l" rtl="0" eaLnBrk="0" fontAlgn="base" hangingPunct="0">
        <a:spcBef>
          <a:spcPct val="20000"/>
        </a:spcBef>
        <a:spcAft>
          <a:spcPct val="0"/>
        </a:spcAft>
        <a:buChar char="»"/>
        <a:defRPr sz="2000" b="1">
          <a:solidFill>
            <a:srgbClr val="000099"/>
          </a:solidFill>
          <a:latin typeface="+mn-lt"/>
          <a:ea typeface="ＭＳ Ｐゴシック" pitchFamily="-65" charset="-128"/>
        </a:defRPr>
      </a:lvl5pPr>
      <a:lvl6pPr marL="2514600" indent="-228600" algn="l" rtl="0" fontAlgn="base">
        <a:spcBef>
          <a:spcPct val="20000"/>
        </a:spcBef>
        <a:spcAft>
          <a:spcPct val="0"/>
        </a:spcAft>
        <a:buChar char="»"/>
        <a:defRPr sz="2000" b="1">
          <a:solidFill>
            <a:srgbClr val="000099"/>
          </a:solidFill>
          <a:latin typeface="+mn-lt"/>
          <a:ea typeface="ＭＳ Ｐゴシック" pitchFamily="-65" charset="-128"/>
        </a:defRPr>
      </a:lvl6pPr>
      <a:lvl7pPr marL="2971800" indent="-228600" algn="l" rtl="0" fontAlgn="base">
        <a:spcBef>
          <a:spcPct val="20000"/>
        </a:spcBef>
        <a:spcAft>
          <a:spcPct val="0"/>
        </a:spcAft>
        <a:buChar char="»"/>
        <a:defRPr sz="2000" b="1">
          <a:solidFill>
            <a:srgbClr val="000099"/>
          </a:solidFill>
          <a:latin typeface="+mn-lt"/>
          <a:ea typeface="ＭＳ Ｐゴシック" pitchFamily="-65" charset="-128"/>
        </a:defRPr>
      </a:lvl7pPr>
      <a:lvl8pPr marL="3429000" indent="-228600" algn="l" rtl="0" fontAlgn="base">
        <a:spcBef>
          <a:spcPct val="20000"/>
        </a:spcBef>
        <a:spcAft>
          <a:spcPct val="0"/>
        </a:spcAft>
        <a:buChar char="»"/>
        <a:defRPr sz="2000" b="1">
          <a:solidFill>
            <a:srgbClr val="000099"/>
          </a:solidFill>
          <a:latin typeface="+mn-lt"/>
          <a:ea typeface="ＭＳ Ｐゴシック" pitchFamily="-65" charset="-128"/>
        </a:defRPr>
      </a:lvl8pPr>
      <a:lvl9pPr marL="3886200" indent="-228600" algn="l" rtl="0" fontAlgn="base">
        <a:spcBef>
          <a:spcPct val="20000"/>
        </a:spcBef>
        <a:spcAft>
          <a:spcPct val="0"/>
        </a:spcAft>
        <a:buChar char="»"/>
        <a:defRPr sz="2000" b="1">
          <a:solidFill>
            <a:srgbClr val="000099"/>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6.xml"/><Relationship Id="rId2"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eg"/><Relationship Id="rId3"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6.xml"/><Relationship Id="rId2" Type="http://schemas.openxmlformats.org/officeDocument/2006/relationships/image" Target="../media/image2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 Id="rId3" Type="http://schemas.openxmlformats.org/officeDocument/2006/relationships/image" Target="../media/image24.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 Id="rId3" Type="http://schemas.openxmlformats.org/officeDocument/2006/relationships/image" Target="../media/image2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emf"/></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6.xml"/><Relationship Id="rId2" Type="http://schemas.openxmlformats.org/officeDocument/2006/relationships/image" Target="../media/image2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png"/><Relationship Id="rId3" Type="http://schemas.openxmlformats.org/officeDocument/2006/relationships/image" Target="../media/image2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5.png"/><Relationship Id="rId3"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png"/><Relationship Id="rId3"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p:cNvSpPr>
            <a:spLocks noGrp="1" noChangeArrowheads="1"/>
          </p:cNvSpPr>
          <p:nvPr>
            <p:ph type="ctrTitle"/>
          </p:nvPr>
        </p:nvSpPr>
        <p:spPr>
          <a:xfrm>
            <a:off x="152400" y="1736725"/>
            <a:ext cx="8839200" cy="1920875"/>
          </a:xfrm>
        </p:spPr>
        <p:txBody>
          <a:bodyPr/>
          <a:lstStyle/>
          <a:p>
            <a:pPr eaLnBrk="1" hangingPunct="1">
              <a:defRPr/>
            </a:pPr>
            <a:r>
              <a:rPr lang="en-US" sz="4800" dirty="0" smtClean="0">
                <a:cs typeface="+mj-cs"/>
              </a:rPr>
              <a:t>The Big Data Revolution in Astrophysics: </a:t>
            </a:r>
            <a:br>
              <a:rPr lang="en-US" sz="4800" dirty="0" smtClean="0">
                <a:cs typeface="+mj-cs"/>
              </a:rPr>
            </a:br>
            <a:r>
              <a:rPr lang="en-US" sz="4800" dirty="0" smtClean="0">
                <a:cs typeface="+mj-cs"/>
              </a:rPr>
              <a:t>A Case Study of the </a:t>
            </a:r>
            <a:r>
              <a:rPr lang="en-US" sz="4800" dirty="0" smtClean="0">
                <a:cs typeface="+mj-cs"/>
              </a:rPr>
              <a:t>Palomar Transient Factory</a:t>
            </a:r>
            <a:endParaRPr lang="en-US" dirty="0" smtClean="0">
              <a:cs typeface="+mj-cs"/>
            </a:endParaRPr>
          </a:p>
        </p:txBody>
      </p:sp>
      <p:sp>
        <p:nvSpPr>
          <p:cNvPr id="437251" name="Rectangle 3"/>
          <p:cNvSpPr>
            <a:spLocks noGrp="1" noChangeArrowheads="1"/>
          </p:cNvSpPr>
          <p:nvPr>
            <p:ph type="subTitle" idx="1"/>
          </p:nvPr>
        </p:nvSpPr>
        <p:spPr>
          <a:xfrm>
            <a:off x="0" y="4648200"/>
            <a:ext cx="9144000" cy="1752600"/>
          </a:xfrm>
        </p:spPr>
        <p:txBody>
          <a:bodyPr/>
          <a:lstStyle/>
          <a:p>
            <a:pPr eaLnBrk="1" hangingPunct="1">
              <a:defRPr/>
            </a:pPr>
            <a:endParaRPr lang="en-US" smtClean="0">
              <a:cs typeface="+mn-cs"/>
            </a:endParaRPr>
          </a:p>
          <a:p>
            <a:pPr eaLnBrk="1" hangingPunct="1">
              <a:defRPr/>
            </a:pPr>
            <a:r>
              <a:rPr lang="en-US" smtClean="0">
                <a:cs typeface="+mn-cs"/>
              </a:rPr>
              <a:t>Peter Nugent (LBNL/UCB)</a:t>
            </a:r>
          </a:p>
        </p:txBody>
      </p:sp>
    </p:spTree>
    <p:extLst>
      <p:ext uri="{BB962C8B-B14F-4D97-AF65-F5344CB8AC3E}">
        <p14:creationId xmlns:p14="http://schemas.microsoft.com/office/powerpoint/2010/main" val="327875472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Everyone Was Happy…</a:t>
            </a:r>
            <a:endParaRPr lang="en-US" dirty="0"/>
          </a:p>
        </p:txBody>
      </p:sp>
      <p:sp>
        <p:nvSpPr>
          <p:cNvPr id="3" name="Content Placeholder 2"/>
          <p:cNvSpPr>
            <a:spLocks noGrp="1"/>
          </p:cNvSpPr>
          <p:nvPr>
            <p:ph idx="1"/>
          </p:nvPr>
        </p:nvSpPr>
        <p:spPr>
          <a:xfrm>
            <a:off x="457200" y="2148913"/>
            <a:ext cx="8229600" cy="3072189"/>
          </a:xfrm>
        </p:spPr>
        <p:txBody>
          <a:bodyPr>
            <a:noAutofit/>
          </a:bodyPr>
          <a:lstStyle/>
          <a:p>
            <a:pPr marL="514350" indent="-514350"/>
            <a:r>
              <a:rPr lang="en-US" sz="2000" dirty="0" smtClean="0"/>
              <a:t>“disappointing – the 200GF for DGEMM was not worth the trade off of re-writing code in CUDA”</a:t>
            </a:r>
          </a:p>
          <a:p>
            <a:pPr marL="514350" indent="-514350"/>
            <a:endParaRPr lang="en-US" sz="2000" dirty="0" smtClean="0"/>
          </a:p>
          <a:p>
            <a:pPr marL="514350" indent="-514350"/>
            <a:r>
              <a:rPr lang="en-US" sz="2000" dirty="0" smtClean="0"/>
              <a:t>“CUDA is inadequate for most scientific computation since </a:t>
            </a:r>
            <a:r>
              <a:rPr lang="en-US" sz="2000" dirty="0" err="1" smtClean="0"/>
              <a:t>i</a:t>
            </a:r>
            <a:r>
              <a:rPr lang="en-US" sz="2000" dirty="0" smtClean="0"/>
              <a:t>) most algorithms are not trivial data-parallel ii) NVIDIA</a:t>
            </a:r>
            <a:br>
              <a:rPr lang="en-US" sz="2000" dirty="0" smtClean="0"/>
            </a:br>
            <a:r>
              <a:rPr lang="en-US" sz="2000" dirty="0" smtClean="0"/>
              <a:t>documentation on performance tuning is not always correct”</a:t>
            </a:r>
          </a:p>
          <a:p>
            <a:pPr marL="514350" indent="-514350"/>
            <a:endParaRPr lang="en-US" sz="2000" dirty="0"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Astrophysics</a:t>
            </a:r>
            <a:endParaRPr lang="en-US" dirty="0"/>
          </a:p>
        </p:txBody>
      </p:sp>
      <p:sp>
        <p:nvSpPr>
          <p:cNvPr id="3" name="Content Placeholder 2"/>
          <p:cNvSpPr>
            <a:spLocks noGrp="1"/>
          </p:cNvSpPr>
          <p:nvPr>
            <p:ph idx="1"/>
          </p:nvPr>
        </p:nvSpPr>
        <p:spPr>
          <a:xfrm>
            <a:off x="457200" y="1170214"/>
            <a:ext cx="8229600" cy="4955949"/>
          </a:xfrm>
        </p:spPr>
        <p:txBody>
          <a:bodyPr/>
          <a:lstStyle/>
          <a:p>
            <a:r>
              <a:rPr lang="en-US" sz="2000" dirty="0" smtClean="0"/>
              <a:t>Astrophysics: H. Y. </a:t>
            </a:r>
            <a:r>
              <a:rPr lang="en-US" sz="2000" dirty="0" err="1" smtClean="0"/>
              <a:t>Schive</a:t>
            </a:r>
            <a:r>
              <a:rPr lang="en-US" sz="2000" dirty="0" smtClean="0"/>
              <a:t> </a:t>
            </a:r>
          </a:p>
          <a:p>
            <a:pPr lvl="1"/>
            <a:r>
              <a:rPr lang="en-US" sz="1800" dirty="0" smtClean="0"/>
              <a:t>Code: </a:t>
            </a:r>
            <a:r>
              <a:rPr lang="en-US" sz="1800" b="0" i="1" dirty="0" smtClean="0"/>
              <a:t>GPU-accelerated Adaptive </a:t>
            </a:r>
            <a:r>
              <a:rPr lang="en-US" sz="1800" b="0" i="1" dirty="0" err="1" smtClean="0"/>
              <a:t>MEsh</a:t>
            </a:r>
            <a:r>
              <a:rPr lang="en-US" sz="1800" b="0" i="1" dirty="0" smtClean="0"/>
              <a:t> </a:t>
            </a:r>
            <a:r>
              <a:rPr lang="en-US" sz="1800" b="0" i="1" dirty="0" err="1" smtClean="0"/>
              <a:t>Refinment</a:t>
            </a:r>
            <a:r>
              <a:rPr lang="en-US" sz="1800" b="0" i="1" dirty="0" smtClean="0"/>
              <a:t> (GAMER)</a:t>
            </a:r>
          </a:p>
          <a:p>
            <a:pPr lvl="1"/>
            <a:r>
              <a:rPr lang="en-US" sz="1800" dirty="0" smtClean="0"/>
              <a:t>Method</a:t>
            </a:r>
            <a:r>
              <a:rPr lang="en-US" sz="1800" b="0" i="1" dirty="0" smtClean="0"/>
              <a:t>: 2</a:t>
            </a:r>
            <a:r>
              <a:rPr lang="en-US" sz="1800" b="0" i="1" baseline="30000" dirty="0" smtClean="0"/>
              <a:t>nd</a:t>
            </a:r>
            <a:r>
              <a:rPr lang="en-US" sz="1800" b="0" i="1" dirty="0" smtClean="0"/>
              <a:t> order </a:t>
            </a:r>
            <a:r>
              <a:rPr lang="en-US" sz="1800" b="0" i="1" dirty="0" err="1" smtClean="0"/>
              <a:t>PDEs</a:t>
            </a:r>
            <a:r>
              <a:rPr lang="en-US" sz="1800" b="0" i="1" dirty="0" smtClean="0"/>
              <a:t> using adaptive meshes</a:t>
            </a:r>
          </a:p>
          <a:p>
            <a:pPr lvl="1"/>
            <a:r>
              <a:rPr lang="en-US" sz="1800" dirty="0" smtClean="0"/>
              <a:t>Performance: </a:t>
            </a:r>
            <a:r>
              <a:rPr lang="en-US" sz="1800" b="0" i="1" dirty="0" smtClean="0"/>
              <a:t>1GPU 5x faster than 8 CPUs</a:t>
            </a:r>
          </a:p>
          <a:p>
            <a:pPr lvl="1"/>
            <a:r>
              <a:rPr lang="en-US" sz="1800" dirty="0" smtClean="0"/>
              <a:t>Notes: </a:t>
            </a:r>
            <a:r>
              <a:rPr lang="en-US" sz="1800" b="0" i="1" dirty="0" smtClean="0"/>
              <a:t>Would be faster, but AMR </a:t>
            </a:r>
            <a:r>
              <a:rPr lang="en-US" sz="1800" b="0" i="1" dirty="0" err="1" smtClean="0"/>
              <a:t>datastructures</a:t>
            </a:r>
            <a:r>
              <a:rPr lang="en-US" sz="1800" b="0" i="1" dirty="0" smtClean="0"/>
              <a:t> must be manipulated on CPU</a:t>
            </a:r>
          </a:p>
          <a:p>
            <a:endParaRPr lang="en-US" sz="2200" dirty="0" smtClean="0"/>
          </a:p>
          <a:p>
            <a:r>
              <a:rPr lang="en-US" sz="2200" dirty="0" smtClean="0"/>
              <a:t>Astrophysics: Jose Fiestas</a:t>
            </a:r>
          </a:p>
          <a:p>
            <a:pPr lvl="1"/>
            <a:r>
              <a:rPr lang="en-US" sz="1800" dirty="0" smtClean="0"/>
              <a:t>Code: </a:t>
            </a:r>
            <a:r>
              <a:rPr lang="en-US" sz="1800" b="0" i="1" dirty="0" err="1" smtClean="0"/>
              <a:t>PhiGPU</a:t>
            </a:r>
            <a:endParaRPr lang="en-US" sz="1800" b="0" i="1" dirty="0" smtClean="0"/>
          </a:p>
          <a:p>
            <a:pPr lvl="1"/>
            <a:r>
              <a:rPr lang="en-US" sz="1800" dirty="0" smtClean="0"/>
              <a:t>Method: </a:t>
            </a:r>
            <a:r>
              <a:rPr lang="en-US" sz="1800" b="0" i="1" dirty="0" smtClean="0"/>
              <a:t>N-body application with 4</a:t>
            </a:r>
            <a:r>
              <a:rPr lang="en-US" sz="1800" b="0" i="1" baseline="30000" dirty="0" smtClean="0"/>
              <a:t>th</a:t>
            </a:r>
            <a:r>
              <a:rPr lang="en-US" sz="1800" b="0" i="1" dirty="0" smtClean="0"/>
              <a:t>-8</a:t>
            </a:r>
            <a:r>
              <a:rPr lang="en-US" sz="1800" b="0" i="1" baseline="30000" dirty="0" smtClean="0"/>
              <a:t>th</a:t>
            </a:r>
            <a:r>
              <a:rPr lang="en-US" sz="1800" b="0" i="1" dirty="0" smtClean="0"/>
              <a:t> order </a:t>
            </a:r>
            <a:r>
              <a:rPr lang="en-US" sz="1800" b="0" i="1" dirty="0" err="1" smtClean="0"/>
              <a:t>Hermite</a:t>
            </a:r>
            <a:r>
              <a:rPr lang="en-US" sz="1800" b="0" i="1" dirty="0" smtClean="0"/>
              <a:t> integrators</a:t>
            </a:r>
          </a:p>
          <a:p>
            <a:pPr lvl="1"/>
            <a:r>
              <a:rPr lang="en-US" sz="1800" dirty="0" smtClean="0"/>
              <a:t>Performance: </a:t>
            </a:r>
            <a:r>
              <a:rPr lang="en-US" sz="1800" b="0" i="1" dirty="0" smtClean="0"/>
              <a:t>performance improves 60% for C1060 vs. C2050 (don’t know speedup vs. CPU)</a:t>
            </a:r>
          </a:p>
          <a:p>
            <a:pPr lvl="1"/>
            <a:r>
              <a:rPr lang="en-US" sz="1800" dirty="0" smtClean="0"/>
              <a:t>Notes: </a:t>
            </a:r>
            <a:r>
              <a:rPr lang="en-US" sz="1800" b="0" i="1" dirty="0" smtClean="0"/>
              <a:t>mixed precision, running on 32 nodes</a:t>
            </a:r>
          </a:p>
          <a:p>
            <a:pPr lvl="1"/>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38" name="Rectangle 2"/>
          <p:cNvSpPr>
            <a:spLocks noGrp="1" noRot="1" noChangeArrowheads="1"/>
          </p:cNvSpPr>
          <p:nvPr>
            <p:ph type="title"/>
          </p:nvPr>
        </p:nvSpPr>
        <p:spPr>
          <a:xfrm>
            <a:off x="457200" y="228600"/>
            <a:ext cx="8229600" cy="1143000"/>
          </a:xfrm>
        </p:spPr>
        <p:txBody>
          <a:bodyPr/>
          <a:lstStyle/>
          <a:p>
            <a:pPr eaLnBrk="1" hangingPunct="1">
              <a:defRPr/>
            </a:pPr>
            <a:r>
              <a:rPr lang="ja-JP" altLang="en-US" smtClean="0">
                <a:latin typeface="Arial"/>
                <a:cs typeface="+mj-cs"/>
              </a:rPr>
              <a:t>“</a:t>
            </a:r>
            <a:r>
              <a:rPr lang="en-US" smtClean="0">
                <a:cs typeface="+mj-cs"/>
              </a:rPr>
              <a:t>Current</a:t>
            </a:r>
            <a:r>
              <a:rPr lang="ja-JP" altLang="en-US" smtClean="0">
                <a:latin typeface="Arial"/>
                <a:cs typeface="+mj-cs"/>
              </a:rPr>
              <a:t>”</a:t>
            </a:r>
            <a:r>
              <a:rPr lang="en-US" smtClean="0">
                <a:cs typeface="+mj-cs"/>
              </a:rPr>
              <a:t> Optical Surveys</a:t>
            </a:r>
          </a:p>
        </p:txBody>
      </p:sp>
      <p:sp>
        <p:nvSpPr>
          <p:cNvPr id="731139" name="Rectangle 3"/>
          <p:cNvSpPr>
            <a:spLocks noChangeArrowheads="1"/>
          </p:cNvSpPr>
          <p:nvPr/>
        </p:nvSpPr>
        <p:spPr bwMode="auto">
          <a:xfrm>
            <a:off x="152400" y="1287463"/>
            <a:ext cx="89154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defRPr/>
            </a:pPr>
            <a:r>
              <a:rPr lang="en-US">
                <a:cs typeface="+mn-cs"/>
              </a:rPr>
              <a:t>Photometric: </a:t>
            </a:r>
          </a:p>
          <a:p>
            <a:pPr algn="l">
              <a:defRPr/>
            </a:pPr>
            <a:r>
              <a:rPr lang="en-US">
                <a:cs typeface="+mn-cs"/>
              </a:rPr>
              <a:t>	</a:t>
            </a:r>
          </a:p>
          <a:p>
            <a:pPr algn="l">
              <a:defRPr/>
            </a:pPr>
            <a:r>
              <a:rPr lang="en-US" b="1" i="1">
                <a:solidFill>
                  <a:schemeClr val="hlink"/>
                </a:solidFill>
                <a:cs typeface="+mn-cs"/>
              </a:rPr>
              <a:t>	Palomar Transient Factory</a:t>
            </a:r>
          </a:p>
          <a:p>
            <a:pPr algn="l">
              <a:defRPr/>
            </a:pPr>
            <a:r>
              <a:rPr lang="en-US">
                <a:cs typeface="+mn-cs"/>
              </a:rPr>
              <a:t>	La Silla Supernova Search</a:t>
            </a:r>
          </a:p>
          <a:p>
            <a:pPr algn="l">
              <a:defRPr/>
            </a:pPr>
            <a:r>
              <a:rPr lang="en-US">
                <a:cs typeface="+mn-cs"/>
              </a:rPr>
              <a:t>	SkyMapper</a:t>
            </a:r>
          </a:p>
          <a:p>
            <a:pPr algn="l">
              <a:defRPr/>
            </a:pPr>
            <a:r>
              <a:rPr lang="en-US">
                <a:cs typeface="+mn-cs"/>
              </a:rPr>
              <a:t>	PanSTARRS</a:t>
            </a:r>
          </a:p>
          <a:p>
            <a:pPr algn="l">
              <a:defRPr/>
            </a:pPr>
            <a:endParaRPr lang="en-US">
              <a:cs typeface="+mn-cs"/>
            </a:endParaRPr>
          </a:p>
          <a:p>
            <a:pPr algn="l">
              <a:defRPr/>
            </a:pPr>
            <a:endParaRPr lang="en-US">
              <a:cs typeface="+mn-cs"/>
            </a:endParaRPr>
          </a:p>
          <a:p>
            <a:pPr algn="l">
              <a:defRPr/>
            </a:pPr>
            <a:r>
              <a:rPr lang="en-US">
                <a:cs typeface="+mn-cs"/>
              </a:rPr>
              <a:t>Spectroscopic:</a:t>
            </a:r>
          </a:p>
          <a:p>
            <a:pPr algn="l">
              <a:defRPr/>
            </a:pPr>
            <a:r>
              <a:rPr lang="en-US">
                <a:cs typeface="+mn-cs"/>
              </a:rPr>
              <a:t>	SDSS III</a:t>
            </a:r>
          </a:p>
          <a:p>
            <a:pPr algn="l">
              <a:defRPr/>
            </a:pPr>
            <a:endParaRPr lang="en-US">
              <a:cs typeface="+mn-cs"/>
            </a:endParaRPr>
          </a:p>
          <a:p>
            <a:pPr algn="l">
              <a:defRPr/>
            </a:pPr>
            <a:r>
              <a:rPr lang="en-US">
                <a:cs typeface="+mn-cs"/>
              </a:rPr>
              <a:t>All of these surveys span astrophysics from planets to cosmology, from the static to the transient universe.</a:t>
            </a:r>
          </a:p>
        </p:txBody>
      </p:sp>
    </p:spTree>
    <p:extLst>
      <p:ext uri="{BB962C8B-B14F-4D97-AF65-F5344CB8AC3E}">
        <p14:creationId xmlns:p14="http://schemas.microsoft.com/office/powerpoint/2010/main" val="224271956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Competition</a:t>
            </a:r>
          </a:p>
        </p:txBody>
      </p:sp>
      <p:sp>
        <p:nvSpPr>
          <p:cNvPr id="754691" name="Text Box 3"/>
          <p:cNvSpPr txBox="1">
            <a:spLocks noChangeArrowheads="1"/>
          </p:cNvSpPr>
          <p:nvPr/>
        </p:nvSpPr>
        <p:spPr bwMode="blackWhite">
          <a:xfrm>
            <a:off x="152400" y="1127125"/>
            <a:ext cx="88392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defRPr/>
            </a:pPr>
            <a:r>
              <a:rPr lang="en-US" sz="2000">
                <a:cs typeface="+mn-cs"/>
              </a:rPr>
              <a:t>The competition were two wide-field multi-color surveys with cadences that were either unpredictable (SkyMapper) or from days to weeks (PanSTARRS) in a given filter. </a:t>
            </a:r>
          </a:p>
          <a:p>
            <a:pPr algn="l">
              <a:defRPr/>
            </a:pPr>
            <a:endParaRPr lang="en-US" sz="2000">
              <a:cs typeface="+mn-cs"/>
            </a:endParaRPr>
          </a:p>
          <a:p>
            <a:pPr algn="l">
              <a:defRPr/>
            </a:pPr>
            <a:r>
              <a:rPr lang="en-US" sz="2000">
                <a:cs typeface="+mn-cs"/>
              </a:rPr>
              <a:t>How could we do something better/different?</a:t>
            </a:r>
          </a:p>
          <a:p>
            <a:pPr algn="l">
              <a:defRPr/>
            </a:pPr>
            <a:endParaRPr lang="en-US" sz="2000">
              <a:cs typeface="+mn-cs"/>
            </a:endParaRPr>
          </a:p>
          <a:p>
            <a:pPr algn="l">
              <a:defRPr/>
            </a:pPr>
            <a:r>
              <a:rPr lang="en-US" sz="2000">
                <a:cs typeface="+mn-cs"/>
              </a:rPr>
              <a:t>	- Start quickly - P48</a:t>
            </a:r>
            <a:r>
              <a:rPr lang="ja-JP" altLang="en-US" sz="2000">
                <a:latin typeface="Arial"/>
                <a:cs typeface="+mn-cs"/>
              </a:rPr>
              <a:t>”</a:t>
            </a:r>
            <a:r>
              <a:rPr lang="en-US" sz="2000">
                <a:cs typeface="+mn-cs"/>
              </a:rPr>
              <a:t> coupled with the CFHT12k camera</a:t>
            </a:r>
          </a:p>
          <a:p>
            <a:pPr algn="l">
              <a:defRPr/>
            </a:pPr>
            <a:r>
              <a:rPr lang="en-US" sz="2000">
                <a:cs typeface="+mn-cs"/>
              </a:rPr>
              <a:t>	- Don</a:t>
            </a:r>
            <a:r>
              <a:rPr lang="ja-JP" altLang="en-US" sz="2000">
                <a:latin typeface="Arial"/>
                <a:cs typeface="+mn-cs"/>
              </a:rPr>
              <a:t>’</a:t>
            </a:r>
            <a:r>
              <a:rPr lang="en-US" sz="2000">
                <a:cs typeface="+mn-cs"/>
              </a:rPr>
              <a:t>t do multiple colors</a:t>
            </a:r>
          </a:p>
          <a:p>
            <a:pPr algn="l">
              <a:defRPr/>
            </a:pPr>
            <a:r>
              <a:rPr lang="en-US" sz="2000">
                <a:cs typeface="+mn-cs"/>
              </a:rPr>
              <a:t>	- Explore the temporal domains in unique ways</a:t>
            </a:r>
          </a:p>
          <a:p>
            <a:pPr algn="l">
              <a:defRPr/>
            </a:pPr>
            <a:r>
              <a:rPr lang="en-US" sz="2000">
                <a:cs typeface="+mn-cs"/>
              </a:rPr>
              <a:t>	- Take full advantage of the big-iron at Super-Computing Centers</a:t>
            </a:r>
          </a:p>
          <a:p>
            <a:pPr algn="l">
              <a:defRPr/>
            </a:pPr>
            <a:r>
              <a:rPr lang="en-US" sz="2000">
                <a:cs typeface="+mn-cs"/>
              </a:rPr>
              <a:t>	- Get all the science we possibly can out of this program </a:t>
            </a:r>
          </a:p>
          <a:p>
            <a:pPr algn="l">
              <a:defRPr/>
            </a:pPr>
            <a:r>
              <a:rPr lang="en-US" sz="2000">
                <a:cs typeface="+mn-cs"/>
              </a:rPr>
              <a:t>	</a:t>
            </a:r>
          </a:p>
          <a:p>
            <a:pPr algn="l">
              <a:defRPr/>
            </a:pPr>
            <a:r>
              <a:rPr lang="en-US" sz="2000">
                <a:cs typeface="+mn-cs"/>
              </a:rPr>
              <a:t>Thus we need the capability of providing immediate  follow-up of </a:t>
            </a:r>
            <a:r>
              <a:rPr lang="en-US" sz="2000" b="1" i="1">
                <a:cs typeface="+mn-cs"/>
              </a:rPr>
              <a:t>unique</a:t>
            </a:r>
            <a:r>
              <a:rPr lang="en-US" sz="2000">
                <a:cs typeface="+mn-cs"/>
              </a:rPr>
              <a:t> transients, using 4 to 10-m class telescopes.</a:t>
            </a:r>
          </a:p>
        </p:txBody>
      </p:sp>
    </p:spTree>
    <p:extLst>
      <p:ext uri="{BB962C8B-B14F-4D97-AF65-F5344CB8AC3E}">
        <p14:creationId xmlns:p14="http://schemas.microsoft.com/office/powerpoint/2010/main" val="391709297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34"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Phase-Space</a:t>
            </a:r>
          </a:p>
        </p:txBody>
      </p:sp>
      <p:pic>
        <p:nvPicPr>
          <p:cNvPr id="18435" name="Picture 4" descr="magtau4.pdf                                                    0083974FMacintosh HD                   C4AC01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89137" y="220663"/>
            <a:ext cx="5165725"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399718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PTF (2009-2013)</a:t>
            </a:r>
          </a:p>
        </p:txBody>
      </p:sp>
      <p:sp>
        <p:nvSpPr>
          <p:cNvPr id="732163" name="Text Box 3"/>
          <p:cNvSpPr txBox="1">
            <a:spLocks noChangeArrowheads="1"/>
          </p:cNvSpPr>
          <p:nvPr/>
        </p:nvSpPr>
        <p:spPr bwMode="auto">
          <a:xfrm>
            <a:off x="76200" y="895350"/>
            <a:ext cx="90678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defRPr/>
            </a:pPr>
            <a:endParaRPr lang="en-US">
              <a:cs typeface="+mn-cs"/>
            </a:endParaRPr>
          </a:p>
          <a:p>
            <a:pPr algn="l">
              <a:buFont typeface="Wingdings" charset="0"/>
              <a:buChar char="§"/>
              <a:defRPr/>
            </a:pPr>
            <a:r>
              <a:rPr lang="en-US">
                <a:cs typeface="+mn-cs"/>
              </a:rPr>
              <a:t> CFH12k camera on the Palomar Oschin Schmidt telescope</a:t>
            </a:r>
          </a:p>
          <a:p>
            <a:pPr lvl="1" algn="l">
              <a:buFont typeface="Wingdings" charset="0"/>
              <a:buChar char="§"/>
              <a:defRPr/>
            </a:pPr>
            <a:r>
              <a:rPr lang="en-US">
                <a:cs typeface="+mn-cs"/>
              </a:rPr>
              <a:t> 7.8 sq deg field of view, 1</a:t>
            </a:r>
            <a:r>
              <a:rPr lang="ja-JP" altLang="en-US">
                <a:latin typeface="Arial"/>
                <a:cs typeface="+mn-cs"/>
              </a:rPr>
              <a:t>”</a:t>
            </a:r>
            <a:r>
              <a:rPr lang="en-US">
                <a:cs typeface="+mn-cs"/>
              </a:rPr>
              <a:t> pixels </a:t>
            </a:r>
          </a:p>
          <a:p>
            <a:pPr lvl="1" algn="l">
              <a:buFont typeface="Wingdings" charset="0"/>
              <a:buChar char="§"/>
              <a:defRPr/>
            </a:pPr>
            <a:r>
              <a:rPr lang="en-US">
                <a:cs typeface="+mn-cs"/>
              </a:rPr>
              <a:t> 60s exposures with 15-20s readout in r, g and H-alpha </a:t>
            </a:r>
          </a:p>
          <a:p>
            <a:pPr lvl="1" algn="l">
              <a:buFont typeface="Wingdings" charset="0"/>
              <a:buChar char="§"/>
              <a:defRPr/>
            </a:pPr>
            <a:r>
              <a:rPr lang="en-US">
                <a:cs typeface="+mn-cs"/>
              </a:rPr>
              <a:t> First light Nov. 24, 2008. </a:t>
            </a:r>
          </a:p>
          <a:p>
            <a:pPr lvl="1" algn="l">
              <a:buFont typeface="Wingdings" charset="0"/>
              <a:buChar char="§"/>
              <a:defRPr/>
            </a:pPr>
            <a:r>
              <a:rPr lang="en-US">
                <a:cs typeface="+mn-cs"/>
              </a:rPr>
              <a:t> First useful science images on Jan 13th, 2009.</a:t>
            </a:r>
          </a:p>
          <a:p>
            <a:pPr lvl="1" algn="l">
              <a:buFont typeface="Wingdings" charset="0"/>
              <a:buNone/>
              <a:defRPr/>
            </a:pPr>
            <a:endParaRPr lang="en-US">
              <a:cs typeface="+mn-cs"/>
            </a:endParaRPr>
          </a:p>
          <a:p>
            <a:pPr algn="l">
              <a:buFont typeface="Wingdings" charset="0"/>
              <a:buChar char="§"/>
              <a:defRPr/>
            </a:pPr>
            <a:r>
              <a:rPr lang="en-US">
                <a:cs typeface="+mn-cs"/>
              </a:rPr>
              <a:t> 2 Cadences (Mar. - Nov.) </a:t>
            </a:r>
          </a:p>
          <a:p>
            <a:pPr lvl="1" algn="l">
              <a:buFont typeface="Wingdings" charset="0"/>
              <a:buChar char="§"/>
              <a:defRPr/>
            </a:pPr>
            <a:r>
              <a:rPr lang="en-US">
                <a:cs typeface="+mn-cs"/>
              </a:rPr>
              <a:t> Nightly (35% of time) on nearby galaxies and clusters (g/r)</a:t>
            </a:r>
          </a:p>
          <a:p>
            <a:pPr lvl="1" algn="l">
              <a:buFont typeface="Wingdings" charset="0"/>
              <a:buChar char="§"/>
              <a:defRPr/>
            </a:pPr>
            <a:r>
              <a:rPr lang="en-US">
                <a:cs typeface="+mn-cs"/>
              </a:rPr>
              <a:t> Every 3 nights (65% of time) on mostly SDSS fields with minimum coverage of 2500 sq deg. (r) to 20th mag 10-sigma</a:t>
            </a:r>
          </a:p>
          <a:p>
            <a:pPr lvl="1" algn="l">
              <a:buFont typeface="Wingdings" charset="0"/>
              <a:buChar char="§"/>
              <a:defRPr/>
            </a:pPr>
            <a:r>
              <a:rPr lang="en-US">
                <a:cs typeface="+mn-cs"/>
              </a:rPr>
              <a:t> H-alpha during bright time (full +/-2 days)</a:t>
            </a:r>
          </a:p>
          <a:p>
            <a:pPr lvl="1" algn="l">
              <a:buFont typeface="Wingdings" charset="0"/>
              <a:buChar char="§"/>
              <a:defRPr/>
            </a:pPr>
            <a:endParaRPr lang="en-US">
              <a:cs typeface="+mn-cs"/>
            </a:endParaRPr>
          </a:p>
          <a:p>
            <a:pPr lvl="1" algn="l">
              <a:buFont typeface="Wingdings" charset="0"/>
              <a:buNone/>
              <a:defRPr/>
            </a:pPr>
            <a:r>
              <a:rPr lang="en-US">
                <a:cs typeface="+mn-cs"/>
              </a:rPr>
              <a:t>Nov-Feb, minute cadences on select fields.</a:t>
            </a:r>
          </a:p>
        </p:txBody>
      </p:sp>
    </p:spTree>
    <p:extLst>
      <p:ext uri="{BB962C8B-B14F-4D97-AF65-F5344CB8AC3E}">
        <p14:creationId xmlns:p14="http://schemas.microsoft.com/office/powerpoint/2010/main" val="180563289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PTF Science</a:t>
            </a:r>
          </a:p>
        </p:txBody>
      </p:sp>
      <p:graphicFrame>
        <p:nvGraphicFramePr>
          <p:cNvPr id="720947" name="Group 51"/>
          <p:cNvGraphicFramePr>
            <a:graphicFrameLocks noGrp="1"/>
          </p:cNvGraphicFramePr>
          <p:nvPr>
            <p:extLst>
              <p:ext uri="{D42A27DB-BD31-4B8C-83A1-F6EECF244321}">
                <p14:modId xmlns:p14="http://schemas.microsoft.com/office/powerpoint/2010/main" val="3740288523"/>
              </p:ext>
            </p:extLst>
          </p:nvPr>
        </p:nvGraphicFramePr>
        <p:xfrm>
          <a:off x="1447800" y="1025149"/>
          <a:ext cx="6400800" cy="4502150"/>
        </p:xfrm>
        <a:graphic>
          <a:graphicData uri="http://schemas.openxmlformats.org/drawingml/2006/table">
            <a:tbl>
              <a:tblPr/>
              <a:tblGrid>
                <a:gridCol w="3198813"/>
                <a:gridCol w="3201987"/>
              </a:tblGrid>
              <a:tr h="403225">
                <a:tc gridSpan="2">
                  <a:txBody>
                    <a:bodyPr/>
                    <a:lstStyle/>
                    <a:p>
                      <a:pPr marL="0" marR="0" lvl="0" indent="0" algn="ctr" defTabSz="457200" rtl="0" eaLnBrk="1" fontAlgn="base" latinLnBrk="0" hangingPunct="1">
                        <a:lnSpc>
                          <a:spcPct val="100000"/>
                        </a:lnSpc>
                        <a:spcBef>
                          <a:spcPct val="0"/>
                        </a:spcBef>
                        <a:spcAft>
                          <a:spcPct val="0"/>
                        </a:spcAft>
                        <a:buClr>
                          <a:schemeClr val="hlink"/>
                        </a:buClr>
                        <a:buSzPct val="70000"/>
                        <a:buFontTx/>
                        <a:buNone/>
                        <a:tabLst/>
                      </a:pPr>
                      <a:r>
                        <a:rPr kumimoji="0" lang="en-US" sz="2200" b="1" i="0" u="none" strike="noStrike" cap="none" normalizeH="0" baseline="0">
                          <a:ln>
                            <a:noFill/>
                          </a:ln>
                          <a:solidFill>
                            <a:srgbClr val="FFFFFF"/>
                          </a:solidFill>
                          <a:effectLst>
                            <a:outerShdw blurRad="38100" dist="38100" dir="2700000" algn="tl">
                              <a:srgbClr val="000000"/>
                            </a:outerShdw>
                          </a:effectLst>
                          <a:latin typeface="Palatino" charset="0"/>
                          <a:ea typeface="ＭＳ Ｐゴシック" charset="0"/>
                        </a:rPr>
                        <a:t>PTF Key Projects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347663">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Various SNe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Dwarf novae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28625">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Transients in nearby galaxies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Core collapse SNe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457200">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RR Lyrae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Solar system objects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46075">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CVs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AGN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47663">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AM CVn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Blazars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92125">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Galactic dynamics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LIGO &amp; Neutrino transients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81000">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Flare stars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Hostless transients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81000">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Nearby star kinematics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Orphan GRB afterglows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457200">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Rotation in clusters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Eclipsing stars and planets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81000">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a:ln>
                            <a:noFill/>
                          </a:ln>
                          <a:solidFill>
                            <a:srgbClr val="000000"/>
                          </a:solidFill>
                          <a:effectLst>
                            <a:outerShdw blurRad="38100" dist="38100" dir="2700000" algn="tl">
                              <a:srgbClr val="FFFFFF"/>
                            </a:outerShdw>
                          </a:effectLst>
                          <a:latin typeface="Palatino" charset="0"/>
                          <a:ea typeface="ＭＳ Ｐゴシック" charset="0"/>
                        </a:rPr>
                        <a:t>Tidal events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
                          <a:schemeClr val="hlink"/>
                        </a:buClr>
                        <a:buSzPct val="70000"/>
                        <a:buFontTx/>
                        <a:buNone/>
                        <a:tabLst/>
                      </a:pPr>
                      <a:r>
                        <a:rPr kumimoji="0" lang="en-US" sz="1800" b="0" i="0" u="none" strike="noStrike" cap="none" normalizeH="0" baseline="0" dirty="0">
                          <a:ln>
                            <a:noFill/>
                          </a:ln>
                          <a:solidFill>
                            <a:srgbClr val="000000"/>
                          </a:solidFill>
                          <a:effectLst>
                            <a:outerShdw blurRad="38100" dist="38100" dir="2700000" algn="tl">
                              <a:srgbClr val="FFFFFF"/>
                            </a:outerShdw>
                          </a:effectLst>
                          <a:latin typeface="Palatino" charset="0"/>
                          <a:ea typeface="ＭＳ Ｐゴシック" charset="0"/>
                        </a:rPr>
                        <a:t>H-alpha  sky-survey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720946" name="Text Box 50"/>
          <p:cNvSpPr txBox="1">
            <a:spLocks noChangeArrowheads="1"/>
          </p:cNvSpPr>
          <p:nvPr/>
        </p:nvSpPr>
        <p:spPr bwMode="auto">
          <a:xfrm>
            <a:off x="705589" y="5735924"/>
            <a:ext cx="793788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a:defRPr/>
            </a:pPr>
            <a:r>
              <a:rPr lang="en-US" sz="2000" dirty="0">
                <a:cs typeface="+mn-cs"/>
              </a:rPr>
              <a:t>The power of PTF resides in its diverse science goals </a:t>
            </a:r>
            <a:r>
              <a:rPr lang="en-US" sz="2000" dirty="0" smtClean="0">
                <a:cs typeface="+mn-cs"/>
              </a:rPr>
              <a:t> and </a:t>
            </a:r>
            <a:r>
              <a:rPr lang="en-US" sz="2000" dirty="0">
                <a:cs typeface="+mn-cs"/>
              </a:rPr>
              <a:t>follow-up. </a:t>
            </a:r>
          </a:p>
        </p:txBody>
      </p:sp>
    </p:spTree>
    <p:extLst>
      <p:ext uri="{BB962C8B-B14F-4D97-AF65-F5344CB8AC3E}">
        <p14:creationId xmlns:p14="http://schemas.microsoft.com/office/powerpoint/2010/main" val="179063951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0"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PTF Science</a:t>
            </a:r>
          </a:p>
        </p:txBody>
      </p:sp>
      <p:pic>
        <p:nvPicPr>
          <p:cNvPr id="21508"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1088" y="1112838"/>
            <a:ext cx="669131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0"/>
          <p:cNvSpPr txBox="1">
            <a:spLocks noChangeArrowheads="1"/>
          </p:cNvSpPr>
          <p:nvPr/>
        </p:nvSpPr>
        <p:spPr bwMode="auto">
          <a:xfrm>
            <a:off x="705589" y="5735924"/>
            <a:ext cx="793788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a:defRPr/>
            </a:pPr>
            <a:r>
              <a:rPr lang="en-US" sz="2000" dirty="0">
                <a:cs typeface="+mn-cs"/>
              </a:rPr>
              <a:t>The power of PTF resides in its diverse science goals </a:t>
            </a:r>
            <a:r>
              <a:rPr lang="en-US" sz="2000" dirty="0" smtClean="0">
                <a:cs typeface="+mn-cs"/>
              </a:rPr>
              <a:t> and </a:t>
            </a:r>
            <a:r>
              <a:rPr lang="en-US" sz="2000" dirty="0">
                <a:cs typeface="+mn-cs"/>
              </a:rPr>
              <a:t>follow-up. </a:t>
            </a:r>
          </a:p>
        </p:txBody>
      </p:sp>
    </p:spTree>
    <p:extLst>
      <p:ext uri="{BB962C8B-B14F-4D97-AF65-F5344CB8AC3E}">
        <p14:creationId xmlns:p14="http://schemas.microsoft.com/office/powerpoint/2010/main" val="363168360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954"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PTF Pipeline</a:t>
            </a:r>
          </a:p>
        </p:txBody>
      </p:sp>
      <p:pic>
        <p:nvPicPr>
          <p:cNvPr id="22531" name="Picture 40" descr="ptf_tech_flowchart.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913" y="987425"/>
            <a:ext cx="8878887" cy="533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5956" name="Text Box 4"/>
          <p:cNvSpPr txBox="1">
            <a:spLocks noChangeArrowheads="1"/>
          </p:cNvSpPr>
          <p:nvPr/>
        </p:nvSpPr>
        <p:spPr bwMode="auto">
          <a:xfrm>
            <a:off x="2232025" y="4511675"/>
            <a:ext cx="1882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128 MB/90s</a:t>
            </a:r>
          </a:p>
          <a:p>
            <a:pPr>
              <a:defRPr/>
            </a:pPr>
            <a:r>
              <a:rPr lang="en-US">
                <a:cs typeface="+mn-cs"/>
              </a:rPr>
              <a:t>50 GB/night</a:t>
            </a:r>
          </a:p>
        </p:txBody>
      </p:sp>
    </p:spTree>
    <p:extLst>
      <p:ext uri="{BB962C8B-B14F-4D97-AF65-F5344CB8AC3E}">
        <p14:creationId xmlns:p14="http://schemas.microsoft.com/office/powerpoint/2010/main" val="202768592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9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0463" y="2133600"/>
            <a:ext cx="1546225" cy="208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85410" name="Rectangle 1026"/>
          <p:cNvSpPr>
            <a:spLocks noGrp="1" noRot="1" noChangeArrowheads="1"/>
          </p:cNvSpPr>
          <p:nvPr>
            <p:ph type="title" idx="4294967295"/>
          </p:nvPr>
        </p:nvSpPr>
        <p:spPr>
          <a:xfrm>
            <a:off x="457200" y="152400"/>
            <a:ext cx="8229600" cy="1143000"/>
          </a:xfrm>
        </p:spPr>
        <p:txBody>
          <a:bodyPr/>
          <a:lstStyle/>
          <a:p>
            <a:pPr eaLnBrk="1" hangingPunct="1">
              <a:defRPr/>
            </a:pPr>
            <a:r>
              <a:rPr lang="en-US" smtClean="0">
                <a:cs typeface="+mj-cs"/>
              </a:rPr>
              <a:t>Pipeline</a:t>
            </a:r>
          </a:p>
        </p:txBody>
      </p:sp>
      <p:sp>
        <p:nvSpPr>
          <p:cNvPr id="789508" name="Rectangle 4"/>
          <p:cNvSpPr>
            <a:spLocks noChangeArrowheads="1"/>
          </p:cNvSpPr>
          <p:nvPr/>
        </p:nvSpPr>
        <p:spPr bwMode="auto">
          <a:xfrm>
            <a:off x="1447800" y="4953000"/>
            <a:ext cx="4419600" cy="13716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dirty="0">
                <a:cs typeface="+mn-cs"/>
              </a:rPr>
              <a:t>NERSC GLOBAL FILESYSTEM</a:t>
            </a:r>
          </a:p>
          <a:p>
            <a:pPr>
              <a:defRPr/>
            </a:pPr>
            <a:r>
              <a:rPr lang="en-US" dirty="0">
                <a:cs typeface="+mn-cs"/>
              </a:rPr>
              <a:t>250TB (</a:t>
            </a:r>
            <a:r>
              <a:rPr lang="en-US" dirty="0" smtClean="0">
                <a:cs typeface="+mn-cs"/>
              </a:rPr>
              <a:t>170TB </a:t>
            </a:r>
            <a:r>
              <a:rPr lang="en-US" dirty="0">
                <a:cs typeface="+mn-cs"/>
              </a:rPr>
              <a:t>used)</a:t>
            </a:r>
          </a:p>
        </p:txBody>
      </p:sp>
      <p:sp>
        <p:nvSpPr>
          <p:cNvPr id="789509" name="Rectangle 5"/>
          <p:cNvSpPr>
            <a:spLocks noChangeArrowheads="1"/>
          </p:cNvSpPr>
          <p:nvPr/>
        </p:nvSpPr>
        <p:spPr bwMode="auto">
          <a:xfrm>
            <a:off x="228600" y="2362200"/>
            <a:ext cx="1905000" cy="1219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Data</a:t>
            </a:r>
          </a:p>
          <a:p>
            <a:pPr>
              <a:defRPr/>
            </a:pPr>
            <a:r>
              <a:rPr lang="en-US">
                <a:cs typeface="+mn-cs"/>
              </a:rPr>
              <a:t>Transfer</a:t>
            </a:r>
          </a:p>
          <a:p>
            <a:pPr>
              <a:defRPr/>
            </a:pPr>
            <a:r>
              <a:rPr lang="en-US">
                <a:cs typeface="+mn-cs"/>
              </a:rPr>
              <a:t>Nodes</a:t>
            </a:r>
          </a:p>
        </p:txBody>
      </p:sp>
      <p:sp>
        <p:nvSpPr>
          <p:cNvPr id="789510" name="Rectangle 6"/>
          <p:cNvSpPr>
            <a:spLocks noChangeArrowheads="1"/>
          </p:cNvSpPr>
          <p:nvPr/>
        </p:nvSpPr>
        <p:spPr bwMode="auto">
          <a:xfrm>
            <a:off x="2438400" y="2362200"/>
            <a:ext cx="1905000" cy="1219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Science</a:t>
            </a:r>
          </a:p>
          <a:p>
            <a:pPr>
              <a:defRPr/>
            </a:pPr>
            <a:r>
              <a:rPr lang="en-US">
                <a:cs typeface="+mn-cs"/>
              </a:rPr>
              <a:t>Gateway</a:t>
            </a:r>
          </a:p>
          <a:p>
            <a:pPr>
              <a:defRPr/>
            </a:pPr>
            <a:r>
              <a:rPr lang="en-US">
                <a:cs typeface="+mn-cs"/>
              </a:rPr>
              <a:t>Node 2</a:t>
            </a:r>
          </a:p>
        </p:txBody>
      </p:sp>
      <p:sp>
        <p:nvSpPr>
          <p:cNvPr id="789511" name="Rectangle 7"/>
          <p:cNvSpPr>
            <a:spLocks noChangeArrowheads="1"/>
          </p:cNvSpPr>
          <p:nvPr/>
        </p:nvSpPr>
        <p:spPr bwMode="auto">
          <a:xfrm>
            <a:off x="6858000" y="2895600"/>
            <a:ext cx="1905000" cy="1219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Science</a:t>
            </a:r>
          </a:p>
          <a:p>
            <a:pPr>
              <a:defRPr/>
            </a:pPr>
            <a:r>
              <a:rPr lang="en-US">
                <a:cs typeface="+mn-cs"/>
              </a:rPr>
              <a:t>Gateway</a:t>
            </a:r>
          </a:p>
          <a:p>
            <a:pPr>
              <a:defRPr/>
            </a:pPr>
            <a:r>
              <a:rPr lang="en-US">
                <a:cs typeface="+mn-cs"/>
              </a:rPr>
              <a:t>Node 1</a:t>
            </a:r>
          </a:p>
        </p:txBody>
      </p:sp>
      <p:sp>
        <p:nvSpPr>
          <p:cNvPr id="789512" name="Line 8"/>
          <p:cNvSpPr>
            <a:spLocks noChangeShapeType="1"/>
          </p:cNvSpPr>
          <p:nvPr/>
        </p:nvSpPr>
        <p:spPr bwMode="auto">
          <a:xfrm>
            <a:off x="1143000" y="1295400"/>
            <a:ext cx="76200" cy="9144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13" name="Line 9"/>
          <p:cNvSpPr>
            <a:spLocks noChangeShapeType="1"/>
          </p:cNvSpPr>
          <p:nvPr/>
        </p:nvSpPr>
        <p:spPr bwMode="auto">
          <a:xfrm>
            <a:off x="914400" y="3657600"/>
            <a:ext cx="457200" cy="12192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14" name="Line 10"/>
          <p:cNvSpPr>
            <a:spLocks noChangeShapeType="1"/>
          </p:cNvSpPr>
          <p:nvPr/>
        </p:nvSpPr>
        <p:spPr bwMode="auto">
          <a:xfrm>
            <a:off x="3733800" y="3657600"/>
            <a:ext cx="0" cy="11430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15" name="Line 11"/>
          <p:cNvSpPr>
            <a:spLocks noChangeShapeType="1"/>
          </p:cNvSpPr>
          <p:nvPr/>
        </p:nvSpPr>
        <p:spPr bwMode="auto">
          <a:xfrm flipV="1">
            <a:off x="7620000" y="1828800"/>
            <a:ext cx="381000" cy="9144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16" name="Text Box 12"/>
          <p:cNvSpPr txBox="1">
            <a:spLocks noChangeArrowheads="1"/>
          </p:cNvSpPr>
          <p:nvPr/>
        </p:nvSpPr>
        <p:spPr bwMode="auto">
          <a:xfrm>
            <a:off x="263525" y="762000"/>
            <a:ext cx="1868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Observatory</a:t>
            </a:r>
          </a:p>
        </p:txBody>
      </p:sp>
      <p:sp>
        <p:nvSpPr>
          <p:cNvPr id="789517" name="Text Box 13"/>
          <p:cNvSpPr txBox="1">
            <a:spLocks noChangeArrowheads="1"/>
          </p:cNvSpPr>
          <p:nvPr/>
        </p:nvSpPr>
        <p:spPr bwMode="auto">
          <a:xfrm>
            <a:off x="7105650" y="685800"/>
            <a:ext cx="2038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PTF </a:t>
            </a:r>
          </a:p>
          <a:p>
            <a:pPr>
              <a:defRPr/>
            </a:pPr>
            <a:r>
              <a:rPr lang="en-US">
                <a:cs typeface="+mn-cs"/>
              </a:rPr>
              <a:t>Collaboration</a:t>
            </a:r>
          </a:p>
          <a:p>
            <a:pPr>
              <a:defRPr/>
            </a:pPr>
            <a:r>
              <a:rPr lang="en-US">
                <a:cs typeface="+mn-cs"/>
              </a:rPr>
              <a:t> via Web</a:t>
            </a:r>
          </a:p>
        </p:txBody>
      </p:sp>
      <p:sp>
        <p:nvSpPr>
          <p:cNvPr id="789518" name="Text Box 14"/>
          <p:cNvSpPr txBox="1">
            <a:spLocks noChangeArrowheads="1"/>
          </p:cNvSpPr>
          <p:nvPr/>
        </p:nvSpPr>
        <p:spPr bwMode="auto">
          <a:xfrm>
            <a:off x="2292350" y="1905000"/>
            <a:ext cx="2244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Processing/db </a:t>
            </a:r>
          </a:p>
        </p:txBody>
      </p:sp>
      <p:sp>
        <p:nvSpPr>
          <p:cNvPr id="789519" name="Text Box 15"/>
          <p:cNvSpPr txBox="1">
            <a:spLocks noChangeArrowheads="1"/>
          </p:cNvSpPr>
          <p:nvPr/>
        </p:nvSpPr>
        <p:spPr bwMode="auto">
          <a:xfrm>
            <a:off x="5137150" y="2438400"/>
            <a:ext cx="1111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Carver</a:t>
            </a:r>
          </a:p>
        </p:txBody>
      </p:sp>
      <p:sp>
        <p:nvSpPr>
          <p:cNvPr id="789520" name="Text Box 16"/>
          <p:cNvSpPr txBox="1">
            <a:spLocks noChangeArrowheads="1"/>
          </p:cNvSpPr>
          <p:nvPr/>
        </p:nvSpPr>
        <p:spPr bwMode="auto">
          <a:xfrm>
            <a:off x="4800600" y="1676400"/>
            <a:ext cx="1866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Subtractions</a:t>
            </a:r>
          </a:p>
        </p:txBody>
      </p:sp>
      <p:sp>
        <p:nvSpPr>
          <p:cNvPr id="789521" name="Line 17"/>
          <p:cNvSpPr>
            <a:spLocks noChangeShapeType="1"/>
          </p:cNvSpPr>
          <p:nvPr/>
        </p:nvSpPr>
        <p:spPr bwMode="auto">
          <a:xfrm>
            <a:off x="7772400" y="4267200"/>
            <a:ext cx="0" cy="9906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22" name="Line 18"/>
          <p:cNvSpPr>
            <a:spLocks noChangeShapeType="1"/>
          </p:cNvSpPr>
          <p:nvPr/>
        </p:nvSpPr>
        <p:spPr bwMode="auto">
          <a:xfrm flipH="1">
            <a:off x="6019800" y="5257800"/>
            <a:ext cx="17526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23" name="Line 19"/>
          <p:cNvSpPr>
            <a:spLocks noChangeShapeType="1"/>
          </p:cNvSpPr>
          <p:nvPr/>
        </p:nvSpPr>
        <p:spPr bwMode="auto">
          <a:xfrm>
            <a:off x="5257800" y="4191000"/>
            <a:ext cx="0" cy="6858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24" name="Line 20"/>
          <p:cNvSpPr>
            <a:spLocks noChangeShapeType="1"/>
          </p:cNvSpPr>
          <p:nvPr/>
        </p:nvSpPr>
        <p:spPr bwMode="auto">
          <a:xfrm>
            <a:off x="4419600" y="3200400"/>
            <a:ext cx="3810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25" name="Line 21"/>
          <p:cNvSpPr>
            <a:spLocks noChangeShapeType="1"/>
          </p:cNvSpPr>
          <p:nvPr/>
        </p:nvSpPr>
        <p:spPr bwMode="auto">
          <a:xfrm flipH="1" flipV="1">
            <a:off x="3124200" y="3657600"/>
            <a:ext cx="0" cy="11430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89526" name="Line 22"/>
          <p:cNvSpPr>
            <a:spLocks noChangeShapeType="1"/>
          </p:cNvSpPr>
          <p:nvPr/>
        </p:nvSpPr>
        <p:spPr bwMode="auto">
          <a:xfrm flipV="1">
            <a:off x="5638800" y="4191000"/>
            <a:ext cx="0" cy="6858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Tree>
    <p:extLst>
      <p:ext uri="{BB962C8B-B14F-4D97-AF65-F5344CB8AC3E}">
        <p14:creationId xmlns:p14="http://schemas.microsoft.com/office/powerpoint/2010/main" val="38536424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Future </a:t>
            </a:r>
            <a:r>
              <a:rPr lang="en-US" b="1" dirty="0" smtClean="0"/>
              <a:t>Concerns for HPC</a:t>
            </a:r>
            <a:endParaRPr lang="en-US" b="1" dirty="0"/>
          </a:p>
        </p:txBody>
      </p:sp>
      <p:sp>
        <p:nvSpPr>
          <p:cNvPr id="3" name="Content Placeholder 2"/>
          <p:cNvSpPr>
            <a:spLocks noGrp="1"/>
          </p:cNvSpPr>
          <p:nvPr>
            <p:ph idx="1"/>
          </p:nvPr>
        </p:nvSpPr>
        <p:spPr>
          <a:xfrm>
            <a:off x="457200" y="1152072"/>
            <a:ext cx="8229600" cy="4974092"/>
          </a:xfrm>
        </p:spPr>
        <p:txBody>
          <a:bodyPr>
            <a:normAutofit/>
          </a:bodyPr>
          <a:lstStyle/>
          <a:p>
            <a:r>
              <a:rPr lang="en-US" dirty="0" smtClean="0"/>
              <a:t>Power</a:t>
            </a:r>
            <a:endParaRPr lang="en-US" i="1" dirty="0"/>
          </a:p>
          <a:p>
            <a:endParaRPr lang="en-US" dirty="0" smtClean="0"/>
          </a:p>
          <a:p>
            <a:r>
              <a:rPr lang="en-US" dirty="0" smtClean="0"/>
              <a:t>Data</a:t>
            </a:r>
          </a:p>
          <a:p>
            <a:endParaRPr lang="en-US" dirty="0" smtClean="0"/>
          </a:p>
          <a:p>
            <a:r>
              <a:rPr lang="en-US" dirty="0" smtClean="0"/>
              <a:t>Programming</a:t>
            </a:r>
          </a:p>
          <a:p>
            <a:endParaRPr lang="en-US" dirty="0"/>
          </a:p>
          <a:p>
            <a:r>
              <a:rPr lang="en-US" dirty="0" smtClean="0"/>
              <a:t>All of them hit your wallet - $’s </a:t>
            </a:r>
            <a:endParaRPr lang="en-US" sz="3294" dirty="0" smtClean="0"/>
          </a:p>
        </p:txBody>
      </p:sp>
    </p:spTree>
    <p:extLst>
      <p:ext uri="{BB962C8B-B14F-4D97-AF65-F5344CB8AC3E}">
        <p14:creationId xmlns:p14="http://schemas.microsoft.com/office/powerpoint/2010/main" val="20100583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434"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PTF Database</a:t>
            </a:r>
          </a:p>
        </p:txBody>
      </p:sp>
      <p:pic>
        <p:nvPicPr>
          <p:cNvPr id="24579" name="Picture 5" descr="ptfschemanew_3.png                                             001A7ABAHD2                            C5A5DD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990600"/>
            <a:ext cx="5341938" cy="534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6438" name="Text Box 6"/>
          <p:cNvSpPr txBox="1">
            <a:spLocks noChangeArrowheads="1"/>
          </p:cNvSpPr>
          <p:nvPr/>
        </p:nvSpPr>
        <p:spPr bwMode="auto">
          <a:xfrm>
            <a:off x="152400" y="1263650"/>
            <a:ext cx="32766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buFont typeface="Times" charset="0"/>
              <a:buChar char="•"/>
              <a:defRPr/>
            </a:pPr>
            <a:r>
              <a:rPr lang="en-US" dirty="0">
                <a:cs typeface="+mn-cs"/>
              </a:rPr>
              <a:t> 1.66M images</a:t>
            </a:r>
          </a:p>
          <a:p>
            <a:pPr algn="l">
              <a:buFont typeface="Times" charset="0"/>
              <a:buChar char="•"/>
              <a:defRPr/>
            </a:pPr>
            <a:r>
              <a:rPr lang="en-US" dirty="0">
                <a:cs typeface="+mn-cs"/>
              </a:rPr>
              <a:t> 29k references</a:t>
            </a:r>
          </a:p>
          <a:p>
            <a:pPr algn="l">
              <a:buFont typeface="Times" charset="0"/>
              <a:buChar char="•"/>
              <a:defRPr/>
            </a:pPr>
            <a:r>
              <a:rPr lang="en-US" dirty="0">
                <a:cs typeface="+mn-cs"/>
              </a:rPr>
              <a:t> 1.18M subtractions</a:t>
            </a:r>
          </a:p>
          <a:p>
            <a:pPr algn="l">
              <a:buFont typeface="Times" charset="0"/>
              <a:buChar char="•"/>
              <a:defRPr/>
            </a:pPr>
            <a:r>
              <a:rPr lang="en-US" dirty="0">
                <a:cs typeface="+mn-cs"/>
              </a:rPr>
              <a:t> 765M candidates</a:t>
            </a:r>
          </a:p>
          <a:p>
            <a:pPr algn="l">
              <a:buFont typeface="Times" charset="0"/>
              <a:buChar char="•"/>
              <a:defRPr/>
            </a:pPr>
            <a:r>
              <a:rPr lang="en-US" dirty="0">
                <a:cs typeface="+mn-cs"/>
              </a:rPr>
              <a:t> 40k saved transients</a:t>
            </a:r>
          </a:p>
          <a:p>
            <a:pPr algn="l">
              <a:buFont typeface="Times" charset="0"/>
              <a:buNone/>
              <a:defRPr/>
            </a:pPr>
            <a:r>
              <a:rPr lang="en-US" dirty="0">
                <a:cs typeface="+mn-cs"/>
              </a:rPr>
              <a:t>(many more unsaved)</a:t>
            </a:r>
          </a:p>
          <a:p>
            <a:pPr algn="l">
              <a:buFont typeface="Times" charset="0"/>
              <a:buNone/>
              <a:defRPr/>
            </a:pPr>
            <a:endParaRPr lang="en-US" dirty="0">
              <a:cs typeface="+mn-cs"/>
            </a:endParaRPr>
          </a:p>
          <a:p>
            <a:pPr algn="l">
              <a:buFont typeface="Times" charset="0"/>
              <a:buNone/>
              <a:defRPr/>
            </a:pPr>
            <a:r>
              <a:rPr lang="en-US" dirty="0">
                <a:cs typeface="+mn-cs"/>
              </a:rPr>
              <a:t>All in just </a:t>
            </a:r>
            <a:r>
              <a:rPr lang="en-US" dirty="0" smtClean="0">
                <a:cs typeface="+mn-cs"/>
              </a:rPr>
              <a:t>~700 </a:t>
            </a:r>
            <a:r>
              <a:rPr lang="en-US" dirty="0">
                <a:cs typeface="+mn-cs"/>
              </a:rPr>
              <a:t>nights.</a:t>
            </a:r>
          </a:p>
        </p:txBody>
      </p:sp>
    </p:spTree>
    <p:extLst>
      <p:ext uri="{BB962C8B-B14F-4D97-AF65-F5344CB8AC3E}">
        <p14:creationId xmlns:p14="http://schemas.microsoft.com/office/powerpoint/2010/main" val="46522524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Rectangle 2"/>
          <p:cNvSpPr>
            <a:spLocks noGrp="1" noRot="1" noChangeArrowheads="1"/>
          </p:cNvSpPr>
          <p:nvPr>
            <p:ph type="title"/>
          </p:nvPr>
        </p:nvSpPr>
        <p:spPr>
          <a:xfrm>
            <a:off x="457200" y="76200"/>
            <a:ext cx="8229600" cy="1143000"/>
          </a:xfrm>
        </p:spPr>
        <p:txBody>
          <a:bodyPr/>
          <a:lstStyle/>
          <a:p>
            <a:pPr eaLnBrk="1" hangingPunct="1">
              <a:defRPr/>
            </a:pPr>
            <a:r>
              <a:rPr lang="en-US" smtClean="0">
                <a:cs typeface="+mj-cs"/>
              </a:rPr>
              <a:t>PTF Sky Coverage</a:t>
            </a:r>
          </a:p>
        </p:txBody>
      </p:sp>
      <p:pic>
        <p:nvPicPr>
          <p:cNvPr id="2560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009650"/>
            <a:ext cx="80010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Lst>
        </p:spPr>
      </p:pic>
      <p:pic>
        <p:nvPicPr>
          <p:cNvPr id="25604" name="Picture 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838200"/>
            <a:ext cx="1147763"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Lst>
        </p:spPr>
      </p:pic>
      <p:sp>
        <p:nvSpPr>
          <p:cNvPr id="768007" name="Text Box 7"/>
          <p:cNvSpPr txBox="1">
            <a:spLocks noChangeArrowheads="1"/>
          </p:cNvSpPr>
          <p:nvPr/>
        </p:nvSpPr>
        <p:spPr bwMode="auto">
          <a:xfrm>
            <a:off x="8382000" y="1447800"/>
            <a:ext cx="590550" cy="33655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1600">
                <a:cs typeface="+mn-cs"/>
              </a:rPr>
              <a:t>1000</a:t>
            </a:r>
          </a:p>
        </p:txBody>
      </p:sp>
      <p:sp>
        <p:nvSpPr>
          <p:cNvPr id="768008" name="Text Box 8"/>
          <p:cNvSpPr txBox="1">
            <a:spLocks noChangeArrowheads="1"/>
          </p:cNvSpPr>
          <p:nvPr/>
        </p:nvSpPr>
        <p:spPr bwMode="auto">
          <a:xfrm>
            <a:off x="8382000" y="2635250"/>
            <a:ext cx="488950" cy="33655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1600">
                <a:cs typeface="+mn-cs"/>
              </a:rPr>
              <a:t>100</a:t>
            </a:r>
          </a:p>
        </p:txBody>
      </p:sp>
      <p:sp>
        <p:nvSpPr>
          <p:cNvPr id="768009" name="Text Box 9"/>
          <p:cNvSpPr txBox="1">
            <a:spLocks noChangeArrowheads="1"/>
          </p:cNvSpPr>
          <p:nvPr/>
        </p:nvSpPr>
        <p:spPr bwMode="auto">
          <a:xfrm>
            <a:off x="8432800" y="3778250"/>
            <a:ext cx="387350" cy="33655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1600">
                <a:cs typeface="+mn-cs"/>
              </a:rPr>
              <a:t>10</a:t>
            </a:r>
          </a:p>
        </p:txBody>
      </p:sp>
      <p:sp>
        <p:nvSpPr>
          <p:cNvPr id="768010" name="Text Box 10"/>
          <p:cNvSpPr txBox="1">
            <a:spLocks noChangeArrowheads="1"/>
          </p:cNvSpPr>
          <p:nvPr/>
        </p:nvSpPr>
        <p:spPr bwMode="auto">
          <a:xfrm>
            <a:off x="8401050" y="4997450"/>
            <a:ext cx="285750" cy="33655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1600">
                <a:cs typeface="+mn-cs"/>
              </a:rPr>
              <a:t>0</a:t>
            </a:r>
          </a:p>
        </p:txBody>
      </p:sp>
      <p:sp>
        <p:nvSpPr>
          <p:cNvPr id="768004" name="Text Box 4"/>
          <p:cNvSpPr txBox="1">
            <a:spLocks noChangeArrowheads="1"/>
          </p:cNvSpPr>
          <p:nvPr/>
        </p:nvSpPr>
        <p:spPr bwMode="auto">
          <a:xfrm>
            <a:off x="2444760" y="5001596"/>
            <a:ext cx="64008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defRPr/>
            </a:pPr>
            <a:r>
              <a:rPr lang="en-US" sz="1800" dirty="0">
                <a:cs typeface="+mn-cs"/>
              </a:rPr>
              <a:t>To date:</a:t>
            </a:r>
          </a:p>
          <a:p>
            <a:pPr algn="l">
              <a:buFont typeface="Times" charset="0"/>
              <a:buChar char="•"/>
              <a:defRPr/>
            </a:pPr>
            <a:r>
              <a:rPr lang="en-US" sz="1800" dirty="0">
                <a:cs typeface="+mn-cs"/>
              </a:rPr>
              <a:t> </a:t>
            </a:r>
            <a:r>
              <a:rPr lang="en-US" sz="1800" dirty="0" smtClean="0">
                <a:cs typeface="+mn-cs"/>
              </a:rPr>
              <a:t>1500 </a:t>
            </a:r>
            <a:r>
              <a:rPr lang="en-US" sz="1800" dirty="0" err="1">
                <a:cs typeface="+mn-cs"/>
              </a:rPr>
              <a:t>Spectroscopically</a:t>
            </a:r>
            <a:r>
              <a:rPr lang="en-US" sz="1800" dirty="0">
                <a:cs typeface="+mn-cs"/>
              </a:rPr>
              <a:t> typed supernovae</a:t>
            </a:r>
          </a:p>
          <a:p>
            <a:pPr algn="l">
              <a:buFont typeface="Times" charset="0"/>
              <a:buChar char="•"/>
              <a:defRPr/>
            </a:pPr>
            <a:r>
              <a:rPr lang="en-US" sz="1800" dirty="0">
                <a:cs typeface="+mn-cs"/>
              </a:rPr>
              <a:t>  10</a:t>
            </a:r>
            <a:r>
              <a:rPr lang="en-US" sz="1800" baseline="30000" dirty="0">
                <a:cs typeface="+mn-cs"/>
              </a:rPr>
              <a:t>5</a:t>
            </a:r>
            <a:r>
              <a:rPr lang="en-US" sz="1800" dirty="0">
                <a:cs typeface="+mn-cs"/>
              </a:rPr>
              <a:t> Galactic Transients</a:t>
            </a:r>
          </a:p>
          <a:p>
            <a:pPr algn="l">
              <a:buFont typeface="Times" charset="0"/>
              <a:buChar char="•"/>
              <a:defRPr/>
            </a:pPr>
            <a:r>
              <a:rPr lang="en-US" sz="1800" dirty="0">
                <a:cs typeface="+mn-cs"/>
              </a:rPr>
              <a:t> 10</a:t>
            </a:r>
            <a:r>
              <a:rPr lang="en-US" sz="1800" baseline="30000" dirty="0">
                <a:cs typeface="+mn-cs"/>
              </a:rPr>
              <a:t>4</a:t>
            </a:r>
            <a:r>
              <a:rPr lang="en-US" sz="1800" dirty="0">
                <a:cs typeface="+mn-cs"/>
              </a:rPr>
              <a:t>  Transients in M31</a:t>
            </a:r>
          </a:p>
          <a:p>
            <a:pPr algn="l">
              <a:buFont typeface="Times" charset="0"/>
              <a:buChar char="•"/>
              <a:defRPr/>
            </a:pPr>
            <a:r>
              <a:rPr lang="en-US" sz="1800" dirty="0">
                <a:cs typeface="+mn-cs"/>
              </a:rPr>
              <a:t> 22</a:t>
            </a:r>
            <a:r>
              <a:rPr lang="en-US" sz="1800" baseline="30000" dirty="0">
                <a:cs typeface="+mn-cs"/>
              </a:rPr>
              <a:t>nd</a:t>
            </a:r>
            <a:r>
              <a:rPr lang="en-US" sz="1800" dirty="0">
                <a:cs typeface="+mn-cs"/>
              </a:rPr>
              <a:t>/23</a:t>
            </a:r>
            <a:r>
              <a:rPr lang="en-US" sz="1800" baseline="30000" dirty="0">
                <a:cs typeface="+mn-cs"/>
              </a:rPr>
              <a:t>rd</a:t>
            </a:r>
            <a:r>
              <a:rPr lang="en-US" sz="1800" dirty="0">
                <a:cs typeface="+mn-cs"/>
              </a:rPr>
              <a:t>/24</a:t>
            </a:r>
            <a:r>
              <a:rPr lang="en-US" sz="1800" baseline="30000" dirty="0">
                <a:cs typeface="+mn-cs"/>
              </a:rPr>
              <a:t>th</a:t>
            </a:r>
            <a:r>
              <a:rPr lang="en-US" sz="1800" dirty="0">
                <a:cs typeface="+mn-cs"/>
              </a:rPr>
              <a:t> magnitude total depth </a:t>
            </a:r>
            <a:r>
              <a:rPr lang="en-US" sz="1800" dirty="0" smtClean="0">
                <a:cs typeface="+mn-cs"/>
              </a:rPr>
              <a:t>(</a:t>
            </a:r>
            <a:r>
              <a:rPr lang="en-US" sz="1800" dirty="0">
                <a:cs typeface="+mn-cs"/>
              </a:rPr>
              <a:t>blue/green/orange)</a:t>
            </a:r>
          </a:p>
        </p:txBody>
      </p:sp>
    </p:spTree>
    <p:extLst>
      <p:ext uri="{BB962C8B-B14F-4D97-AF65-F5344CB8AC3E}">
        <p14:creationId xmlns:p14="http://schemas.microsoft.com/office/powerpoint/2010/main" val="406991482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026"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PTF: Real or Bogus</a:t>
            </a:r>
          </a:p>
        </p:txBody>
      </p:sp>
      <p:sp>
        <p:nvSpPr>
          <p:cNvPr id="769028" name="Text Box 4"/>
          <p:cNvSpPr txBox="1">
            <a:spLocks noChangeArrowheads="1"/>
          </p:cNvSpPr>
          <p:nvPr/>
        </p:nvSpPr>
        <p:spPr bwMode="auto">
          <a:xfrm>
            <a:off x="76200" y="1223963"/>
            <a:ext cx="89154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defRPr/>
            </a:pPr>
            <a:r>
              <a:rPr lang="en-US">
                <a:cs typeface="+mn-cs"/>
              </a:rPr>
              <a:t>PTF produces 1 million candidates during a typical night:</a:t>
            </a:r>
          </a:p>
          <a:p>
            <a:pPr algn="l">
              <a:defRPr/>
            </a:pPr>
            <a:endParaRPr lang="en-US">
              <a:cs typeface="+mn-cs"/>
            </a:endParaRPr>
          </a:p>
          <a:p>
            <a:pPr lvl="1" algn="l">
              <a:buFont typeface="Times" charset="0"/>
              <a:buChar char="•"/>
              <a:defRPr/>
            </a:pPr>
            <a:r>
              <a:rPr lang="en-US">
                <a:cs typeface="+mn-cs"/>
              </a:rPr>
              <a:t> Most of these are not real</a:t>
            </a:r>
          </a:p>
          <a:p>
            <a:pPr lvl="2" algn="l">
              <a:buFont typeface="Wingdings" charset="0"/>
              <a:buChar char="Ø"/>
              <a:defRPr/>
            </a:pPr>
            <a:r>
              <a:rPr lang="en-US">
                <a:cs typeface="+mn-cs"/>
              </a:rPr>
              <a:t> Image Artifacts</a:t>
            </a:r>
          </a:p>
          <a:p>
            <a:pPr lvl="2" algn="l">
              <a:buFont typeface="Wingdings" charset="0"/>
              <a:buChar char="Ø"/>
              <a:defRPr/>
            </a:pPr>
            <a:r>
              <a:rPr lang="en-US">
                <a:cs typeface="+mn-cs"/>
              </a:rPr>
              <a:t> Misalignment of images due to poor sky conditions</a:t>
            </a:r>
          </a:p>
          <a:p>
            <a:pPr lvl="2" algn="l">
              <a:buFont typeface="Wingdings" charset="0"/>
              <a:buChar char="Ø"/>
              <a:defRPr/>
            </a:pPr>
            <a:r>
              <a:rPr lang="en-US">
                <a:cs typeface="+mn-cs"/>
              </a:rPr>
              <a:t> Image saturation from bright stars</a:t>
            </a:r>
          </a:p>
          <a:p>
            <a:pPr lvl="2">
              <a:buFont typeface="Wingdings" charset="0"/>
              <a:buNone/>
              <a:defRPr/>
            </a:pPr>
            <a:endParaRPr lang="en-US">
              <a:cs typeface="+mn-cs"/>
            </a:endParaRPr>
          </a:p>
          <a:p>
            <a:pPr lvl="1" algn="l">
              <a:buFont typeface="Times" charset="0"/>
              <a:buChar char="•"/>
              <a:defRPr/>
            </a:pPr>
            <a:r>
              <a:rPr lang="en-US">
                <a:cs typeface="+mn-cs"/>
              </a:rPr>
              <a:t> 50k are asteroids</a:t>
            </a:r>
          </a:p>
          <a:p>
            <a:pPr lvl="1" algn="l">
              <a:buFont typeface="Times" charset="0"/>
              <a:buChar char="•"/>
              <a:defRPr/>
            </a:pPr>
            <a:r>
              <a:rPr lang="en-US">
                <a:cs typeface="+mn-cs"/>
              </a:rPr>
              <a:t> 1-2k are variable stars</a:t>
            </a:r>
          </a:p>
          <a:p>
            <a:pPr lvl="1" algn="l">
              <a:buFont typeface="Times" charset="0"/>
              <a:buChar char="•"/>
              <a:defRPr/>
            </a:pPr>
            <a:r>
              <a:rPr lang="en-US">
                <a:cs typeface="+mn-cs"/>
              </a:rPr>
              <a:t> 100 supernovae</a:t>
            </a:r>
          </a:p>
          <a:p>
            <a:pPr lvl="1" algn="l">
              <a:buFont typeface="Times" charset="0"/>
              <a:buChar char="•"/>
              <a:defRPr/>
            </a:pPr>
            <a:r>
              <a:rPr lang="en-US">
                <a:cs typeface="+mn-cs"/>
              </a:rPr>
              <a:t> </a:t>
            </a:r>
            <a:r>
              <a:rPr lang="en-US">
                <a:solidFill>
                  <a:schemeClr val="hlink"/>
                </a:solidFill>
                <a:cs typeface="+mn-cs"/>
              </a:rPr>
              <a:t>3-4 </a:t>
            </a:r>
            <a:r>
              <a:rPr lang="en-US" b="1" i="1">
                <a:solidFill>
                  <a:schemeClr val="hlink"/>
                </a:solidFill>
                <a:cs typeface="+mn-cs"/>
              </a:rPr>
              <a:t>new, young</a:t>
            </a:r>
            <a:r>
              <a:rPr lang="en-US">
                <a:solidFill>
                  <a:schemeClr val="hlink"/>
                </a:solidFill>
                <a:cs typeface="+mn-cs"/>
              </a:rPr>
              <a:t> supernovae or other explosions</a:t>
            </a:r>
            <a:endParaRPr lang="en-US">
              <a:cs typeface="+mn-cs"/>
            </a:endParaRPr>
          </a:p>
        </p:txBody>
      </p:sp>
    </p:spTree>
    <p:extLst>
      <p:ext uri="{BB962C8B-B14F-4D97-AF65-F5344CB8AC3E}">
        <p14:creationId xmlns:p14="http://schemas.microsoft.com/office/powerpoint/2010/main" val="235466242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Real or Bogus</a:t>
            </a:r>
          </a:p>
        </p:txBody>
      </p:sp>
      <p:pic>
        <p:nvPicPr>
          <p:cNvPr id="27651" name="Picture 7" descr="ref.png                                                        00087641Macintosh HD                   7C2624F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33475"/>
            <a:ext cx="2295525"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8" descr="new.png                                                        00087641Macintosh HD                   7C2624F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4238" y="1133475"/>
            <a:ext cx="2295525"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9" descr="sub.png                                                        00087641Macintosh HD                   7C2624F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75" y="1133475"/>
            <a:ext cx="2295525"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6986" name="Text Box 10"/>
          <p:cNvSpPr txBox="1">
            <a:spLocks noChangeArrowheads="1"/>
          </p:cNvSpPr>
          <p:nvPr/>
        </p:nvSpPr>
        <p:spPr bwMode="auto">
          <a:xfrm rot="16200000">
            <a:off x="-177800" y="3233738"/>
            <a:ext cx="96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moon</a:t>
            </a:r>
          </a:p>
        </p:txBody>
      </p:sp>
      <p:sp>
        <p:nvSpPr>
          <p:cNvPr id="766987" name="Line 11"/>
          <p:cNvSpPr>
            <a:spLocks noChangeShapeType="1"/>
          </p:cNvSpPr>
          <p:nvPr/>
        </p:nvSpPr>
        <p:spPr bwMode="auto">
          <a:xfrm>
            <a:off x="76200" y="15240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66988" name="Line 12"/>
          <p:cNvSpPr>
            <a:spLocks noChangeShapeType="1"/>
          </p:cNvSpPr>
          <p:nvPr/>
        </p:nvSpPr>
        <p:spPr bwMode="auto">
          <a:xfrm>
            <a:off x="76200" y="5410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66989" name="Line 13"/>
          <p:cNvSpPr>
            <a:spLocks noChangeShapeType="1"/>
          </p:cNvSpPr>
          <p:nvPr/>
        </p:nvSpPr>
        <p:spPr bwMode="auto">
          <a:xfrm flipV="1">
            <a:off x="304800" y="1676400"/>
            <a:ext cx="0" cy="1371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66990" name="Line 14"/>
          <p:cNvSpPr>
            <a:spLocks noChangeShapeType="1"/>
          </p:cNvSpPr>
          <p:nvPr/>
        </p:nvSpPr>
        <p:spPr bwMode="auto">
          <a:xfrm rot="10800000" flipV="1">
            <a:off x="304800" y="3962400"/>
            <a:ext cx="0" cy="1371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66991" name="Text Box 15"/>
          <p:cNvSpPr txBox="1">
            <a:spLocks noChangeArrowheads="1"/>
          </p:cNvSpPr>
          <p:nvPr/>
        </p:nvSpPr>
        <p:spPr bwMode="auto">
          <a:xfrm>
            <a:off x="1604963" y="5867400"/>
            <a:ext cx="63960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4096 X 2048 CCD images - over 3000 per night</a:t>
            </a:r>
          </a:p>
        </p:txBody>
      </p:sp>
    </p:spTree>
    <p:extLst>
      <p:ext uri="{BB962C8B-B14F-4D97-AF65-F5344CB8AC3E}">
        <p14:creationId xmlns:p14="http://schemas.microsoft.com/office/powerpoint/2010/main" val="293700699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82"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Real or Bogus</a:t>
            </a:r>
          </a:p>
        </p:txBody>
      </p:sp>
      <p:sp>
        <p:nvSpPr>
          <p:cNvPr id="788491" name="Text Box 11"/>
          <p:cNvSpPr txBox="1">
            <a:spLocks noChangeArrowheads="1"/>
          </p:cNvSpPr>
          <p:nvPr/>
        </p:nvSpPr>
        <p:spPr bwMode="auto">
          <a:xfrm>
            <a:off x="993775" y="5684838"/>
            <a:ext cx="76549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230 bogus candidates, 2 variable stars, 4 asteroids </a:t>
            </a:r>
          </a:p>
          <a:p>
            <a:pPr>
              <a:defRPr/>
            </a:pPr>
            <a:r>
              <a:rPr lang="en-US">
                <a:cs typeface="+mn-cs"/>
              </a:rPr>
              <a:t>and the youngest Type Ia supernovae observed to date.</a:t>
            </a:r>
          </a:p>
        </p:txBody>
      </p:sp>
      <p:pic>
        <p:nvPicPr>
          <p:cNvPr id="28676" name="Picture 12" descr="&#10;353349215.png                                                  00084D1EMacintosh HD                   7C2624F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362200"/>
            <a:ext cx="559435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13" descr="&#10;353349209.png                                                  00084D1EMacintosh HD                   7C2624F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14400"/>
            <a:ext cx="559435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4" descr="&#10;353349208.png                                                  00084D1EMacintosh HD                   7C2624F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886200"/>
            <a:ext cx="559435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495" name="Text Box 15"/>
          <p:cNvSpPr txBox="1">
            <a:spLocks noChangeArrowheads="1"/>
          </p:cNvSpPr>
          <p:nvPr/>
        </p:nvSpPr>
        <p:spPr bwMode="auto">
          <a:xfrm>
            <a:off x="5942013" y="1006475"/>
            <a:ext cx="31257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l">
              <a:defRPr/>
            </a:pPr>
            <a:r>
              <a:rPr lang="en-US">
                <a:cs typeface="+mn-cs"/>
              </a:rPr>
              <a:t>PTF10ygu: Caught </a:t>
            </a:r>
          </a:p>
          <a:p>
            <a:pPr algn="l">
              <a:defRPr/>
            </a:pPr>
            <a:r>
              <a:rPr lang="en-US">
                <a:cs typeface="+mn-cs"/>
              </a:rPr>
              <a:t>2 days after explosion</a:t>
            </a:r>
          </a:p>
        </p:txBody>
      </p:sp>
      <p:cxnSp>
        <p:nvCxnSpPr>
          <p:cNvPr id="3" name="Straight Connector 2"/>
          <p:cNvCxnSpPr/>
          <p:nvPr/>
        </p:nvCxnSpPr>
        <p:spPr>
          <a:xfrm>
            <a:off x="2102556" y="6279444"/>
            <a:ext cx="1382888" cy="2822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3028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82" name="Rectangle 2"/>
          <p:cNvSpPr>
            <a:spLocks noGrp="1" noRot="1" noChangeArrowheads="1"/>
          </p:cNvSpPr>
          <p:nvPr>
            <p:ph type="title"/>
          </p:nvPr>
        </p:nvSpPr>
        <p:spPr>
          <a:xfrm>
            <a:off x="457200" y="152400"/>
            <a:ext cx="8229600" cy="1143000"/>
          </a:xfrm>
        </p:spPr>
        <p:txBody>
          <a:bodyPr/>
          <a:lstStyle/>
          <a:p>
            <a:pPr eaLnBrk="1" hangingPunct="1">
              <a:defRPr/>
            </a:pPr>
            <a:r>
              <a:rPr lang="en-US" dirty="0" smtClean="0">
                <a:cs typeface="+mj-cs"/>
              </a:rPr>
              <a:t>SN in M101</a:t>
            </a:r>
          </a:p>
        </p:txBody>
      </p:sp>
      <p:cxnSp>
        <p:nvCxnSpPr>
          <p:cNvPr id="3" name="Straight Connector 2"/>
          <p:cNvCxnSpPr/>
          <p:nvPr/>
        </p:nvCxnSpPr>
        <p:spPr>
          <a:xfrm>
            <a:off x="2102556" y="6279444"/>
            <a:ext cx="1382888" cy="2822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pic>
        <p:nvPicPr>
          <p:cNvPr id="9" name="Picture 9" descr="m101_mos_current_Lrg#49D1C7.jpg                                00390FE6Macintosh HD                   7C26876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71486"/>
            <a:ext cx="5080000" cy="58195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 spect.pdf                                                      0049CEE6Macintosh HD                   7C2608D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450" y="3146777"/>
            <a:ext cx="4830549" cy="3732561"/>
          </a:xfrm>
          <a:prstGeom prst="rect">
            <a:avLst/>
          </a:prstGeom>
          <a:noFill/>
          <a:extLst>
            <a:ext uri="{909E8E84-426E-40dd-AFC4-6F175D3DCCD1}">
              <a14:hiddenFill xmlns:a14="http://schemas.microsoft.com/office/drawing/2010/main">
                <a:solidFill>
                  <a:srgbClr val="FFFFFF"/>
                </a:solidFill>
              </a14:hiddenFill>
            </a:ext>
          </a:extLst>
        </p:spPr>
      </p:pic>
      <p:sp>
        <p:nvSpPr>
          <p:cNvPr id="788495" name="Text Box 15"/>
          <p:cNvSpPr txBox="1">
            <a:spLocks noChangeArrowheads="1"/>
          </p:cNvSpPr>
          <p:nvPr/>
        </p:nvSpPr>
        <p:spPr bwMode="auto">
          <a:xfrm>
            <a:off x="5697173" y="1076125"/>
            <a:ext cx="344682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algn="l">
              <a:defRPr/>
            </a:pPr>
            <a:r>
              <a:rPr lang="en-US" dirty="0" smtClean="0">
                <a:cs typeface="+mn-cs"/>
              </a:rPr>
              <a:t>PTF11kly:  Caught 11 hours after explosion</a:t>
            </a:r>
          </a:p>
          <a:p>
            <a:pPr algn="l">
              <a:defRPr/>
            </a:pPr>
            <a:endParaRPr lang="en-US" dirty="0">
              <a:cs typeface="+mn-cs"/>
            </a:endParaRPr>
          </a:p>
          <a:p>
            <a:pPr algn="l">
              <a:defRPr/>
            </a:pPr>
            <a:r>
              <a:rPr lang="en-US" dirty="0" smtClean="0">
                <a:cs typeface="+mn-cs"/>
              </a:rPr>
              <a:t>Quick query – what’s the best candidate from the previous night…</a:t>
            </a:r>
            <a:endParaRPr lang="en-US" dirty="0">
              <a:cs typeface="+mn-cs"/>
            </a:endParaRPr>
          </a:p>
        </p:txBody>
      </p:sp>
    </p:spTree>
    <p:extLst>
      <p:ext uri="{BB962C8B-B14F-4D97-AF65-F5344CB8AC3E}">
        <p14:creationId xmlns:p14="http://schemas.microsoft.com/office/powerpoint/2010/main" val="1168717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458"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Users…</a:t>
            </a:r>
          </a:p>
        </p:txBody>
      </p:sp>
      <p:pic>
        <p:nvPicPr>
          <p:cNvPr id="787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4953000" cy="440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9700" name="Picture 4" descr="09dxo_cal.tiff                                                 001A7ABAHD2                            C5A5DD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5200" y="1828800"/>
            <a:ext cx="4368800" cy="338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211949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410"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Citizen Scientists…</a:t>
            </a:r>
          </a:p>
        </p:txBody>
      </p:sp>
      <p:sp>
        <p:nvSpPr>
          <p:cNvPr id="785414" name="Text Box 6"/>
          <p:cNvSpPr txBox="1">
            <a:spLocks/>
          </p:cNvSpPr>
          <p:nvPr/>
        </p:nvSpPr>
        <p:spPr bwMode="auto">
          <a:xfrm>
            <a:off x="990600" y="4233863"/>
            <a:ext cx="8077200" cy="228917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defRPr/>
            </a:pPr>
            <a:r>
              <a:rPr lang="en-US" sz="1800" b="1" i="1">
                <a:latin typeface="Gill Sans" charset="0"/>
                <a:ea typeface="ヒラギノ角ゴ Pro W3" charset="0"/>
                <a:cs typeface="ヒラギノ角ゴ Pro W3" charset="0"/>
                <a:sym typeface="Gill Sans" charset="0"/>
              </a:rPr>
              <a:t>http:// supernova.galaxyzoo.org</a:t>
            </a:r>
            <a:r>
              <a:rPr lang="en-US" sz="1800">
                <a:latin typeface="Gill Sans" charset="0"/>
                <a:ea typeface="ヒラギノ角ゴ Pro W3" charset="0"/>
                <a:cs typeface="ヒラギノ角ゴ Pro W3" charset="0"/>
                <a:sym typeface="Gill Sans" charset="0"/>
              </a:rPr>
              <a:t> is now up and running!</a:t>
            </a:r>
          </a:p>
          <a:p>
            <a:pPr algn="l">
              <a:defRPr/>
            </a:pPr>
            <a:r>
              <a:rPr lang="en-US" sz="1800">
                <a:latin typeface="Gill Sans" charset="0"/>
                <a:ea typeface="ヒラギノ角ゴ Pro W3" charset="0"/>
                <a:cs typeface="ヒラギノ角ゴ Pro W3" charset="0"/>
                <a:sym typeface="Gill Sans" charset="0"/>
              </a:rPr>
              <a:t>A beta version appeared last year to support the SN Ia program in PTF and a WHT spectroscopy run. I spent a week with the folks at Oxford setting up the db and giving them training sets of good and bad candidates. They did the rest… 1200 members of galaxy zoo screened all the candidates between Aug 1 and Aug 12 in 3 hrs. The top 50 hits were all SNe/variable stars and they found 3 before we did. They scanned ~25,000 objects - 3 objects/min. They now do ~200 nightly and we have 15,000 users.</a:t>
            </a:r>
          </a:p>
        </p:txBody>
      </p:sp>
      <p:pic>
        <p:nvPicPr>
          <p:cNvPr id="78541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057400"/>
            <a:ext cx="6045200" cy="2078038"/>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85416"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 y="990600"/>
            <a:ext cx="8763000" cy="1019175"/>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74145780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Robot</a:t>
            </a:r>
          </a:p>
        </p:txBody>
      </p:sp>
      <p:pic>
        <p:nvPicPr>
          <p:cNvPr id="79258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3825"/>
            <a:ext cx="9144000" cy="333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92583" name="Text Box 7"/>
          <p:cNvSpPr txBox="1">
            <a:spLocks/>
          </p:cNvSpPr>
          <p:nvPr/>
        </p:nvSpPr>
        <p:spPr bwMode="auto">
          <a:xfrm>
            <a:off x="533400" y="4967288"/>
            <a:ext cx="8077200" cy="1006475"/>
          </a:xfrm>
          <a:prstGeom prst="rect">
            <a:avLst/>
          </a:prstGeom>
          <a:noFill/>
          <a:ln>
            <a:noFill/>
          </a:ln>
          <a:effectLst/>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defRPr/>
            </a:pPr>
            <a:r>
              <a:rPr lang="en-US" sz="2000">
                <a:latin typeface="Times New Roman" charset="0"/>
                <a:ea typeface="ヒラギノ角ゴ Pro W3" charset="0"/>
                <a:cs typeface="ヒラギノ角ゴ Pro W3" charset="0"/>
                <a:sym typeface="Gill Sans" charset="0"/>
              </a:rPr>
              <a:t>A robot (built by Josh Bloom at UCB) queries the db every 20 min and compares new transients with archival information to ascertain its likely nature and publishes them to the collaboration - </a:t>
            </a:r>
            <a:r>
              <a:rPr lang="en-US" sz="2000" b="1" i="1">
                <a:latin typeface="Times New Roman" charset="0"/>
                <a:ea typeface="ヒラギノ角ゴ Pro W3" charset="0"/>
                <a:cs typeface="ヒラギノ角ゴ Pro W3" charset="0"/>
                <a:sym typeface="Gill Sans" charset="0"/>
              </a:rPr>
              <a:t>classification</a:t>
            </a:r>
            <a:r>
              <a:rPr lang="en-US" sz="2000">
                <a:latin typeface="Times New Roman" charset="0"/>
                <a:ea typeface="ヒラギノ角ゴ Pro W3" charset="0"/>
                <a:cs typeface="ヒラギノ角ゴ Pro W3" charset="0"/>
                <a:sym typeface="Gill Sans" charset="0"/>
              </a:rPr>
              <a:t>.</a:t>
            </a:r>
          </a:p>
        </p:txBody>
      </p:sp>
    </p:spTree>
    <p:extLst>
      <p:ext uri="{BB962C8B-B14F-4D97-AF65-F5344CB8AC3E}">
        <p14:creationId xmlns:p14="http://schemas.microsoft.com/office/powerpoint/2010/main" val="64004145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2"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Robot</a:t>
            </a:r>
          </a:p>
        </p:txBody>
      </p:sp>
      <p:pic>
        <p:nvPicPr>
          <p:cNvPr id="79872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6667500" cy="530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98727" name="Text Box 7"/>
          <p:cNvSpPr txBox="1">
            <a:spLocks/>
          </p:cNvSpPr>
          <p:nvPr/>
        </p:nvSpPr>
        <p:spPr bwMode="auto">
          <a:xfrm>
            <a:off x="6705600" y="974725"/>
            <a:ext cx="2438400" cy="5273675"/>
          </a:xfrm>
          <a:prstGeom prst="rect">
            <a:avLst/>
          </a:prstGeom>
          <a:noFill/>
          <a:ln>
            <a:noFill/>
          </a:ln>
          <a:effectLst/>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defRPr/>
            </a:pPr>
            <a:r>
              <a:rPr lang="en-US" sz="2000">
                <a:latin typeface="Times New Roman" charset="0"/>
                <a:ea typeface="ヒラギノ角ゴ Pro W3" charset="0"/>
                <a:cs typeface="ヒラギノ角ゴ Pro W3" charset="0"/>
                <a:sym typeface="Gill Sans" charset="0"/>
              </a:rPr>
              <a:t>Complications to traditional methods include varying uncertainties in data,  non-structured temporal sequence (bad weather, etc.), differing levels of  historical information (in SDSS or not, known host in NED, etc.)</a:t>
            </a:r>
          </a:p>
          <a:p>
            <a:pPr algn="l">
              <a:defRPr/>
            </a:pPr>
            <a:endParaRPr lang="en-US" sz="2000">
              <a:latin typeface="Times New Roman" charset="0"/>
              <a:ea typeface="ヒラギノ角ゴ Pro W3" charset="0"/>
              <a:cs typeface="ヒラギノ角ゴ Pro W3" charset="0"/>
              <a:sym typeface="Gill Sans" charset="0"/>
            </a:endParaRPr>
          </a:p>
          <a:p>
            <a:pPr algn="l">
              <a:defRPr/>
            </a:pPr>
            <a:r>
              <a:rPr lang="en-US" sz="2000">
                <a:latin typeface="Times New Roman" charset="0"/>
                <a:ea typeface="ヒラギノ角ゴ Pro W3" charset="0"/>
                <a:cs typeface="ヒラギノ角ゴ Pro W3" charset="0"/>
                <a:sym typeface="Gill Sans" charset="0"/>
              </a:rPr>
              <a:t>And this is just for stars…we also have ones for SNe, AGN…</a:t>
            </a:r>
          </a:p>
        </p:txBody>
      </p:sp>
    </p:spTree>
    <p:extLst>
      <p:ext uri="{BB962C8B-B14F-4D97-AF65-F5344CB8AC3E}">
        <p14:creationId xmlns:p14="http://schemas.microsoft.com/office/powerpoint/2010/main" val="412515643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757238" y="152400"/>
            <a:ext cx="7531100" cy="762000"/>
          </a:xfrm>
        </p:spPr>
        <p:txBody>
          <a:bodyPr>
            <a:normAutofit/>
          </a:bodyPr>
          <a:lstStyle/>
          <a:p>
            <a:r>
              <a:rPr lang="en-US" sz="2800" b="1" dirty="0" smtClean="0"/>
              <a:t>Which Swim-Lane to Choose</a:t>
            </a:r>
            <a:endParaRPr lang="en-US" sz="2400" b="1" i="1" dirty="0" smtClean="0"/>
          </a:p>
        </p:txBody>
      </p:sp>
      <p:graphicFrame>
        <p:nvGraphicFramePr>
          <p:cNvPr id="44034" name="Group 2"/>
          <p:cNvGraphicFramePr>
            <a:graphicFrameLocks noGrp="1"/>
          </p:cNvGraphicFramePr>
          <p:nvPr/>
        </p:nvGraphicFramePr>
        <p:xfrm>
          <a:off x="495300" y="1516063"/>
          <a:ext cx="8229600" cy="4557713"/>
        </p:xfrm>
        <a:graphic>
          <a:graphicData uri="http://schemas.openxmlformats.org/drawingml/2006/table">
            <a:tbl>
              <a:tblPr/>
              <a:tblGrid>
                <a:gridCol w="528638"/>
                <a:gridCol w="500062"/>
                <a:gridCol w="514350"/>
                <a:gridCol w="514350"/>
                <a:gridCol w="514350"/>
                <a:gridCol w="514350"/>
                <a:gridCol w="514350"/>
                <a:gridCol w="514350"/>
                <a:gridCol w="514350"/>
                <a:gridCol w="514350"/>
                <a:gridCol w="514350"/>
                <a:gridCol w="514350"/>
                <a:gridCol w="514350"/>
                <a:gridCol w="514350"/>
                <a:gridCol w="514350"/>
                <a:gridCol w="514350"/>
              </a:tblGrid>
              <a:tr h="574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10</a:t>
                      </a:r>
                      <a:r>
                        <a:rPr kumimoji="0" lang="en-US" sz="1400" b="0" i="0" u="none" strike="noStrike" cap="none" normalizeH="0" baseline="30000">
                          <a:ln>
                            <a:noFill/>
                          </a:ln>
                          <a:solidFill>
                            <a:schemeClr val="tx1"/>
                          </a:solidFill>
                          <a:effectLst/>
                          <a:latin typeface="Arial" pitchFamily="-109" charset="0"/>
                          <a:ea typeface="ＭＳ Ｐゴシック" pitchFamily="-109" charset="-128"/>
                          <a:cs typeface="ＭＳ Ｐゴシック" pitchFamily="-109" charset="-128"/>
                        </a:rPr>
                        <a:t>7</a:t>
                      </a: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marL="182880" marR="0" marT="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r>
              <a:tr h="574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10</a:t>
                      </a:r>
                      <a:r>
                        <a:rPr kumimoji="0" lang="en-US" sz="1400" b="0" i="0" u="none" strike="noStrike" cap="none" normalizeH="0" baseline="30000">
                          <a:ln>
                            <a:noFill/>
                          </a:ln>
                          <a:solidFill>
                            <a:schemeClr val="tx1"/>
                          </a:solidFill>
                          <a:effectLst/>
                          <a:latin typeface="Arial" pitchFamily="-109" charset="0"/>
                          <a:ea typeface="ＭＳ Ｐゴシック" pitchFamily="-109" charset="-128"/>
                          <a:cs typeface="ＭＳ Ｐゴシック" pitchFamily="-109" charset="-128"/>
                        </a:rPr>
                        <a:t>6</a:t>
                      </a: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marL="182880" marR="0" marT="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r>
              <a:tr h="574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10</a:t>
                      </a:r>
                      <a:r>
                        <a:rPr kumimoji="0" lang="en-US" sz="1400" b="0" i="0" u="none" strike="noStrike" cap="none" normalizeH="0" baseline="30000">
                          <a:ln>
                            <a:noFill/>
                          </a:ln>
                          <a:solidFill>
                            <a:schemeClr val="tx1"/>
                          </a:solidFill>
                          <a:effectLst/>
                          <a:latin typeface="Arial" pitchFamily="-109" charset="0"/>
                          <a:ea typeface="ＭＳ Ｐゴシック" pitchFamily="-109" charset="-128"/>
                          <a:cs typeface="ＭＳ Ｐゴシック" pitchFamily="-109" charset="-128"/>
                        </a:rPr>
                        <a:t>5</a:t>
                      </a: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marL="182880" marR="0" marT="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r>
              <a:tr h="561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10</a:t>
                      </a:r>
                      <a:r>
                        <a:rPr kumimoji="0" lang="en-US" sz="1400" b="0" i="0" u="none" strike="noStrike" cap="none" normalizeH="0" baseline="30000">
                          <a:ln>
                            <a:noFill/>
                          </a:ln>
                          <a:solidFill>
                            <a:schemeClr val="tx1"/>
                          </a:solidFill>
                          <a:effectLst/>
                          <a:latin typeface="Arial" pitchFamily="-109" charset="0"/>
                          <a:ea typeface="ＭＳ Ｐゴシック" pitchFamily="-109" charset="-128"/>
                          <a:cs typeface="ＭＳ Ｐゴシック" pitchFamily="-109" charset="-128"/>
                        </a:rPr>
                        <a:t>4</a:t>
                      </a: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marL="182880" marR="0" marT="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r>
              <a:tr h="576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10</a:t>
                      </a:r>
                      <a:r>
                        <a:rPr kumimoji="0" lang="en-US" sz="1400" b="0" i="0" u="none" strike="noStrike" cap="none" normalizeH="0" baseline="30000">
                          <a:ln>
                            <a:noFill/>
                          </a:ln>
                          <a:solidFill>
                            <a:schemeClr val="tx1"/>
                          </a:solidFill>
                          <a:effectLst/>
                          <a:latin typeface="Arial" pitchFamily="-109" charset="0"/>
                          <a:ea typeface="ＭＳ Ｐゴシック" pitchFamily="-109" charset="-128"/>
                          <a:cs typeface="ＭＳ Ｐゴシック" pitchFamily="-109" charset="-128"/>
                        </a:rPr>
                        <a:t>3</a:t>
                      </a: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marL="182880" marR="0" marT="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r>
              <a:tr h="574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10</a:t>
                      </a:r>
                      <a:r>
                        <a:rPr kumimoji="0" lang="en-US" sz="1400" b="0" i="0" u="none" strike="noStrike" cap="none" normalizeH="0" baseline="30000">
                          <a:ln>
                            <a:noFill/>
                          </a:ln>
                          <a:solidFill>
                            <a:schemeClr val="tx1"/>
                          </a:solidFill>
                          <a:effectLst/>
                          <a:latin typeface="Arial" pitchFamily="-109" charset="0"/>
                          <a:ea typeface="ＭＳ Ｐゴシック" pitchFamily="-109" charset="-128"/>
                          <a:cs typeface="ＭＳ Ｐゴシック" pitchFamily="-109" charset="-128"/>
                        </a:rPr>
                        <a:t>2</a:t>
                      </a: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marL="182880" marR="0" marT="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rgbClr val="DCDCDC"/>
                      </a:solidFill>
                      <a:prstDash val="solid"/>
                      <a:round/>
                      <a:headEnd type="none" w="med" len="med"/>
                      <a:tailEnd type="none" w="med" len="med"/>
                    </a:lnT>
                    <a:lnB w="12700" cap="flat" cmpd="sng" algn="ctr">
                      <a:solidFill>
                        <a:srgbClr val="DCDCDC"/>
                      </a:solidFill>
                      <a:prstDash val="solid"/>
                      <a:round/>
                      <a:headEnd type="none" w="med" len="med"/>
                      <a:tailEnd type="none" w="med" len="med"/>
                    </a:lnB>
                    <a:lnTlToBr>
                      <a:noFill/>
                    </a:lnTlToBr>
                    <a:lnBlToTr>
                      <a:noFill/>
                    </a:lnBlToTr>
                    <a:noFill/>
                  </a:tcPr>
                </a:tc>
              </a:tr>
              <a:tr h="574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10</a:t>
                      </a:r>
                    </a:p>
                  </a:txBody>
                  <a:tcPr marL="182880" marR="0" marT="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rgbClr val="DCDCDC"/>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rPr>
                        <a:t>2006</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rPr>
                        <a:t>2007</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2008</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2009</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2010</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2011</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rPr>
                        <a:t>2012</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2013</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2014</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2015</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2016</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2017</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rPr>
                        <a:t>2018</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rPr>
                        <a:t>2019</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109" charset="0"/>
                          <a:ea typeface="ＭＳ Ｐゴシック" pitchFamily="-109" charset="-128"/>
                          <a:cs typeface="ＭＳ Ｐゴシック" pitchFamily="-109" charset="-128"/>
                        </a:rPr>
                        <a:t>2020</a:t>
                      </a:r>
                    </a:p>
                  </a:txBody>
                  <a:tcPr marL="45720" marR="4572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r>
            </a:tbl>
          </a:graphicData>
        </a:graphic>
      </p:graphicFrame>
      <p:grpSp>
        <p:nvGrpSpPr>
          <p:cNvPr id="2" name="Group 48"/>
          <p:cNvGrpSpPr>
            <a:grpSpLocks/>
          </p:cNvGrpSpPr>
          <p:nvPr/>
        </p:nvGrpSpPr>
        <p:grpSpPr bwMode="auto">
          <a:xfrm>
            <a:off x="1028700" y="1905000"/>
            <a:ext cx="7670800" cy="2324100"/>
            <a:chOff x="1028700" y="1905000"/>
            <a:chExt cx="7670800" cy="2324100"/>
          </a:xfrm>
        </p:grpSpPr>
        <p:cxnSp>
          <p:nvCxnSpPr>
            <p:cNvPr id="41" name="Straight Connector 40"/>
            <p:cNvCxnSpPr/>
            <p:nvPr/>
          </p:nvCxnSpPr>
          <p:spPr>
            <a:xfrm flipV="1">
              <a:off x="1028700" y="1905000"/>
              <a:ext cx="7670800" cy="2324100"/>
            </a:xfrm>
            <a:prstGeom prst="line">
              <a:avLst/>
            </a:prstGeom>
            <a:ln w="25400" cap="flat" cmpd="sng" algn="ctr">
              <a:solidFill>
                <a:schemeClr val="accent6">
                  <a:lumMod val="75000"/>
                </a:schemeClr>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rot="20533489">
              <a:off x="1155700" y="3721100"/>
              <a:ext cx="857250" cy="338138"/>
            </a:xfrm>
            <a:prstGeom prst="rect">
              <a:avLst/>
            </a:prstGeom>
            <a:noFill/>
          </p:spPr>
          <p:txBody>
            <a:bodyPr wrap="none">
              <a:spAutoFit/>
            </a:bodyPr>
            <a:lstStyle/>
            <a:p>
              <a:pPr>
                <a:defRPr/>
              </a:pPr>
              <a:r>
                <a:rPr lang="en-US" sz="1600" dirty="0">
                  <a:solidFill>
                    <a:schemeClr val="accent6">
                      <a:lumMod val="75000"/>
                    </a:schemeClr>
                  </a:solidFill>
                  <a:latin typeface="Arial" charset="0"/>
                </a:rPr>
                <a:t>Top500</a:t>
              </a:r>
            </a:p>
          </p:txBody>
        </p:sp>
      </p:grpSp>
      <p:grpSp>
        <p:nvGrpSpPr>
          <p:cNvPr id="3" name="Group 38"/>
          <p:cNvGrpSpPr>
            <a:grpSpLocks/>
          </p:cNvGrpSpPr>
          <p:nvPr/>
        </p:nvGrpSpPr>
        <p:grpSpPr bwMode="auto">
          <a:xfrm>
            <a:off x="1041400" y="3700463"/>
            <a:ext cx="2938463" cy="1811337"/>
            <a:chOff x="1041399" y="3699933"/>
            <a:chExt cx="2937933" cy="1811867"/>
          </a:xfrm>
        </p:grpSpPr>
        <p:sp>
          <p:nvSpPr>
            <p:cNvPr id="29" name="Rectangle 28"/>
            <p:cNvSpPr/>
            <p:nvPr/>
          </p:nvSpPr>
          <p:spPr>
            <a:xfrm>
              <a:off x="1041399" y="3699933"/>
              <a:ext cx="2937933" cy="1811867"/>
            </a:xfrm>
            <a:prstGeom prst="rect">
              <a:avLst/>
            </a:prstGeom>
            <a:solidFill>
              <a:schemeClr val="accent2">
                <a:lumMod val="20000"/>
                <a:lumOff val="80000"/>
                <a:alpha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a:p>
          </p:txBody>
        </p:sp>
        <p:sp>
          <p:nvSpPr>
            <p:cNvPr id="33970" name="TextBox 29"/>
            <p:cNvSpPr txBox="1">
              <a:spLocks noChangeArrowheads="1"/>
            </p:cNvSpPr>
            <p:nvPr/>
          </p:nvSpPr>
          <p:spPr bwMode="auto">
            <a:xfrm>
              <a:off x="2514601" y="5054600"/>
              <a:ext cx="1330160" cy="261687"/>
            </a:xfrm>
            <a:prstGeom prst="rect">
              <a:avLst/>
            </a:prstGeom>
            <a:solidFill>
              <a:srgbClr val="FFF8C2"/>
            </a:solidFill>
            <a:ln w="9525">
              <a:solidFill>
                <a:srgbClr val="000090"/>
              </a:solidFill>
              <a:miter lim="800000"/>
              <a:headEnd/>
              <a:tailEnd/>
            </a:ln>
          </p:spPr>
          <p:txBody>
            <a:bodyPr wrap="none">
              <a:prstTxWarp prst="textNoShape">
                <a:avLst/>
              </a:prstTxWarp>
              <a:spAutoFit/>
            </a:bodyPr>
            <a:lstStyle/>
            <a:p>
              <a:r>
                <a:rPr lang="en-US" sz="1100" b="1"/>
                <a:t>COTS/MPP + MPI</a:t>
              </a:r>
            </a:p>
          </p:txBody>
        </p:sp>
      </p:grpSp>
      <p:grpSp>
        <p:nvGrpSpPr>
          <p:cNvPr id="4" name="Group 39"/>
          <p:cNvGrpSpPr>
            <a:grpSpLocks/>
          </p:cNvGrpSpPr>
          <p:nvPr/>
        </p:nvGrpSpPr>
        <p:grpSpPr bwMode="auto">
          <a:xfrm>
            <a:off x="2649538" y="3251200"/>
            <a:ext cx="4040187" cy="1430338"/>
            <a:chOff x="2650067" y="3251200"/>
            <a:chExt cx="4039493" cy="1430868"/>
          </a:xfrm>
        </p:grpSpPr>
        <p:sp>
          <p:nvSpPr>
            <p:cNvPr id="31" name="Rectangle 30"/>
            <p:cNvSpPr/>
            <p:nvPr/>
          </p:nvSpPr>
          <p:spPr>
            <a:xfrm>
              <a:off x="2650067" y="3251200"/>
              <a:ext cx="3074459" cy="1430868"/>
            </a:xfrm>
            <a:prstGeom prst="rect">
              <a:avLst/>
            </a:prstGeom>
            <a:solidFill>
              <a:schemeClr val="accent1">
                <a:lumMod val="20000"/>
                <a:lumOff val="80000"/>
                <a:alpha val="68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968" name="TextBox 31"/>
            <p:cNvSpPr txBox="1">
              <a:spLocks noChangeArrowheads="1"/>
            </p:cNvSpPr>
            <p:nvPr/>
          </p:nvSpPr>
          <p:spPr bwMode="auto">
            <a:xfrm>
              <a:off x="4622990" y="4300927"/>
              <a:ext cx="2066570" cy="254094"/>
            </a:xfrm>
            <a:prstGeom prst="rect">
              <a:avLst/>
            </a:prstGeom>
            <a:solidFill>
              <a:srgbClr val="F6E0DB"/>
            </a:solidFill>
            <a:ln w="9525">
              <a:solidFill>
                <a:srgbClr val="000090"/>
              </a:solidFill>
              <a:miter lim="800000"/>
              <a:headEnd/>
              <a:tailEnd/>
            </a:ln>
          </p:spPr>
          <p:txBody>
            <a:bodyPr wrap="none">
              <a:prstTxWarp prst="textNoShape">
                <a:avLst/>
              </a:prstTxWarp>
              <a:spAutoFit/>
            </a:bodyPr>
            <a:lstStyle/>
            <a:p>
              <a:r>
                <a:rPr lang="en-US" sz="1000" b="1"/>
                <a:t>COTS/MPP + MPI (+ OpenMP)</a:t>
              </a:r>
            </a:p>
          </p:txBody>
        </p:sp>
      </p:grpSp>
      <p:grpSp>
        <p:nvGrpSpPr>
          <p:cNvPr id="5" name="Group 40"/>
          <p:cNvGrpSpPr>
            <a:grpSpLocks/>
          </p:cNvGrpSpPr>
          <p:nvPr/>
        </p:nvGrpSpPr>
        <p:grpSpPr bwMode="auto">
          <a:xfrm>
            <a:off x="4064000" y="2420938"/>
            <a:ext cx="3459610" cy="1533525"/>
            <a:chOff x="4064000" y="2421467"/>
            <a:chExt cx="3459610" cy="1532466"/>
          </a:xfrm>
        </p:grpSpPr>
        <p:sp>
          <p:nvSpPr>
            <p:cNvPr id="33" name="Rectangle 32"/>
            <p:cNvSpPr/>
            <p:nvPr/>
          </p:nvSpPr>
          <p:spPr>
            <a:xfrm>
              <a:off x="4064000" y="2421467"/>
              <a:ext cx="3429000" cy="1532466"/>
            </a:xfrm>
            <a:prstGeom prst="rect">
              <a:avLst/>
            </a:prstGeom>
            <a:solidFill>
              <a:srgbClr val="CBE8FF">
                <a:alpha val="68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966" name="TextBox 34"/>
            <p:cNvSpPr txBox="1">
              <a:spLocks noChangeArrowheads="1"/>
            </p:cNvSpPr>
            <p:nvPr/>
          </p:nvSpPr>
          <p:spPr bwMode="auto">
            <a:xfrm>
              <a:off x="6027738" y="2852969"/>
              <a:ext cx="1495872" cy="399834"/>
            </a:xfrm>
            <a:prstGeom prst="rect">
              <a:avLst/>
            </a:prstGeom>
            <a:solidFill>
              <a:srgbClr val="CBE8FF"/>
            </a:solidFill>
            <a:ln w="9525">
              <a:solidFill>
                <a:srgbClr val="000090"/>
              </a:solidFill>
              <a:miter lim="800000"/>
              <a:headEnd/>
              <a:tailEnd/>
            </a:ln>
          </p:spPr>
          <p:txBody>
            <a:bodyPr wrap="none">
              <a:prstTxWarp prst="textNoShape">
                <a:avLst/>
              </a:prstTxWarp>
              <a:spAutoFit/>
            </a:bodyPr>
            <a:lstStyle/>
            <a:p>
              <a:r>
                <a:rPr lang="en-US" sz="1000" b="1" dirty="0"/>
                <a:t>GPU CUDA/</a:t>
              </a:r>
              <a:r>
                <a:rPr lang="en-US" sz="1000" b="1" dirty="0" err="1" smtClean="0"/>
                <a:t>OpenCL</a:t>
              </a:r>
              <a:endParaRPr lang="en-US" sz="1000" b="1" dirty="0" smtClean="0"/>
            </a:p>
            <a:p>
              <a:r>
                <a:rPr lang="en-US" sz="1000" b="1" dirty="0" smtClean="0"/>
                <a:t>Or </a:t>
              </a:r>
              <a:r>
                <a:rPr lang="en-US" sz="1000" b="1" dirty="0" err="1" smtClean="0"/>
                <a:t>Manycore</a:t>
              </a:r>
              <a:r>
                <a:rPr lang="en-US" sz="1000" b="1" dirty="0" smtClean="0"/>
                <a:t> BG/Q, R</a:t>
              </a:r>
              <a:endParaRPr lang="en-US" sz="1000" b="1" dirty="0"/>
            </a:p>
          </p:txBody>
        </p:sp>
      </p:grpSp>
      <p:grpSp>
        <p:nvGrpSpPr>
          <p:cNvPr id="6" name="Group 41"/>
          <p:cNvGrpSpPr>
            <a:grpSpLocks/>
          </p:cNvGrpSpPr>
          <p:nvPr/>
        </p:nvGrpSpPr>
        <p:grpSpPr bwMode="auto">
          <a:xfrm>
            <a:off x="5748338" y="1541463"/>
            <a:ext cx="2955925" cy="1209675"/>
            <a:chOff x="5748868" y="1540933"/>
            <a:chExt cx="2954866" cy="1210734"/>
          </a:xfrm>
        </p:grpSpPr>
        <p:sp>
          <p:nvSpPr>
            <p:cNvPr id="36" name="Rectangle 35"/>
            <p:cNvSpPr/>
            <p:nvPr/>
          </p:nvSpPr>
          <p:spPr>
            <a:xfrm>
              <a:off x="5748868" y="1540933"/>
              <a:ext cx="2954866" cy="1210734"/>
            </a:xfrm>
            <a:prstGeom prst="rect">
              <a:avLst/>
            </a:prstGeom>
            <a:solidFill>
              <a:srgbClr val="D2DFD1">
                <a:alpha val="66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8" name="TextBox 37"/>
            <p:cNvSpPr txBox="1"/>
            <p:nvPr/>
          </p:nvSpPr>
          <p:spPr>
            <a:xfrm>
              <a:off x="6155122" y="1599721"/>
              <a:ext cx="1161634" cy="254222"/>
            </a:xfrm>
            <a:prstGeom prst="rect">
              <a:avLst/>
            </a:prstGeom>
            <a:solidFill>
              <a:schemeClr val="accent5">
                <a:lumMod val="40000"/>
                <a:lumOff val="60000"/>
              </a:schemeClr>
            </a:solidFill>
            <a:ln>
              <a:solidFill>
                <a:srgbClr val="000090"/>
              </a:solidFill>
            </a:ln>
          </p:spPr>
          <p:txBody>
            <a:bodyPr wrap="none">
              <a:spAutoFit/>
            </a:bodyPr>
            <a:lstStyle/>
            <a:p>
              <a:pPr>
                <a:defRPr/>
              </a:pPr>
              <a:r>
                <a:rPr lang="en-US" sz="1050" b="1" dirty="0">
                  <a:latin typeface="Arial" pitchFamily="-109" charset="0"/>
                </a:rPr>
                <a:t>Exascale + ???</a:t>
              </a:r>
            </a:p>
          </p:txBody>
        </p:sp>
      </p:grpSp>
      <p:sp>
        <p:nvSpPr>
          <p:cNvPr id="44" name="Freeform 43"/>
          <p:cNvSpPr/>
          <p:nvPr/>
        </p:nvSpPr>
        <p:spPr>
          <a:xfrm rot="20647855">
            <a:off x="4192588" y="2598738"/>
            <a:ext cx="2597150" cy="2287587"/>
          </a:xfrm>
          <a:custGeom>
            <a:avLst/>
            <a:gdLst>
              <a:gd name="connsiteX0" fmla="*/ 0 w 3125181"/>
              <a:gd name="connsiteY0" fmla="*/ 0 h 2573867"/>
              <a:gd name="connsiteX1" fmla="*/ 0 w 3125181"/>
              <a:gd name="connsiteY1" fmla="*/ 203200 h 2573867"/>
              <a:gd name="connsiteX2" fmla="*/ 237067 w 3125181"/>
              <a:gd name="connsiteY2" fmla="*/ 211667 h 2573867"/>
              <a:gd name="connsiteX3" fmla="*/ 245534 w 3125181"/>
              <a:gd name="connsiteY3" fmla="*/ 423333 h 2573867"/>
              <a:gd name="connsiteX4" fmla="*/ 491067 w 3125181"/>
              <a:gd name="connsiteY4" fmla="*/ 423333 h 2573867"/>
              <a:gd name="connsiteX5" fmla="*/ 491067 w 3125181"/>
              <a:gd name="connsiteY5" fmla="*/ 584200 h 2573867"/>
              <a:gd name="connsiteX6" fmla="*/ 753534 w 3125181"/>
              <a:gd name="connsiteY6" fmla="*/ 584200 h 2573867"/>
              <a:gd name="connsiteX7" fmla="*/ 753534 w 3125181"/>
              <a:gd name="connsiteY7" fmla="*/ 745067 h 2573867"/>
              <a:gd name="connsiteX8" fmla="*/ 1041400 w 3125181"/>
              <a:gd name="connsiteY8" fmla="*/ 736600 h 2573867"/>
              <a:gd name="connsiteX9" fmla="*/ 1041400 w 3125181"/>
              <a:gd name="connsiteY9" fmla="*/ 982133 h 2573867"/>
              <a:gd name="connsiteX10" fmla="*/ 1286934 w 3125181"/>
              <a:gd name="connsiteY10" fmla="*/ 982133 h 2573867"/>
              <a:gd name="connsiteX11" fmla="*/ 1295400 w 3125181"/>
              <a:gd name="connsiteY11" fmla="*/ 1159933 h 2573867"/>
              <a:gd name="connsiteX12" fmla="*/ 1515534 w 3125181"/>
              <a:gd name="connsiteY12" fmla="*/ 1143000 h 2573867"/>
              <a:gd name="connsiteX13" fmla="*/ 1524000 w 3125181"/>
              <a:gd name="connsiteY13" fmla="*/ 1295400 h 2573867"/>
              <a:gd name="connsiteX14" fmla="*/ 1532467 w 3125181"/>
              <a:gd name="connsiteY14" fmla="*/ 1320800 h 2573867"/>
              <a:gd name="connsiteX15" fmla="*/ 1769534 w 3125181"/>
              <a:gd name="connsiteY15" fmla="*/ 1346200 h 2573867"/>
              <a:gd name="connsiteX16" fmla="*/ 1786467 w 3125181"/>
              <a:gd name="connsiteY16" fmla="*/ 1473200 h 2573867"/>
              <a:gd name="connsiteX17" fmla="*/ 2159000 w 3125181"/>
              <a:gd name="connsiteY17" fmla="*/ 1532467 h 2573867"/>
              <a:gd name="connsiteX18" fmla="*/ 2192867 w 3125181"/>
              <a:gd name="connsiteY18" fmla="*/ 1727200 h 2573867"/>
              <a:gd name="connsiteX19" fmla="*/ 2480734 w 3125181"/>
              <a:gd name="connsiteY19" fmla="*/ 1693333 h 2573867"/>
              <a:gd name="connsiteX20" fmla="*/ 2497667 w 3125181"/>
              <a:gd name="connsiteY20" fmla="*/ 2057400 h 2573867"/>
              <a:gd name="connsiteX21" fmla="*/ 2870200 w 3125181"/>
              <a:gd name="connsiteY21" fmla="*/ 2167467 h 2573867"/>
              <a:gd name="connsiteX22" fmla="*/ 2853267 w 3125181"/>
              <a:gd name="connsiteY22" fmla="*/ 2379133 h 2573867"/>
              <a:gd name="connsiteX23" fmla="*/ 3098800 w 3125181"/>
              <a:gd name="connsiteY23" fmla="*/ 2413000 h 2573867"/>
              <a:gd name="connsiteX24" fmla="*/ 3124200 w 3125181"/>
              <a:gd name="connsiteY24" fmla="*/ 2573867 h 2573867"/>
              <a:gd name="connsiteX25" fmla="*/ 3124200 w 3125181"/>
              <a:gd name="connsiteY25" fmla="*/ 2573867 h 257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25181" h="2573867">
                <a:moveTo>
                  <a:pt x="0" y="0"/>
                </a:moveTo>
                <a:lnTo>
                  <a:pt x="0" y="203200"/>
                </a:lnTo>
                <a:lnTo>
                  <a:pt x="237067" y="211667"/>
                </a:lnTo>
                <a:lnTo>
                  <a:pt x="245534" y="423333"/>
                </a:lnTo>
                <a:lnTo>
                  <a:pt x="491067" y="423333"/>
                </a:lnTo>
                <a:lnTo>
                  <a:pt x="491067" y="584200"/>
                </a:lnTo>
                <a:lnTo>
                  <a:pt x="753534" y="584200"/>
                </a:lnTo>
                <a:lnTo>
                  <a:pt x="753534" y="745067"/>
                </a:lnTo>
                <a:lnTo>
                  <a:pt x="1041400" y="736600"/>
                </a:lnTo>
                <a:lnTo>
                  <a:pt x="1041400" y="982133"/>
                </a:lnTo>
                <a:lnTo>
                  <a:pt x="1286934" y="982133"/>
                </a:lnTo>
                <a:lnTo>
                  <a:pt x="1295400" y="1159933"/>
                </a:lnTo>
                <a:cubicBezTo>
                  <a:pt x="1368778" y="1154289"/>
                  <a:pt x="1452221" y="1105481"/>
                  <a:pt x="1515534" y="1143000"/>
                </a:cubicBezTo>
                <a:cubicBezTo>
                  <a:pt x="1559304" y="1168938"/>
                  <a:pt x="1519176" y="1244751"/>
                  <a:pt x="1524000" y="1295400"/>
                </a:cubicBezTo>
                <a:cubicBezTo>
                  <a:pt x="1524846" y="1304284"/>
                  <a:pt x="1532467" y="1320800"/>
                  <a:pt x="1532467" y="1320800"/>
                </a:cubicBezTo>
                <a:lnTo>
                  <a:pt x="1769534" y="1346200"/>
                </a:lnTo>
                <a:lnTo>
                  <a:pt x="1786467" y="1473200"/>
                </a:lnTo>
                <a:lnTo>
                  <a:pt x="2159000" y="1532467"/>
                </a:lnTo>
                <a:lnTo>
                  <a:pt x="2192867" y="1727200"/>
                </a:lnTo>
                <a:lnTo>
                  <a:pt x="2480734" y="1693333"/>
                </a:lnTo>
                <a:lnTo>
                  <a:pt x="2497667" y="2057400"/>
                </a:lnTo>
                <a:lnTo>
                  <a:pt x="2870200" y="2167467"/>
                </a:lnTo>
                <a:lnTo>
                  <a:pt x="2853267" y="2379133"/>
                </a:lnTo>
                <a:lnTo>
                  <a:pt x="3098800" y="2413000"/>
                </a:lnTo>
                <a:cubicBezTo>
                  <a:pt x="3125181" y="2562492"/>
                  <a:pt x="3124200" y="2508214"/>
                  <a:pt x="3124200" y="2573867"/>
                </a:cubicBezTo>
                <a:lnTo>
                  <a:pt x="3124200" y="2573867"/>
                </a:ln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45" name="Freeform 44"/>
          <p:cNvSpPr/>
          <p:nvPr/>
        </p:nvSpPr>
        <p:spPr>
          <a:xfrm rot="20251937">
            <a:off x="5521325" y="1719263"/>
            <a:ext cx="2206625" cy="1930400"/>
          </a:xfrm>
          <a:custGeom>
            <a:avLst/>
            <a:gdLst>
              <a:gd name="connsiteX0" fmla="*/ 0 w 3125181"/>
              <a:gd name="connsiteY0" fmla="*/ 0 h 2573867"/>
              <a:gd name="connsiteX1" fmla="*/ 0 w 3125181"/>
              <a:gd name="connsiteY1" fmla="*/ 203200 h 2573867"/>
              <a:gd name="connsiteX2" fmla="*/ 237067 w 3125181"/>
              <a:gd name="connsiteY2" fmla="*/ 211667 h 2573867"/>
              <a:gd name="connsiteX3" fmla="*/ 245534 w 3125181"/>
              <a:gd name="connsiteY3" fmla="*/ 423333 h 2573867"/>
              <a:gd name="connsiteX4" fmla="*/ 491067 w 3125181"/>
              <a:gd name="connsiteY4" fmla="*/ 423333 h 2573867"/>
              <a:gd name="connsiteX5" fmla="*/ 491067 w 3125181"/>
              <a:gd name="connsiteY5" fmla="*/ 584200 h 2573867"/>
              <a:gd name="connsiteX6" fmla="*/ 753534 w 3125181"/>
              <a:gd name="connsiteY6" fmla="*/ 584200 h 2573867"/>
              <a:gd name="connsiteX7" fmla="*/ 753534 w 3125181"/>
              <a:gd name="connsiteY7" fmla="*/ 745067 h 2573867"/>
              <a:gd name="connsiteX8" fmla="*/ 1041400 w 3125181"/>
              <a:gd name="connsiteY8" fmla="*/ 736600 h 2573867"/>
              <a:gd name="connsiteX9" fmla="*/ 1041400 w 3125181"/>
              <a:gd name="connsiteY9" fmla="*/ 982133 h 2573867"/>
              <a:gd name="connsiteX10" fmla="*/ 1286934 w 3125181"/>
              <a:gd name="connsiteY10" fmla="*/ 982133 h 2573867"/>
              <a:gd name="connsiteX11" fmla="*/ 1295400 w 3125181"/>
              <a:gd name="connsiteY11" fmla="*/ 1159933 h 2573867"/>
              <a:gd name="connsiteX12" fmla="*/ 1515534 w 3125181"/>
              <a:gd name="connsiteY12" fmla="*/ 1143000 h 2573867"/>
              <a:gd name="connsiteX13" fmla="*/ 1524000 w 3125181"/>
              <a:gd name="connsiteY13" fmla="*/ 1295400 h 2573867"/>
              <a:gd name="connsiteX14" fmla="*/ 1532467 w 3125181"/>
              <a:gd name="connsiteY14" fmla="*/ 1320800 h 2573867"/>
              <a:gd name="connsiteX15" fmla="*/ 1769534 w 3125181"/>
              <a:gd name="connsiteY15" fmla="*/ 1346200 h 2573867"/>
              <a:gd name="connsiteX16" fmla="*/ 1786467 w 3125181"/>
              <a:gd name="connsiteY16" fmla="*/ 1473200 h 2573867"/>
              <a:gd name="connsiteX17" fmla="*/ 2159000 w 3125181"/>
              <a:gd name="connsiteY17" fmla="*/ 1532467 h 2573867"/>
              <a:gd name="connsiteX18" fmla="*/ 2192867 w 3125181"/>
              <a:gd name="connsiteY18" fmla="*/ 1727200 h 2573867"/>
              <a:gd name="connsiteX19" fmla="*/ 2480734 w 3125181"/>
              <a:gd name="connsiteY19" fmla="*/ 1693333 h 2573867"/>
              <a:gd name="connsiteX20" fmla="*/ 2497667 w 3125181"/>
              <a:gd name="connsiteY20" fmla="*/ 2057400 h 2573867"/>
              <a:gd name="connsiteX21" fmla="*/ 2870200 w 3125181"/>
              <a:gd name="connsiteY21" fmla="*/ 2167467 h 2573867"/>
              <a:gd name="connsiteX22" fmla="*/ 2853267 w 3125181"/>
              <a:gd name="connsiteY22" fmla="*/ 2379133 h 2573867"/>
              <a:gd name="connsiteX23" fmla="*/ 3098800 w 3125181"/>
              <a:gd name="connsiteY23" fmla="*/ 2413000 h 2573867"/>
              <a:gd name="connsiteX24" fmla="*/ 3124200 w 3125181"/>
              <a:gd name="connsiteY24" fmla="*/ 2573867 h 2573867"/>
              <a:gd name="connsiteX25" fmla="*/ 3124200 w 3125181"/>
              <a:gd name="connsiteY25" fmla="*/ 2573867 h 257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25181" h="2573867">
                <a:moveTo>
                  <a:pt x="0" y="0"/>
                </a:moveTo>
                <a:lnTo>
                  <a:pt x="0" y="203200"/>
                </a:lnTo>
                <a:lnTo>
                  <a:pt x="237067" y="211667"/>
                </a:lnTo>
                <a:lnTo>
                  <a:pt x="245534" y="423333"/>
                </a:lnTo>
                <a:lnTo>
                  <a:pt x="491067" y="423333"/>
                </a:lnTo>
                <a:lnTo>
                  <a:pt x="491067" y="584200"/>
                </a:lnTo>
                <a:lnTo>
                  <a:pt x="753534" y="584200"/>
                </a:lnTo>
                <a:lnTo>
                  <a:pt x="753534" y="745067"/>
                </a:lnTo>
                <a:lnTo>
                  <a:pt x="1041400" y="736600"/>
                </a:lnTo>
                <a:lnTo>
                  <a:pt x="1041400" y="982133"/>
                </a:lnTo>
                <a:lnTo>
                  <a:pt x="1286934" y="982133"/>
                </a:lnTo>
                <a:lnTo>
                  <a:pt x="1295400" y="1159933"/>
                </a:lnTo>
                <a:cubicBezTo>
                  <a:pt x="1368778" y="1154289"/>
                  <a:pt x="1452221" y="1105481"/>
                  <a:pt x="1515534" y="1143000"/>
                </a:cubicBezTo>
                <a:cubicBezTo>
                  <a:pt x="1559304" y="1168938"/>
                  <a:pt x="1519176" y="1244751"/>
                  <a:pt x="1524000" y="1295400"/>
                </a:cubicBezTo>
                <a:cubicBezTo>
                  <a:pt x="1524846" y="1304284"/>
                  <a:pt x="1532467" y="1320800"/>
                  <a:pt x="1532467" y="1320800"/>
                </a:cubicBezTo>
                <a:lnTo>
                  <a:pt x="1769534" y="1346200"/>
                </a:lnTo>
                <a:lnTo>
                  <a:pt x="1786467" y="1473200"/>
                </a:lnTo>
                <a:lnTo>
                  <a:pt x="2159000" y="1532467"/>
                </a:lnTo>
                <a:lnTo>
                  <a:pt x="2192867" y="1727200"/>
                </a:lnTo>
                <a:lnTo>
                  <a:pt x="2480734" y="1693333"/>
                </a:lnTo>
                <a:lnTo>
                  <a:pt x="2497667" y="2057400"/>
                </a:lnTo>
                <a:lnTo>
                  <a:pt x="2870200" y="2167467"/>
                </a:lnTo>
                <a:lnTo>
                  <a:pt x="2853267" y="2379133"/>
                </a:lnTo>
                <a:lnTo>
                  <a:pt x="3098800" y="2413000"/>
                </a:lnTo>
                <a:cubicBezTo>
                  <a:pt x="3125181" y="2562492"/>
                  <a:pt x="3124200" y="2508214"/>
                  <a:pt x="3124200" y="2573867"/>
                </a:cubicBezTo>
                <a:lnTo>
                  <a:pt x="3124200" y="2573867"/>
                </a:ln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grpSp>
        <p:nvGrpSpPr>
          <p:cNvPr id="7" name="Group 171"/>
          <p:cNvGrpSpPr>
            <a:grpSpLocks/>
          </p:cNvGrpSpPr>
          <p:nvPr/>
        </p:nvGrpSpPr>
        <p:grpSpPr bwMode="auto">
          <a:xfrm>
            <a:off x="342900" y="1474788"/>
            <a:ext cx="8382000" cy="3625850"/>
            <a:chOff x="192" y="945"/>
            <a:chExt cx="5280" cy="2284"/>
          </a:xfrm>
        </p:grpSpPr>
        <p:cxnSp>
          <p:nvCxnSpPr>
            <p:cNvPr id="33944" name="AutoShape 172"/>
            <p:cNvCxnSpPr>
              <a:cxnSpLocks noChangeShapeType="1"/>
            </p:cNvCxnSpPr>
            <p:nvPr/>
          </p:nvCxnSpPr>
          <p:spPr bwMode="auto">
            <a:xfrm>
              <a:off x="960" y="2784"/>
              <a:ext cx="336" cy="0"/>
            </a:xfrm>
            <a:prstGeom prst="straightConnector1">
              <a:avLst/>
            </a:prstGeom>
            <a:noFill/>
            <a:ln w="38100">
              <a:solidFill>
                <a:srgbClr val="3366FF"/>
              </a:solidFill>
              <a:prstDash val="sysDot"/>
              <a:round/>
              <a:headEnd/>
              <a:tailEnd/>
            </a:ln>
          </p:spPr>
        </p:cxnSp>
        <p:cxnSp>
          <p:nvCxnSpPr>
            <p:cNvPr id="33945" name="AutoShape 173"/>
            <p:cNvCxnSpPr>
              <a:cxnSpLocks noChangeShapeType="1"/>
            </p:cNvCxnSpPr>
            <p:nvPr/>
          </p:nvCxnSpPr>
          <p:spPr bwMode="auto">
            <a:xfrm>
              <a:off x="1200" y="2784"/>
              <a:ext cx="288" cy="0"/>
            </a:xfrm>
            <a:prstGeom prst="straightConnector1">
              <a:avLst/>
            </a:prstGeom>
            <a:noFill/>
            <a:ln w="38100">
              <a:solidFill>
                <a:srgbClr val="3366FF"/>
              </a:solidFill>
              <a:round/>
              <a:headEnd/>
              <a:tailEnd/>
            </a:ln>
          </p:spPr>
        </p:cxnSp>
        <p:cxnSp>
          <p:nvCxnSpPr>
            <p:cNvPr id="33946" name="AutoShape 174"/>
            <p:cNvCxnSpPr>
              <a:cxnSpLocks noChangeShapeType="1"/>
            </p:cNvCxnSpPr>
            <p:nvPr/>
          </p:nvCxnSpPr>
          <p:spPr bwMode="auto">
            <a:xfrm>
              <a:off x="1439" y="2618"/>
              <a:ext cx="173" cy="0"/>
            </a:xfrm>
            <a:prstGeom prst="straightConnector1">
              <a:avLst/>
            </a:prstGeom>
            <a:noFill/>
            <a:ln w="38100">
              <a:solidFill>
                <a:srgbClr val="000080"/>
              </a:solidFill>
              <a:prstDash val="sysDot"/>
              <a:round/>
              <a:headEnd/>
              <a:tailEnd/>
            </a:ln>
          </p:spPr>
        </p:cxnSp>
        <p:cxnSp>
          <p:nvCxnSpPr>
            <p:cNvPr id="33947" name="AutoShape 175"/>
            <p:cNvCxnSpPr>
              <a:cxnSpLocks noChangeShapeType="1"/>
            </p:cNvCxnSpPr>
            <p:nvPr/>
          </p:nvCxnSpPr>
          <p:spPr bwMode="auto">
            <a:xfrm flipV="1">
              <a:off x="1536" y="2616"/>
              <a:ext cx="1672" cy="2"/>
            </a:xfrm>
            <a:prstGeom prst="straightConnector1">
              <a:avLst/>
            </a:prstGeom>
            <a:noFill/>
            <a:ln w="38100">
              <a:solidFill>
                <a:srgbClr val="000080"/>
              </a:solidFill>
              <a:round/>
              <a:headEnd/>
              <a:tailEnd/>
            </a:ln>
          </p:spPr>
        </p:cxnSp>
        <p:cxnSp>
          <p:nvCxnSpPr>
            <p:cNvPr id="33948" name="AutoShape 176"/>
            <p:cNvCxnSpPr>
              <a:cxnSpLocks noChangeShapeType="1"/>
            </p:cNvCxnSpPr>
            <p:nvPr/>
          </p:nvCxnSpPr>
          <p:spPr bwMode="auto">
            <a:xfrm>
              <a:off x="1184" y="2408"/>
              <a:ext cx="1101" cy="10"/>
            </a:xfrm>
            <a:prstGeom prst="straightConnector1">
              <a:avLst/>
            </a:prstGeom>
            <a:noFill/>
            <a:ln w="38100">
              <a:solidFill>
                <a:srgbClr val="339966"/>
              </a:solidFill>
              <a:prstDash val="sysDot"/>
              <a:round/>
              <a:headEnd/>
              <a:tailEnd/>
            </a:ln>
          </p:spPr>
        </p:cxnSp>
        <p:cxnSp>
          <p:nvCxnSpPr>
            <p:cNvPr id="33949" name="AutoShape 177"/>
            <p:cNvCxnSpPr>
              <a:cxnSpLocks noChangeShapeType="1"/>
            </p:cNvCxnSpPr>
            <p:nvPr/>
          </p:nvCxnSpPr>
          <p:spPr bwMode="auto">
            <a:xfrm>
              <a:off x="2303" y="2418"/>
              <a:ext cx="2015" cy="0"/>
            </a:xfrm>
            <a:prstGeom prst="straightConnector1">
              <a:avLst/>
            </a:prstGeom>
            <a:noFill/>
            <a:ln w="38100">
              <a:solidFill>
                <a:srgbClr val="339966"/>
              </a:solidFill>
              <a:round/>
              <a:headEnd/>
              <a:tailEnd/>
            </a:ln>
          </p:spPr>
        </p:cxnSp>
        <p:cxnSp>
          <p:nvCxnSpPr>
            <p:cNvPr id="33950" name="AutoShape 178"/>
            <p:cNvCxnSpPr>
              <a:cxnSpLocks noChangeShapeType="1"/>
            </p:cNvCxnSpPr>
            <p:nvPr/>
          </p:nvCxnSpPr>
          <p:spPr bwMode="auto">
            <a:xfrm>
              <a:off x="2160" y="2056"/>
              <a:ext cx="1172" cy="4"/>
            </a:xfrm>
            <a:prstGeom prst="straightConnector1">
              <a:avLst/>
            </a:prstGeom>
            <a:noFill/>
            <a:ln w="38100">
              <a:solidFill>
                <a:srgbClr val="FF6600"/>
              </a:solidFill>
              <a:prstDash val="sysDot"/>
              <a:round/>
              <a:headEnd/>
              <a:tailEnd/>
            </a:ln>
          </p:spPr>
        </p:cxnSp>
        <p:cxnSp>
          <p:nvCxnSpPr>
            <p:cNvPr id="33951" name="AutoShape 179"/>
            <p:cNvCxnSpPr>
              <a:cxnSpLocks noChangeShapeType="1"/>
            </p:cNvCxnSpPr>
            <p:nvPr/>
          </p:nvCxnSpPr>
          <p:spPr bwMode="auto">
            <a:xfrm flipV="1">
              <a:off x="3252" y="2048"/>
              <a:ext cx="1812" cy="12"/>
            </a:xfrm>
            <a:prstGeom prst="straightConnector1">
              <a:avLst/>
            </a:prstGeom>
            <a:noFill/>
            <a:ln w="38100">
              <a:solidFill>
                <a:srgbClr val="FF6600"/>
              </a:solidFill>
              <a:round/>
              <a:headEnd/>
              <a:tailEnd/>
            </a:ln>
          </p:spPr>
        </p:cxnSp>
        <p:cxnSp>
          <p:nvCxnSpPr>
            <p:cNvPr id="33952" name="AutoShape 180"/>
            <p:cNvCxnSpPr>
              <a:cxnSpLocks noChangeShapeType="1"/>
            </p:cNvCxnSpPr>
            <p:nvPr/>
          </p:nvCxnSpPr>
          <p:spPr bwMode="auto">
            <a:xfrm flipV="1">
              <a:off x="3168" y="1676"/>
              <a:ext cx="1220" cy="12"/>
            </a:xfrm>
            <a:prstGeom prst="straightConnector1">
              <a:avLst/>
            </a:prstGeom>
            <a:noFill/>
            <a:ln w="38100">
              <a:solidFill>
                <a:srgbClr val="800080"/>
              </a:solidFill>
              <a:prstDash val="sysDot"/>
              <a:round/>
              <a:headEnd/>
              <a:tailEnd/>
            </a:ln>
          </p:spPr>
        </p:cxnSp>
        <p:cxnSp>
          <p:nvCxnSpPr>
            <p:cNvPr id="33953" name="AutoShape 181"/>
            <p:cNvCxnSpPr>
              <a:cxnSpLocks noChangeShapeType="1"/>
            </p:cNvCxnSpPr>
            <p:nvPr/>
          </p:nvCxnSpPr>
          <p:spPr bwMode="auto">
            <a:xfrm>
              <a:off x="4320" y="1676"/>
              <a:ext cx="1152" cy="0"/>
            </a:xfrm>
            <a:prstGeom prst="straightConnector1">
              <a:avLst/>
            </a:prstGeom>
            <a:noFill/>
            <a:ln w="38100">
              <a:solidFill>
                <a:srgbClr val="800080"/>
              </a:solidFill>
              <a:round/>
              <a:headEnd/>
              <a:tailEnd/>
            </a:ln>
          </p:spPr>
        </p:cxnSp>
        <p:cxnSp>
          <p:nvCxnSpPr>
            <p:cNvPr id="33954" name="AutoShape 182"/>
            <p:cNvCxnSpPr>
              <a:cxnSpLocks noChangeShapeType="1"/>
            </p:cNvCxnSpPr>
            <p:nvPr/>
          </p:nvCxnSpPr>
          <p:spPr bwMode="auto">
            <a:xfrm>
              <a:off x="4192" y="1344"/>
              <a:ext cx="1108" cy="0"/>
            </a:xfrm>
            <a:prstGeom prst="straightConnector1">
              <a:avLst/>
            </a:prstGeom>
            <a:noFill/>
            <a:ln w="38100">
              <a:solidFill>
                <a:srgbClr val="FF0000"/>
              </a:solidFill>
              <a:prstDash val="sysDot"/>
              <a:round/>
              <a:headEnd/>
              <a:tailEnd/>
            </a:ln>
          </p:spPr>
        </p:cxnSp>
        <p:cxnSp>
          <p:nvCxnSpPr>
            <p:cNvPr id="33955" name="AutoShape 183"/>
            <p:cNvCxnSpPr>
              <a:cxnSpLocks noChangeShapeType="1"/>
            </p:cNvCxnSpPr>
            <p:nvPr/>
          </p:nvCxnSpPr>
          <p:spPr bwMode="auto">
            <a:xfrm>
              <a:off x="5184" y="1344"/>
              <a:ext cx="288" cy="0"/>
            </a:xfrm>
            <a:prstGeom prst="straightConnector1">
              <a:avLst/>
            </a:prstGeom>
            <a:noFill/>
            <a:ln w="38100">
              <a:solidFill>
                <a:srgbClr val="FF0000"/>
              </a:solidFill>
              <a:round/>
              <a:headEnd/>
              <a:tailEnd/>
            </a:ln>
          </p:spPr>
        </p:cxnSp>
        <p:sp>
          <p:nvSpPr>
            <p:cNvPr id="33956" name="Text Box 184"/>
            <p:cNvSpPr txBox="1">
              <a:spLocks noChangeArrowheads="1"/>
            </p:cNvSpPr>
            <p:nvPr/>
          </p:nvSpPr>
          <p:spPr bwMode="auto">
            <a:xfrm>
              <a:off x="672" y="2769"/>
              <a:ext cx="975" cy="460"/>
            </a:xfrm>
            <a:prstGeom prst="rect">
              <a:avLst/>
            </a:prstGeom>
            <a:noFill/>
            <a:ln w="9525">
              <a:noFill/>
              <a:miter lim="800000"/>
              <a:headEnd/>
              <a:tailEnd/>
            </a:ln>
          </p:spPr>
          <p:txBody>
            <a:bodyPr wrap="none">
              <a:prstTxWarp prst="textNoShape">
                <a:avLst/>
              </a:prstTxWarp>
              <a:spAutoFit/>
            </a:bodyPr>
            <a:lstStyle/>
            <a:p>
              <a:r>
                <a:rPr lang="en-US" sz="1400">
                  <a:solidFill>
                    <a:srgbClr val="3366FF"/>
                  </a:solidFill>
                </a:rPr>
                <a:t>Franklin (N5)</a:t>
              </a:r>
            </a:p>
            <a:p>
              <a:r>
                <a:rPr lang="en-US" sz="1400">
                  <a:solidFill>
                    <a:srgbClr val="3366FF"/>
                  </a:solidFill>
                </a:rPr>
                <a:t>19 TF Sustained</a:t>
              </a:r>
            </a:p>
            <a:p>
              <a:r>
                <a:rPr lang="en-US" sz="1400">
                  <a:solidFill>
                    <a:srgbClr val="3366FF"/>
                  </a:solidFill>
                </a:rPr>
                <a:t>101 TF Peak</a:t>
              </a:r>
            </a:p>
          </p:txBody>
        </p:sp>
        <p:sp>
          <p:nvSpPr>
            <p:cNvPr id="33957" name="Text Box 185"/>
            <p:cNvSpPr txBox="1">
              <a:spLocks noChangeArrowheads="1"/>
            </p:cNvSpPr>
            <p:nvPr/>
          </p:nvSpPr>
          <p:spPr bwMode="auto">
            <a:xfrm>
              <a:off x="1760" y="2661"/>
              <a:ext cx="1065" cy="460"/>
            </a:xfrm>
            <a:prstGeom prst="rect">
              <a:avLst/>
            </a:prstGeom>
            <a:noFill/>
            <a:ln w="9525">
              <a:noFill/>
              <a:miter lim="800000"/>
              <a:headEnd/>
              <a:tailEnd/>
            </a:ln>
          </p:spPr>
          <p:txBody>
            <a:bodyPr wrap="none">
              <a:prstTxWarp prst="textNoShape">
                <a:avLst/>
              </a:prstTxWarp>
              <a:spAutoFit/>
            </a:bodyPr>
            <a:lstStyle/>
            <a:p>
              <a:r>
                <a:rPr lang="en-US" sz="1400">
                  <a:solidFill>
                    <a:srgbClr val="000080"/>
                  </a:solidFill>
                </a:rPr>
                <a:t>Franklin (N5) +QC</a:t>
              </a:r>
            </a:p>
            <a:p>
              <a:r>
                <a:rPr lang="en-US" sz="1400">
                  <a:solidFill>
                    <a:srgbClr val="000080"/>
                  </a:solidFill>
                </a:rPr>
                <a:t>36 TF Sustained</a:t>
              </a:r>
            </a:p>
            <a:p>
              <a:r>
                <a:rPr lang="en-US" sz="1400">
                  <a:solidFill>
                    <a:srgbClr val="000080"/>
                  </a:solidFill>
                </a:rPr>
                <a:t>352 TF Peak</a:t>
              </a:r>
            </a:p>
          </p:txBody>
        </p:sp>
        <p:sp>
          <p:nvSpPr>
            <p:cNvPr id="33958" name="Text Box 186"/>
            <p:cNvSpPr txBox="1">
              <a:spLocks noChangeArrowheads="1"/>
            </p:cNvSpPr>
            <p:nvPr/>
          </p:nvSpPr>
          <p:spPr bwMode="auto">
            <a:xfrm>
              <a:off x="1739" y="2064"/>
              <a:ext cx="757" cy="326"/>
            </a:xfrm>
            <a:prstGeom prst="rect">
              <a:avLst/>
            </a:prstGeom>
            <a:noFill/>
            <a:ln w="9525">
              <a:noFill/>
              <a:miter lim="800000"/>
              <a:headEnd/>
              <a:tailEnd/>
            </a:ln>
          </p:spPr>
          <p:txBody>
            <a:bodyPr wrap="none">
              <a:prstTxWarp prst="textNoShape">
                <a:avLst/>
              </a:prstTxWarp>
              <a:spAutoFit/>
            </a:bodyPr>
            <a:lstStyle/>
            <a:p>
              <a:r>
                <a:rPr lang="en-US" sz="1400">
                  <a:solidFill>
                    <a:srgbClr val="339966"/>
                  </a:solidFill>
                </a:rPr>
                <a:t>Hopper (N6)</a:t>
              </a:r>
            </a:p>
            <a:p>
              <a:r>
                <a:rPr lang="en-US" sz="1400">
                  <a:solidFill>
                    <a:srgbClr val="339966"/>
                  </a:solidFill>
                </a:rPr>
                <a:t>&gt;1 PF Peak</a:t>
              </a:r>
            </a:p>
          </p:txBody>
        </p:sp>
        <p:sp>
          <p:nvSpPr>
            <p:cNvPr id="33959" name="Text Box 187"/>
            <p:cNvSpPr txBox="1">
              <a:spLocks noChangeArrowheads="1"/>
            </p:cNvSpPr>
            <p:nvPr/>
          </p:nvSpPr>
          <p:spPr bwMode="auto">
            <a:xfrm>
              <a:off x="2929" y="1713"/>
              <a:ext cx="708" cy="326"/>
            </a:xfrm>
            <a:prstGeom prst="rect">
              <a:avLst/>
            </a:prstGeom>
            <a:noFill/>
            <a:ln w="9525">
              <a:noFill/>
              <a:miter lim="800000"/>
              <a:headEnd/>
              <a:tailEnd/>
            </a:ln>
          </p:spPr>
          <p:txBody>
            <a:bodyPr wrap="none">
              <a:prstTxWarp prst="textNoShape">
                <a:avLst/>
              </a:prstTxWarp>
              <a:spAutoFit/>
            </a:bodyPr>
            <a:lstStyle/>
            <a:p>
              <a:r>
                <a:rPr lang="en-US" sz="1400">
                  <a:solidFill>
                    <a:srgbClr val="FF6600"/>
                  </a:solidFill>
                </a:rPr>
                <a:t>NERSC-7</a:t>
              </a:r>
            </a:p>
            <a:p>
              <a:r>
                <a:rPr lang="en-US" sz="1400">
                  <a:solidFill>
                    <a:srgbClr val="FF6600"/>
                  </a:solidFill>
                </a:rPr>
                <a:t>10 PF Peak</a:t>
              </a:r>
            </a:p>
          </p:txBody>
        </p:sp>
        <p:sp>
          <p:nvSpPr>
            <p:cNvPr id="33960" name="Text Box 188"/>
            <p:cNvSpPr txBox="1">
              <a:spLocks noChangeArrowheads="1"/>
            </p:cNvSpPr>
            <p:nvPr/>
          </p:nvSpPr>
          <p:spPr bwMode="auto">
            <a:xfrm>
              <a:off x="3888" y="1329"/>
              <a:ext cx="770" cy="326"/>
            </a:xfrm>
            <a:prstGeom prst="rect">
              <a:avLst/>
            </a:prstGeom>
            <a:noFill/>
            <a:ln w="9525">
              <a:noFill/>
              <a:miter lim="800000"/>
              <a:headEnd/>
              <a:tailEnd/>
            </a:ln>
          </p:spPr>
          <p:txBody>
            <a:bodyPr wrap="none">
              <a:prstTxWarp prst="textNoShape">
                <a:avLst/>
              </a:prstTxWarp>
              <a:spAutoFit/>
            </a:bodyPr>
            <a:lstStyle/>
            <a:p>
              <a:r>
                <a:rPr lang="en-US" sz="1400">
                  <a:solidFill>
                    <a:srgbClr val="800080"/>
                  </a:solidFill>
                </a:rPr>
                <a:t>NERSC-8</a:t>
              </a:r>
            </a:p>
            <a:p>
              <a:r>
                <a:rPr lang="en-US" sz="1400">
                  <a:solidFill>
                    <a:srgbClr val="800080"/>
                  </a:solidFill>
                </a:rPr>
                <a:t>100 PF Peak</a:t>
              </a:r>
            </a:p>
          </p:txBody>
        </p:sp>
        <p:sp>
          <p:nvSpPr>
            <p:cNvPr id="33961" name="Text Box 189"/>
            <p:cNvSpPr txBox="1">
              <a:spLocks noChangeArrowheads="1"/>
            </p:cNvSpPr>
            <p:nvPr/>
          </p:nvSpPr>
          <p:spPr bwMode="auto">
            <a:xfrm>
              <a:off x="4800" y="945"/>
              <a:ext cx="645" cy="326"/>
            </a:xfrm>
            <a:prstGeom prst="rect">
              <a:avLst/>
            </a:prstGeom>
            <a:noFill/>
            <a:ln w="9525">
              <a:noFill/>
              <a:miter lim="800000"/>
              <a:headEnd/>
              <a:tailEnd/>
            </a:ln>
          </p:spPr>
          <p:txBody>
            <a:bodyPr wrap="none">
              <a:prstTxWarp prst="textNoShape">
                <a:avLst/>
              </a:prstTxWarp>
              <a:spAutoFit/>
            </a:bodyPr>
            <a:lstStyle/>
            <a:p>
              <a:r>
                <a:rPr lang="en-US" sz="1400">
                  <a:solidFill>
                    <a:srgbClr val="CA0000"/>
                  </a:solidFill>
                </a:rPr>
                <a:t>NERSC-9</a:t>
              </a:r>
            </a:p>
            <a:p>
              <a:r>
                <a:rPr lang="en-US" sz="1400">
                  <a:solidFill>
                    <a:srgbClr val="CA0000"/>
                  </a:solidFill>
                </a:rPr>
                <a:t>1 EF Peak</a:t>
              </a:r>
            </a:p>
          </p:txBody>
        </p:sp>
        <p:sp>
          <p:nvSpPr>
            <p:cNvPr id="33962" name="Text Box 190"/>
            <p:cNvSpPr txBox="1">
              <a:spLocks noChangeArrowheads="1"/>
            </p:cNvSpPr>
            <p:nvPr/>
          </p:nvSpPr>
          <p:spPr bwMode="auto">
            <a:xfrm rot="-5400000">
              <a:off x="-208" y="2121"/>
              <a:ext cx="1012" cy="212"/>
            </a:xfrm>
            <a:prstGeom prst="rect">
              <a:avLst/>
            </a:prstGeom>
            <a:noFill/>
            <a:ln w="9525">
              <a:noFill/>
              <a:miter lim="800000"/>
              <a:headEnd/>
              <a:tailEnd/>
            </a:ln>
          </p:spPr>
          <p:txBody>
            <a:bodyPr wrap="none">
              <a:prstTxWarp prst="textNoShape">
                <a:avLst/>
              </a:prstTxWarp>
              <a:spAutoFit/>
            </a:bodyPr>
            <a:lstStyle/>
            <a:p>
              <a:r>
                <a:rPr lang="en-US" sz="1600"/>
                <a:t>Peak Teraflop/s</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2000"/>
                                        <p:tgtEl>
                                          <p:spTgt spid="44"/>
                                        </p:tgtEl>
                                      </p:cBhvr>
                                    </p:animEffect>
                                    <p:set>
                                      <p:cBhvr>
                                        <p:cTn id="41" dur="1" fill="hold">
                                          <p:stCondLst>
                                            <p:cond delay="1999"/>
                                          </p:stCondLst>
                                        </p:cTn>
                                        <p:tgtEl>
                                          <p:spTgt spid="44"/>
                                        </p:tgtEl>
                                        <p:attrNameLst>
                                          <p:attrName>style.visibility</p:attrName>
                                        </p:attrNameLst>
                                      </p:cBhvr>
                                      <p:to>
                                        <p:strVal val="hidden"/>
                                      </p:to>
                                    </p:set>
                                  </p:childTnLst>
                                </p:cTn>
                              </p:par>
                              <p:par>
                                <p:cTn id="42" presetID="0" presetClass="path" presetSubtype="0" accel="50000" decel="50000" fill="hold" grpId="1" nodeType="withEffect">
                                  <p:stCondLst>
                                    <p:cond delay="0"/>
                                  </p:stCondLst>
                                  <p:childTnLst>
                                    <p:animMotion origin="layout" path="M 1.38889E-6 -4.44444E-6 L -0.10139 0.08333 " pathEditMode="relative" ptsTypes="AA">
                                      <p:cBhvr>
                                        <p:cTn id="43" dur="2000" fill="hold"/>
                                        <p:tgtEl>
                                          <p:spTgt spid="4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4" grpId="1" animBg="1"/>
      <p:bldP spid="45" grpId="0" animBg="1"/>
      <p:bldP spid="4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410" name="Rectangle 1026"/>
          <p:cNvSpPr>
            <a:spLocks noGrp="1" noRot="1" noChangeArrowheads="1"/>
          </p:cNvSpPr>
          <p:nvPr>
            <p:ph type="title" idx="4294967295"/>
          </p:nvPr>
        </p:nvSpPr>
        <p:spPr>
          <a:xfrm>
            <a:off x="457200" y="152400"/>
            <a:ext cx="8229600" cy="1143000"/>
          </a:xfrm>
        </p:spPr>
        <p:txBody>
          <a:bodyPr/>
          <a:lstStyle/>
          <a:p>
            <a:pPr eaLnBrk="1" hangingPunct="1">
              <a:defRPr/>
            </a:pPr>
            <a:r>
              <a:rPr lang="en-US" smtClean="0">
                <a:cs typeface="+mj-cs"/>
              </a:rPr>
              <a:t>Turn-around</a:t>
            </a:r>
          </a:p>
        </p:txBody>
      </p:sp>
      <p:sp>
        <p:nvSpPr>
          <p:cNvPr id="785414" name="Text Box 1030"/>
          <p:cNvSpPr txBox="1">
            <a:spLocks/>
          </p:cNvSpPr>
          <p:nvPr/>
        </p:nvSpPr>
        <p:spPr bwMode="auto">
          <a:xfrm>
            <a:off x="5334000" y="831831"/>
            <a:ext cx="3810000" cy="4211638"/>
          </a:xfrm>
          <a:prstGeom prst="rect">
            <a:avLst/>
          </a:prstGeom>
          <a:noFill/>
          <a:ln w="25400">
            <a:noFill/>
            <a:miter lim="800000"/>
            <a:headEnd/>
            <a:tailEnd/>
          </a:ln>
          <a:effectLst/>
        </p:spPr>
        <p:txBody>
          <a:bodyPr>
            <a:spAutoFit/>
          </a:bodyPr>
          <a:lstStyle/>
          <a:p>
            <a:pPr algn="l">
              <a:defRPr/>
            </a:pPr>
            <a:r>
              <a:rPr lang="en-US" sz="1800" dirty="0">
                <a:latin typeface="Gill Sans" charset="0"/>
                <a:ea typeface="ヒラギノ角ゴ Pro W3" charset="-128"/>
                <a:cs typeface="ヒラギノ角ゴ Pro W3" charset="-128"/>
                <a:sym typeface="Gill Sans" charset="0"/>
              </a:rPr>
              <a:t>The scanning is handled in three ways:</a:t>
            </a:r>
          </a:p>
          <a:p>
            <a:pPr algn="l">
              <a:defRPr/>
            </a:pPr>
            <a:endParaRPr lang="en-US" sz="1800" dirty="0">
              <a:latin typeface="Gill Sans" charset="0"/>
              <a:ea typeface="ヒラギノ角ゴ Pro W3" charset="-128"/>
              <a:cs typeface="ヒラギノ角ゴ Pro W3" charset="-128"/>
              <a:sym typeface="Gill Sans" charset="0"/>
            </a:endParaRPr>
          </a:p>
          <a:p>
            <a:pPr marL="342900" indent="-342900" algn="l">
              <a:buFontTx/>
              <a:buAutoNum type="arabicParenBoth"/>
              <a:defRPr/>
            </a:pPr>
            <a:r>
              <a:rPr lang="en-US" sz="1800" dirty="0">
                <a:latin typeface="Gill Sans" charset="0"/>
                <a:ea typeface="ヒラギノ角ゴ Pro W3" charset="-128"/>
                <a:cs typeface="ヒラギノ角ゴ Pro W3" charset="-128"/>
                <a:sym typeface="Gill Sans" charset="0"/>
              </a:rPr>
              <a:t>Individuals can look through anything they want and save things to the PTF database</a:t>
            </a:r>
          </a:p>
          <a:p>
            <a:pPr marL="342900" indent="-342900" algn="l">
              <a:buFontTx/>
              <a:buAutoNum type="arabicParenBoth"/>
              <a:defRPr/>
            </a:pPr>
            <a:r>
              <a:rPr lang="en-US" sz="1800" dirty="0">
                <a:latin typeface="Gill Sans" charset="0"/>
                <a:ea typeface="ヒラギノ角ゴ Pro W3" charset="-128"/>
                <a:cs typeface="ヒラギノ角ゴ Pro W3" charset="-128"/>
                <a:sym typeface="Gill Sans" charset="0"/>
              </a:rPr>
              <a:t>SN Zoo</a:t>
            </a:r>
          </a:p>
          <a:p>
            <a:pPr marL="342900" indent="-342900" algn="l">
              <a:buFontTx/>
              <a:buAutoNum type="arabicParenBoth"/>
              <a:defRPr/>
            </a:pPr>
            <a:r>
              <a:rPr lang="en-US" sz="1800" dirty="0">
                <a:latin typeface="Gill Sans" charset="0"/>
                <a:ea typeface="ヒラギノ角ゴ Pro W3" charset="-128"/>
                <a:cs typeface="ヒラギノ角ゴ Pro W3" charset="-128"/>
                <a:sym typeface="Gill Sans" charset="0"/>
              </a:rPr>
              <a:t>UCB machine learning algorithm is applied to all candidates and reports are generated on the best targets and what they are likely to be (SN, AGN, </a:t>
            </a:r>
            <a:r>
              <a:rPr lang="en-US" sz="1800" dirty="0" err="1">
                <a:latin typeface="Gill Sans" charset="0"/>
                <a:ea typeface="ヒラギノ角ゴ Pro W3" charset="-128"/>
                <a:cs typeface="ヒラギノ角ゴ Pro W3" charset="-128"/>
                <a:sym typeface="Gill Sans" charset="0"/>
              </a:rPr>
              <a:t>varstar</a:t>
            </a:r>
            <a:r>
              <a:rPr lang="en-US" sz="1800" dirty="0">
                <a:latin typeface="Gill Sans" charset="0"/>
                <a:ea typeface="ヒラギノ角ゴ Pro W3" charset="-128"/>
                <a:cs typeface="ヒラギノ角ゴ Pro W3" charset="-128"/>
                <a:sym typeface="Gill Sans" charset="0"/>
              </a:rPr>
              <a:t>) by comparison to extant catalogs as well as the PTF reference catalog.  These come out ~15 min after a group of subtractions are loaded into the database.</a:t>
            </a:r>
          </a:p>
        </p:txBody>
      </p:sp>
      <p:pic>
        <p:nvPicPr>
          <p:cNvPr id="33796" name="Picture 5" descr="realtim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1030"/>
          <p:cNvSpPr txBox="1">
            <a:spLocks/>
          </p:cNvSpPr>
          <p:nvPr/>
        </p:nvSpPr>
        <p:spPr bwMode="auto">
          <a:xfrm>
            <a:off x="990600" y="5224265"/>
            <a:ext cx="8001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sz="2400">
                <a:solidFill>
                  <a:schemeClr val="tx1"/>
                </a:solidFill>
                <a:latin typeface="Palatino" charset="0"/>
                <a:ea typeface="ＭＳ Ｐゴシック" charset="0"/>
                <a:cs typeface="ＭＳ Ｐゴシック" charset="0"/>
              </a:defRPr>
            </a:lvl1pPr>
            <a:lvl2pPr marL="742950" indent="-285750" eaLnBrk="0" hangingPunct="0">
              <a:defRPr sz="2400">
                <a:solidFill>
                  <a:schemeClr val="tx1"/>
                </a:solidFill>
                <a:latin typeface="Palatino" charset="0"/>
                <a:ea typeface="ＭＳ Ｐゴシック" charset="0"/>
              </a:defRPr>
            </a:lvl2pPr>
            <a:lvl3pPr marL="1143000" indent="-228600" eaLnBrk="0" hangingPunct="0">
              <a:defRPr sz="2400">
                <a:solidFill>
                  <a:schemeClr val="tx1"/>
                </a:solidFill>
                <a:latin typeface="Palatino" charset="0"/>
                <a:ea typeface="ＭＳ Ｐゴシック" charset="0"/>
              </a:defRPr>
            </a:lvl3pPr>
            <a:lvl4pPr marL="1600200" indent="-228600" eaLnBrk="0" hangingPunct="0">
              <a:defRPr sz="2400">
                <a:solidFill>
                  <a:schemeClr val="tx1"/>
                </a:solidFill>
                <a:latin typeface="Palatino" charset="0"/>
                <a:ea typeface="ＭＳ Ｐゴシック" charset="0"/>
              </a:defRPr>
            </a:lvl4pPr>
            <a:lvl5pPr marL="2057400" indent="-228600" eaLnBrk="0" hangingPunct="0">
              <a:defRPr sz="2400">
                <a:solidFill>
                  <a:schemeClr val="tx1"/>
                </a:solidFill>
                <a:latin typeface="Palatino" charset="0"/>
                <a:ea typeface="ＭＳ Ｐゴシック" charset="0"/>
              </a:defRPr>
            </a:lvl5pPr>
            <a:lvl6pPr marL="2514600" indent="-228600" algn="ctr" eaLnBrk="0" fontAlgn="base" hangingPunct="0">
              <a:spcBef>
                <a:spcPct val="0"/>
              </a:spcBef>
              <a:spcAft>
                <a:spcPct val="0"/>
              </a:spcAft>
              <a:defRPr sz="2400">
                <a:solidFill>
                  <a:schemeClr val="tx1"/>
                </a:solidFill>
                <a:latin typeface="Palatino" charset="0"/>
                <a:ea typeface="ＭＳ Ｐゴシック" charset="0"/>
              </a:defRPr>
            </a:lvl6pPr>
            <a:lvl7pPr marL="2971800" indent="-228600" algn="ctr" eaLnBrk="0" fontAlgn="base" hangingPunct="0">
              <a:spcBef>
                <a:spcPct val="0"/>
              </a:spcBef>
              <a:spcAft>
                <a:spcPct val="0"/>
              </a:spcAft>
              <a:defRPr sz="2400">
                <a:solidFill>
                  <a:schemeClr val="tx1"/>
                </a:solidFill>
                <a:latin typeface="Palatino" charset="0"/>
                <a:ea typeface="ＭＳ Ｐゴシック" charset="0"/>
              </a:defRPr>
            </a:lvl7pPr>
            <a:lvl8pPr marL="3429000" indent="-228600" algn="ctr" eaLnBrk="0" fontAlgn="base" hangingPunct="0">
              <a:spcBef>
                <a:spcPct val="0"/>
              </a:spcBef>
              <a:spcAft>
                <a:spcPct val="0"/>
              </a:spcAft>
              <a:defRPr sz="2400">
                <a:solidFill>
                  <a:schemeClr val="tx1"/>
                </a:solidFill>
                <a:latin typeface="Palatino" charset="0"/>
                <a:ea typeface="ＭＳ Ｐゴシック" charset="0"/>
              </a:defRPr>
            </a:lvl8pPr>
            <a:lvl9pPr marL="3886200" indent="-228600" algn="ctr" eaLnBrk="0" fontAlgn="base" hangingPunct="0">
              <a:spcBef>
                <a:spcPct val="0"/>
              </a:spcBef>
              <a:spcAft>
                <a:spcPct val="0"/>
              </a:spcAft>
              <a:defRPr sz="2400">
                <a:solidFill>
                  <a:schemeClr val="tx1"/>
                </a:solidFill>
                <a:latin typeface="Palatino" charset="0"/>
                <a:ea typeface="ＭＳ Ｐゴシック" charset="0"/>
              </a:defRPr>
            </a:lvl9pPr>
          </a:lstStyle>
          <a:p>
            <a:pPr algn="l" eaLnBrk="1" hangingPunct="1"/>
            <a:r>
              <a:rPr lang="en-US" sz="1800" dirty="0">
                <a:latin typeface="Gill Sans" charset="0"/>
                <a:ea typeface="ヒラギノ角ゴ Pro W3" charset="0"/>
                <a:cs typeface="ヒラギノ角ゴ Pro W3" charset="0"/>
                <a:sym typeface="Gill Sans" charset="0"/>
              </a:rPr>
              <a:t>On June 3, 2010 we were able to </a:t>
            </a:r>
            <a:r>
              <a:rPr lang="en-US" sz="1800" dirty="0" err="1">
                <a:latin typeface="Gill Sans" charset="0"/>
                <a:ea typeface="ヒラギノ角ゴ Pro W3" charset="0"/>
                <a:cs typeface="ヒラギノ角ゴ Pro W3" charset="0"/>
                <a:sym typeface="Gill Sans" charset="0"/>
              </a:rPr>
              <a:t>photometrically</a:t>
            </a:r>
            <a:r>
              <a:rPr lang="en-US" sz="1800" dirty="0">
                <a:latin typeface="Gill Sans" charset="0"/>
                <a:ea typeface="ヒラギノ角ゴ Pro W3" charset="0"/>
                <a:cs typeface="ヒラギノ角ゴ Pro W3" charset="0"/>
                <a:sym typeface="Gill Sans" charset="0"/>
              </a:rPr>
              <a:t> screen 4 SN candidates with the Palomar 60</a:t>
            </a:r>
            <a:r>
              <a:rPr lang="ja-JP" altLang="en-US" sz="1800" dirty="0">
                <a:latin typeface="Gill Sans" charset="0"/>
                <a:ea typeface="ヒラギノ角ゴ Pro W3" charset="0"/>
                <a:cs typeface="ヒラギノ角ゴ Pro W3" charset="0"/>
                <a:sym typeface="Gill Sans" charset="0"/>
              </a:rPr>
              <a:t>”</a:t>
            </a:r>
            <a:r>
              <a:rPr lang="en-US" altLang="ja-JP" sz="1800" dirty="0">
                <a:latin typeface="Gill Sans" charset="0"/>
                <a:ea typeface="ヒラギノ角ゴ Pro W3" charset="0"/>
                <a:cs typeface="ヒラギノ角ゴ Pro W3" charset="0"/>
                <a:sym typeface="Gill Sans" charset="0"/>
              </a:rPr>
              <a:t> telescope in </a:t>
            </a:r>
            <a:r>
              <a:rPr lang="en-US" altLang="ja-JP" sz="1800" i="1" dirty="0">
                <a:latin typeface="Gill Sans" charset="0"/>
                <a:ea typeface="ヒラギノ角ゴ Pro W3" charset="0"/>
                <a:cs typeface="ヒラギノ角ゴ Pro W3" charset="0"/>
                <a:sym typeface="Gill Sans" charset="0"/>
              </a:rPr>
              <a:t>g</a:t>
            </a:r>
            <a:r>
              <a:rPr lang="en-US" altLang="ja-JP" sz="1800" dirty="0">
                <a:latin typeface="Gill Sans" charset="0"/>
                <a:ea typeface="ヒラギノ角ゴ Pro W3" charset="0"/>
                <a:cs typeface="ヒラギノ角ゴ Pro W3" charset="0"/>
                <a:sym typeface="Gill Sans" charset="0"/>
              </a:rPr>
              <a:t>, </a:t>
            </a:r>
            <a:r>
              <a:rPr lang="en-US" altLang="ja-JP" sz="1800" i="1" dirty="0">
                <a:latin typeface="Gill Sans" charset="0"/>
                <a:ea typeface="ヒラギノ角ゴ Pro W3" charset="0"/>
                <a:cs typeface="ヒラギノ角ゴ Pro W3" charset="0"/>
                <a:sym typeface="Gill Sans" charset="0"/>
              </a:rPr>
              <a:t>r</a:t>
            </a:r>
            <a:r>
              <a:rPr lang="en-US" altLang="ja-JP" sz="1800" dirty="0">
                <a:latin typeface="Gill Sans" charset="0"/>
                <a:ea typeface="ヒラギノ角ゴ Pro W3" charset="0"/>
                <a:cs typeface="ヒラギノ角ゴ Pro W3" charset="0"/>
                <a:sym typeface="Gill Sans" charset="0"/>
              </a:rPr>
              <a:t> and </a:t>
            </a:r>
            <a:r>
              <a:rPr lang="en-US" altLang="ja-JP" sz="1800" i="1" dirty="0" err="1">
                <a:latin typeface="Gill Sans" charset="0"/>
                <a:ea typeface="ヒラギノ角ゴ Pro W3" charset="0"/>
                <a:cs typeface="ヒラギノ角ゴ Pro W3" charset="0"/>
                <a:sym typeface="Gill Sans" charset="0"/>
              </a:rPr>
              <a:t>i</a:t>
            </a:r>
            <a:r>
              <a:rPr lang="en-US" altLang="ja-JP" sz="1800" dirty="0">
                <a:latin typeface="Gill Sans" charset="0"/>
                <a:ea typeface="ヒラギノ角ゴ Pro W3" charset="0"/>
                <a:cs typeface="ヒラギノ角ゴ Pro W3" charset="0"/>
                <a:sym typeface="Gill Sans" charset="0"/>
              </a:rPr>
              <a:t>-band (50% of the time on P60 is devoted to this) within 2.5 </a:t>
            </a:r>
            <a:r>
              <a:rPr lang="en-US" altLang="ja-JP" sz="1800" dirty="0" err="1">
                <a:latin typeface="Gill Sans" charset="0"/>
                <a:ea typeface="ヒラギノ角ゴ Pro W3" charset="0"/>
                <a:cs typeface="ヒラギノ角ゴ Pro W3" charset="0"/>
                <a:sym typeface="Gill Sans" charset="0"/>
              </a:rPr>
              <a:t>hrs</a:t>
            </a:r>
            <a:r>
              <a:rPr lang="en-US" altLang="ja-JP" sz="1800" dirty="0">
                <a:latin typeface="Gill Sans" charset="0"/>
                <a:ea typeface="ヒラギノ角ゴ Pro W3" charset="0"/>
                <a:cs typeface="ヒラギノ角ゴ Pro W3" charset="0"/>
                <a:sym typeface="Gill Sans" charset="0"/>
              </a:rPr>
              <a:t> of discovery on the Palomar Schmidt and take spectra of them at Keck the same night. Now a nightly occurrence.</a:t>
            </a:r>
            <a:endParaRPr lang="en-US" sz="1800" dirty="0">
              <a:latin typeface="Gill Sans" charset="0"/>
              <a:ea typeface="ヒラギノ角ゴ Pro W3" charset="0"/>
              <a:cs typeface="ヒラギノ角ゴ Pro W3" charset="0"/>
              <a:sym typeface="Gill Sans" charset="0"/>
            </a:endParaRPr>
          </a:p>
        </p:txBody>
      </p:sp>
    </p:spTree>
    <p:extLst>
      <p:ext uri="{BB962C8B-B14F-4D97-AF65-F5344CB8AC3E}">
        <p14:creationId xmlns:p14="http://schemas.microsoft.com/office/powerpoint/2010/main" val="36487872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674" name="Rectangle 2"/>
          <p:cNvSpPr>
            <a:spLocks noGrp="1" noRot="1" noChangeArrowheads="1"/>
          </p:cNvSpPr>
          <p:nvPr>
            <p:ph type="title"/>
          </p:nvPr>
        </p:nvSpPr>
        <p:spPr>
          <a:xfrm>
            <a:off x="457200" y="152400"/>
            <a:ext cx="8229600" cy="1143000"/>
          </a:xfrm>
        </p:spPr>
        <p:txBody>
          <a:bodyPr/>
          <a:lstStyle/>
          <a:p>
            <a:pPr eaLnBrk="1" hangingPunct="1">
              <a:defRPr/>
            </a:pPr>
            <a:r>
              <a:rPr lang="en-US" smtClean="0">
                <a:cs typeface="+mj-cs"/>
              </a:rPr>
              <a:t>Robot -10vdl</a:t>
            </a:r>
          </a:p>
        </p:txBody>
      </p:sp>
      <p:sp>
        <p:nvSpPr>
          <p:cNvPr id="796676" name="Text Box 4"/>
          <p:cNvSpPr txBox="1">
            <a:spLocks/>
          </p:cNvSpPr>
          <p:nvPr/>
        </p:nvSpPr>
        <p:spPr bwMode="auto">
          <a:xfrm>
            <a:off x="152400" y="5775325"/>
            <a:ext cx="8077200" cy="39687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defRPr/>
            </a:pPr>
            <a:r>
              <a:rPr lang="en-US" sz="2000">
                <a:latin typeface="Times New Roman" charset="0"/>
                <a:ea typeface="ヒラギノ角ゴ Pro W3" charset="0"/>
                <a:cs typeface="ヒラギノ角ゴ Pro W3" charset="0"/>
                <a:sym typeface="Gill Sans" charset="0"/>
              </a:rPr>
              <a:t>Discovery and follow-up of PTF 10vdl a SN II.</a:t>
            </a:r>
          </a:p>
        </p:txBody>
      </p:sp>
      <p:pic>
        <p:nvPicPr>
          <p:cNvPr id="7966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143000"/>
            <a:ext cx="5145088" cy="439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966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990600"/>
            <a:ext cx="4114800" cy="290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966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3505200"/>
            <a:ext cx="4038600"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16110885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PTF Totals</a:t>
            </a:r>
          </a:p>
        </p:txBody>
      </p:sp>
      <p:pic>
        <p:nvPicPr>
          <p:cNvPr id="35843" name="Picture 6" descr="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6248400" cy="490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7"/>
          <p:cNvSpPr txBox="1">
            <a:spLocks noChangeArrowheads="1"/>
          </p:cNvSpPr>
          <p:nvPr/>
        </p:nvSpPr>
        <p:spPr bwMode="auto">
          <a:xfrm>
            <a:off x="0" y="4876800"/>
            <a:ext cx="4047052" cy="1200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Palatino" charset="0"/>
                <a:ea typeface="ＭＳ Ｐゴシック" charset="0"/>
                <a:cs typeface="ＭＳ Ｐゴシック" charset="0"/>
              </a:defRPr>
            </a:lvl1pPr>
            <a:lvl2pPr marL="742950" indent="-285750" eaLnBrk="0" hangingPunct="0">
              <a:defRPr sz="2400">
                <a:solidFill>
                  <a:schemeClr val="tx1"/>
                </a:solidFill>
                <a:latin typeface="Palatino" charset="0"/>
                <a:ea typeface="ＭＳ Ｐゴシック" charset="0"/>
              </a:defRPr>
            </a:lvl2pPr>
            <a:lvl3pPr marL="1143000" indent="-228600" eaLnBrk="0" hangingPunct="0">
              <a:defRPr sz="2400">
                <a:solidFill>
                  <a:schemeClr val="tx1"/>
                </a:solidFill>
                <a:latin typeface="Palatino" charset="0"/>
                <a:ea typeface="ＭＳ Ｐゴシック" charset="0"/>
              </a:defRPr>
            </a:lvl3pPr>
            <a:lvl4pPr marL="1600200" indent="-228600" eaLnBrk="0" hangingPunct="0">
              <a:defRPr sz="2400">
                <a:solidFill>
                  <a:schemeClr val="tx1"/>
                </a:solidFill>
                <a:latin typeface="Palatino" charset="0"/>
                <a:ea typeface="ＭＳ Ｐゴシック" charset="0"/>
              </a:defRPr>
            </a:lvl4pPr>
            <a:lvl5pPr marL="2057400" indent="-228600" eaLnBrk="0" hangingPunct="0">
              <a:defRPr sz="2400">
                <a:solidFill>
                  <a:schemeClr val="tx1"/>
                </a:solidFill>
                <a:latin typeface="Palatino" charset="0"/>
                <a:ea typeface="ＭＳ Ｐゴシック" charset="0"/>
              </a:defRPr>
            </a:lvl5pPr>
            <a:lvl6pPr marL="2514600" indent="-228600" algn="ctr" eaLnBrk="0" fontAlgn="base" hangingPunct="0">
              <a:spcBef>
                <a:spcPct val="0"/>
              </a:spcBef>
              <a:spcAft>
                <a:spcPct val="0"/>
              </a:spcAft>
              <a:defRPr sz="2400">
                <a:solidFill>
                  <a:schemeClr val="tx1"/>
                </a:solidFill>
                <a:latin typeface="Palatino" charset="0"/>
                <a:ea typeface="ＭＳ Ｐゴシック" charset="0"/>
              </a:defRPr>
            </a:lvl6pPr>
            <a:lvl7pPr marL="2971800" indent="-228600" algn="ctr" eaLnBrk="0" fontAlgn="base" hangingPunct="0">
              <a:spcBef>
                <a:spcPct val="0"/>
              </a:spcBef>
              <a:spcAft>
                <a:spcPct val="0"/>
              </a:spcAft>
              <a:defRPr sz="2400">
                <a:solidFill>
                  <a:schemeClr val="tx1"/>
                </a:solidFill>
                <a:latin typeface="Palatino" charset="0"/>
                <a:ea typeface="ＭＳ Ｐゴシック" charset="0"/>
              </a:defRPr>
            </a:lvl7pPr>
            <a:lvl8pPr marL="3429000" indent="-228600" algn="ctr" eaLnBrk="0" fontAlgn="base" hangingPunct="0">
              <a:spcBef>
                <a:spcPct val="0"/>
              </a:spcBef>
              <a:spcAft>
                <a:spcPct val="0"/>
              </a:spcAft>
              <a:defRPr sz="2400">
                <a:solidFill>
                  <a:schemeClr val="tx1"/>
                </a:solidFill>
                <a:latin typeface="Palatino" charset="0"/>
                <a:ea typeface="ＭＳ Ｐゴシック" charset="0"/>
              </a:defRPr>
            </a:lvl8pPr>
            <a:lvl9pPr marL="3886200" indent="-228600" algn="ctr" eaLnBrk="0" fontAlgn="base" hangingPunct="0">
              <a:spcBef>
                <a:spcPct val="0"/>
              </a:spcBef>
              <a:spcAft>
                <a:spcPct val="0"/>
              </a:spcAft>
              <a:defRPr sz="2400">
                <a:solidFill>
                  <a:schemeClr val="tx1"/>
                </a:solidFill>
                <a:latin typeface="Palatino" charset="0"/>
                <a:ea typeface="ＭＳ Ｐゴシック" charset="0"/>
              </a:defRPr>
            </a:lvl9pPr>
          </a:lstStyle>
          <a:p>
            <a:pPr algn="l"/>
            <a:r>
              <a:rPr lang="en-US" sz="3600" b="1" dirty="0" smtClean="0">
                <a:latin typeface="Arial" charset="0"/>
              </a:rPr>
              <a:t>Transients = </a:t>
            </a:r>
            <a:r>
              <a:rPr lang="en-US" sz="3600" b="1" dirty="0" smtClean="0">
                <a:latin typeface="Arial" charset="0"/>
              </a:rPr>
              <a:t>1500</a:t>
            </a:r>
            <a:endParaRPr lang="en-US" sz="3600" b="1" dirty="0">
              <a:latin typeface="Arial" charset="0"/>
            </a:endParaRPr>
          </a:p>
          <a:p>
            <a:pPr algn="l"/>
            <a:r>
              <a:rPr lang="en-US" sz="3600" b="1" dirty="0">
                <a:solidFill>
                  <a:srgbClr val="000000"/>
                </a:solidFill>
                <a:latin typeface="Arial" charset="0"/>
              </a:rPr>
              <a:t>Papers = </a:t>
            </a:r>
            <a:r>
              <a:rPr lang="en-US" sz="3600" b="1" dirty="0" smtClean="0">
                <a:solidFill>
                  <a:srgbClr val="000000"/>
                </a:solidFill>
                <a:latin typeface="Arial" charset="0"/>
              </a:rPr>
              <a:t>36</a:t>
            </a:r>
            <a:endParaRPr lang="en-US" sz="3600" b="1" dirty="0">
              <a:solidFill>
                <a:srgbClr val="000000"/>
              </a:solidFill>
              <a:latin typeface="Arial" charset="0"/>
            </a:endParaRPr>
          </a:p>
        </p:txBody>
      </p:sp>
      <p:sp>
        <p:nvSpPr>
          <p:cNvPr id="725001" name="Text Box 9"/>
          <p:cNvSpPr txBox="1">
            <a:spLocks/>
          </p:cNvSpPr>
          <p:nvPr/>
        </p:nvSpPr>
        <p:spPr bwMode="auto">
          <a:xfrm>
            <a:off x="6400800" y="1736725"/>
            <a:ext cx="2438400" cy="3749675"/>
          </a:xfrm>
          <a:prstGeom prst="rect">
            <a:avLst/>
          </a:prstGeom>
          <a:noFill/>
          <a:ln>
            <a:noFill/>
          </a:ln>
          <a:effectLst/>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defRPr/>
            </a:pPr>
            <a:r>
              <a:rPr lang="en-US" sz="2000">
                <a:latin typeface="Times New Roman" charset="0"/>
                <a:ea typeface="ヒラギノ角ゴ Pro W3" charset="0"/>
                <a:cs typeface="ヒラギノ角ゴ Pro W3" charset="0"/>
                <a:sym typeface="Gill Sans" charset="0"/>
              </a:rPr>
              <a:t>In addition to these we have followed 2 triggers from IceCube and one from LIGO.</a:t>
            </a:r>
          </a:p>
          <a:p>
            <a:pPr algn="l">
              <a:defRPr/>
            </a:pPr>
            <a:endParaRPr lang="en-US" sz="2000">
              <a:latin typeface="Times New Roman" charset="0"/>
              <a:ea typeface="ヒラギノ角ゴ Pro W3" charset="0"/>
              <a:cs typeface="ヒラギノ角ゴ Pro W3" charset="0"/>
              <a:sym typeface="Gill Sans" charset="0"/>
            </a:endParaRPr>
          </a:p>
          <a:p>
            <a:pPr algn="l">
              <a:defRPr/>
            </a:pPr>
            <a:r>
              <a:rPr lang="en-US" sz="2000">
                <a:latin typeface="Times New Roman" charset="0"/>
                <a:ea typeface="ヒラギノ角ゴ Pro W3" charset="0"/>
                <a:cs typeface="ヒラギノ角ゴ Pro W3" charset="0"/>
                <a:sym typeface="Gill Sans" charset="0"/>
              </a:rPr>
              <a:t>We estimate that at the end of the survey we will have 40B detections in the individual images and 40B detections in the deep co-additions.</a:t>
            </a:r>
          </a:p>
        </p:txBody>
      </p:sp>
    </p:spTree>
    <p:extLst>
      <p:ext uri="{BB962C8B-B14F-4D97-AF65-F5344CB8AC3E}">
        <p14:creationId xmlns:p14="http://schemas.microsoft.com/office/powerpoint/2010/main" val="1055993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PTF Totals</a:t>
            </a:r>
          </a:p>
        </p:txBody>
      </p:sp>
      <p:pic>
        <p:nvPicPr>
          <p:cNvPr id="36867" name="Picture 5" descr="taumv_fellowship.pdf                                           00087641Macintosh HD                   7C2608D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95363"/>
            <a:ext cx="6645275"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1726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42"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Near Future</a:t>
            </a:r>
          </a:p>
        </p:txBody>
      </p:sp>
      <p:sp>
        <p:nvSpPr>
          <p:cNvPr id="727048" name="Text Box 8"/>
          <p:cNvSpPr txBox="1">
            <a:spLocks noChangeArrowheads="1"/>
          </p:cNvSpPr>
          <p:nvPr/>
        </p:nvSpPr>
        <p:spPr bwMode="auto">
          <a:xfrm>
            <a:off x="0" y="1665288"/>
            <a:ext cx="91440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buFont typeface="Times" charset="0"/>
              <a:buNone/>
              <a:defRPr/>
            </a:pPr>
            <a:r>
              <a:rPr lang="en-US">
                <a:cs typeface="+mn-cs"/>
              </a:rPr>
              <a:t>Next Generation Transient Survey (aka PTF-II)</a:t>
            </a:r>
          </a:p>
          <a:p>
            <a:pPr algn="l">
              <a:buFont typeface="Times" charset="0"/>
              <a:buNone/>
              <a:defRPr/>
            </a:pPr>
            <a:endParaRPr lang="en-US">
              <a:cs typeface="+mn-cs"/>
            </a:endParaRPr>
          </a:p>
          <a:p>
            <a:pPr algn="l">
              <a:buFont typeface="Times" charset="0"/>
              <a:buNone/>
              <a:defRPr/>
            </a:pPr>
            <a:r>
              <a:rPr lang="en-US">
                <a:cs typeface="+mn-cs"/>
              </a:rPr>
              <a:t>	- Upgrade to 5X PTF: 36 sq. deg. (~ 1 billion pixels)</a:t>
            </a:r>
          </a:p>
          <a:p>
            <a:pPr algn="l">
              <a:buFont typeface="Times" charset="0"/>
              <a:buNone/>
              <a:defRPr/>
            </a:pPr>
            <a:r>
              <a:rPr lang="en-US">
                <a:cs typeface="+mn-cs"/>
              </a:rPr>
              <a:t>	- Would like to explore the sky on 100s timescales</a:t>
            </a:r>
          </a:p>
          <a:p>
            <a:pPr algn="l">
              <a:buFont typeface="Times" charset="0"/>
              <a:buNone/>
              <a:defRPr/>
            </a:pPr>
            <a:r>
              <a:rPr lang="en-US">
                <a:cs typeface="+mn-cs"/>
              </a:rPr>
              <a:t>	- Turnaround in 10-20 minutes with list of new candidates</a:t>
            </a:r>
          </a:p>
          <a:p>
            <a:pPr algn="l">
              <a:buFont typeface="Times" charset="0"/>
              <a:buNone/>
              <a:defRPr/>
            </a:pPr>
            <a:r>
              <a:rPr lang="en-US">
                <a:cs typeface="+mn-cs"/>
              </a:rPr>
              <a:t>	- Ingest SDSS, BOSS, NED, etc. catalogs to refine our 		understanding of these candidates in real-time</a:t>
            </a:r>
          </a:p>
          <a:p>
            <a:pPr algn="l">
              <a:buFont typeface="Times" charset="0"/>
              <a:buNone/>
              <a:defRPr/>
            </a:pPr>
            <a:r>
              <a:rPr lang="en-US">
                <a:cs typeface="+mn-cs"/>
              </a:rPr>
              <a:t>	- Able to handle Advanced LIGO, neutrino detectors, etc.</a:t>
            </a:r>
          </a:p>
        </p:txBody>
      </p:sp>
    </p:spTree>
    <p:extLst>
      <p:ext uri="{BB962C8B-B14F-4D97-AF65-F5344CB8AC3E}">
        <p14:creationId xmlns:p14="http://schemas.microsoft.com/office/powerpoint/2010/main" val="31442943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9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0463" y="2133600"/>
            <a:ext cx="1546225" cy="208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85410" name="Rectangle 1026"/>
          <p:cNvSpPr>
            <a:spLocks noGrp="1" noRot="1" noChangeArrowheads="1"/>
          </p:cNvSpPr>
          <p:nvPr>
            <p:ph type="title" idx="4294967295"/>
          </p:nvPr>
        </p:nvSpPr>
        <p:spPr>
          <a:xfrm>
            <a:off x="457200" y="152400"/>
            <a:ext cx="8229600" cy="1143000"/>
          </a:xfrm>
        </p:spPr>
        <p:txBody>
          <a:bodyPr/>
          <a:lstStyle/>
          <a:p>
            <a:pPr eaLnBrk="1" hangingPunct="1">
              <a:defRPr/>
            </a:pPr>
            <a:r>
              <a:rPr lang="en-US" smtClean="0">
                <a:cs typeface="+mj-cs"/>
              </a:rPr>
              <a:t>Bottlenecks…</a:t>
            </a:r>
          </a:p>
        </p:txBody>
      </p:sp>
      <p:sp>
        <p:nvSpPr>
          <p:cNvPr id="799748" name="Rectangle 4"/>
          <p:cNvSpPr>
            <a:spLocks noChangeArrowheads="1"/>
          </p:cNvSpPr>
          <p:nvPr/>
        </p:nvSpPr>
        <p:spPr bwMode="auto">
          <a:xfrm>
            <a:off x="1447800" y="4953000"/>
            <a:ext cx="4419600" cy="13716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dirty="0">
                <a:cs typeface="+mn-cs"/>
              </a:rPr>
              <a:t>NERSC GLOBAL FILESYSTEM</a:t>
            </a:r>
          </a:p>
          <a:p>
            <a:pPr>
              <a:defRPr/>
            </a:pPr>
            <a:r>
              <a:rPr lang="en-US" dirty="0" smtClean="0">
                <a:cs typeface="+mn-cs"/>
              </a:rPr>
              <a:t>250</a:t>
            </a:r>
            <a:r>
              <a:rPr lang="en-US" dirty="0" smtClean="0">
                <a:cs typeface="+mn-cs"/>
              </a:rPr>
              <a:t>TB </a:t>
            </a:r>
            <a:r>
              <a:rPr lang="en-US" dirty="0">
                <a:cs typeface="+mn-cs"/>
              </a:rPr>
              <a:t>(</a:t>
            </a:r>
            <a:r>
              <a:rPr lang="en-US" dirty="0" smtClean="0">
                <a:cs typeface="+mn-cs"/>
              </a:rPr>
              <a:t>170TB </a:t>
            </a:r>
            <a:r>
              <a:rPr lang="en-US" dirty="0">
                <a:cs typeface="+mn-cs"/>
              </a:rPr>
              <a:t>used)</a:t>
            </a:r>
          </a:p>
        </p:txBody>
      </p:sp>
      <p:sp>
        <p:nvSpPr>
          <p:cNvPr id="799749" name="Rectangle 5"/>
          <p:cNvSpPr>
            <a:spLocks noChangeArrowheads="1"/>
          </p:cNvSpPr>
          <p:nvPr/>
        </p:nvSpPr>
        <p:spPr bwMode="auto">
          <a:xfrm>
            <a:off x="228600" y="2362200"/>
            <a:ext cx="1905000" cy="1219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Data</a:t>
            </a:r>
          </a:p>
          <a:p>
            <a:pPr>
              <a:defRPr/>
            </a:pPr>
            <a:r>
              <a:rPr lang="en-US">
                <a:cs typeface="+mn-cs"/>
              </a:rPr>
              <a:t>Transfer</a:t>
            </a:r>
          </a:p>
          <a:p>
            <a:pPr>
              <a:defRPr/>
            </a:pPr>
            <a:r>
              <a:rPr lang="en-US">
                <a:cs typeface="+mn-cs"/>
              </a:rPr>
              <a:t>Nodes</a:t>
            </a:r>
          </a:p>
        </p:txBody>
      </p:sp>
      <p:sp>
        <p:nvSpPr>
          <p:cNvPr id="799750" name="Rectangle 6"/>
          <p:cNvSpPr>
            <a:spLocks noChangeArrowheads="1"/>
          </p:cNvSpPr>
          <p:nvPr/>
        </p:nvSpPr>
        <p:spPr bwMode="auto">
          <a:xfrm>
            <a:off x="2438400" y="2362200"/>
            <a:ext cx="1905000" cy="1219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Science</a:t>
            </a:r>
          </a:p>
          <a:p>
            <a:pPr>
              <a:defRPr/>
            </a:pPr>
            <a:r>
              <a:rPr lang="en-US">
                <a:cs typeface="+mn-cs"/>
              </a:rPr>
              <a:t>Gateway</a:t>
            </a:r>
          </a:p>
          <a:p>
            <a:pPr>
              <a:defRPr/>
            </a:pPr>
            <a:r>
              <a:rPr lang="en-US">
                <a:cs typeface="+mn-cs"/>
              </a:rPr>
              <a:t>Node 2</a:t>
            </a:r>
          </a:p>
        </p:txBody>
      </p:sp>
      <p:sp>
        <p:nvSpPr>
          <p:cNvPr id="799751" name="Rectangle 7"/>
          <p:cNvSpPr>
            <a:spLocks noChangeArrowheads="1"/>
          </p:cNvSpPr>
          <p:nvPr/>
        </p:nvSpPr>
        <p:spPr bwMode="auto">
          <a:xfrm>
            <a:off x="6858000" y="2895600"/>
            <a:ext cx="1905000" cy="1219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Science</a:t>
            </a:r>
          </a:p>
          <a:p>
            <a:pPr>
              <a:defRPr/>
            </a:pPr>
            <a:r>
              <a:rPr lang="en-US">
                <a:cs typeface="+mn-cs"/>
              </a:rPr>
              <a:t>Gateway</a:t>
            </a:r>
          </a:p>
          <a:p>
            <a:pPr>
              <a:defRPr/>
            </a:pPr>
            <a:r>
              <a:rPr lang="en-US">
                <a:cs typeface="+mn-cs"/>
              </a:rPr>
              <a:t>Node 1</a:t>
            </a:r>
          </a:p>
        </p:txBody>
      </p:sp>
      <p:sp>
        <p:nvSpPr>
          <p:cNvPr id="799752" name="Line 8"/>
          <p:cNvSpPr>
            <a:spLocks noChangeShapeType="1"/>
          </p:cNvSpPr>
          <p:nvPr/>
        </p:nvSpPr>
        <p:spPr bwMode="auto">
          <a:xfrm>
            <a:off x="1143000" y="1295400"/>
            <a:ext cx="76200" cy="9144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53" name="Line 9"/>
          <p:cNvSpPr>
            <a:spLocks noChangeShapeType="1"/>
          </p:cNvSpPr>
          <p:nvPr/>
        </p:nvSpPr>
        <p:spPr bwMode="auto">
          <a:xfrm>
            <a:off x="914400" y="3657600"/>
            <a:ext cx="457200" cy="12192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54" name="Line 10"/>
          <p:cNvSpPr>
            <a:spLocks noChangeShapeType="1"/>
          </p:cNvSpPr>
          <p:nvPr/>
        </p:nvSpPr>
        <p:spPr bwMode="auto">
          <a:xfrm>
            <a:off x="3733800" y="3657600"/>
            <a:ext cx="0" cy="11430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55" name="Line 11"/>
          <p:cNvSpPr>
            <a:spLocks noChangeShapeType="1"/>
          </p:cNvSpPr>
          <p:nvPr/>
        </p:nvSpPr>
        <p:spPr bwMode="auto">
          <a:xfrm flipV="1">
            <a:off x="7620000" y="1828800"/>
            <a:ext cx="381000" cy="9144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56" name="Text Box 12"/>
          <p:cNvSpPr txBox="1">
            <a:spLocks noChangeArrowheads="1"/>
          </p:cNvSpPr>
          <p:nvPr/>
        </p:nvSpPr>
        <p:spPr bwMode="auto">
          <a:xfrm>
            <a:off x="263525" y="762000"/>
            <a:ext cx="1868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Observatory</a:t>
            </a:r>
          </a:p>
        </p:txBody>
      </p:sp>
      <p:sp>
        <p:nvSpPr>
          <p:cNvPr id="799757" name="Text Box 13"/>
          <p:cNvSpPr txBox="1">
            <a:spLocks noChangeArrowheads="1"/>
          </p:cNvSpPr>
          <p:nvPr/>
        </p:nvSpPr>
        <p:spPr bwMode="auto">
          <a:xfrm>
            <a:off x="7127875" y="930275"/>
            <a:ext cx="19986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PTF </a:t>
            </a:r>
          </a:p>
          <a:p>
            <a:pPr>
              <a:defRPr/>
            </a:pPr>
            <a:r>
              <a:rPr lang="en-US">
                <a:cs typeface="+mn-cs"/>
              </a:rPr>
              <a:t>Classification</a:t>
            </a:r>
          </a:p>
        </p:txBody>
      </p:sp>
      <p:sp>
        <p:nvSpPr>
          <p:cNvPr id="799758" name="Text Box 14"/>
          <p:cNvSpPr txBox="1">
            <a:spLocks noChangeArrowheads="1"/>
          </p:cNvSpPr>
          <p:nvPr/>
        </p:nvSpPr>
        <p:spPr bwMode="auto">
          <a:xfrm>
            <a:off x="2292350" y="1905000"/>
            <a:ext cx="2244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Processing/db </a:t>
            </a:r>
          </a:p>
        </p:txBody>
      </p:sp>
      <p:sp>
        <p:nvSpPr>
          <p:cNvPr id="799759" name="Text Box 15"/>
          <p:cNvSpPr txBox="1">
            <a:spLocks noChangeArrowheads="1"/>
          </p:cNvSpPr>
          <p:nvPr/>
        </p:nvSpPr>
        <p:spPr bwMode="auto">
          <a:xfrm>
            <a:off x="5137150" y="2438400"/>
            <a:ext cx="1111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Carver</a:t>
            </a:r>
          </a:p>
        </p:txBody>
      </p:sp>
      <p:sp>
        <p:nvSpPr>
          <p:cNvPr id="799760" name="Text Box 16"/>
          <p:cNvSpPr txBox="1">
            <a:spLocks noChangeArrowheads="1"/>
          </p:cNvSpPr>
          <p:nvPr/>
        </p:nvSpPr>
        <p:spPr bwMode="auto">
          <a:xfrm>
            <a:off x="4800600" y="1676400"/>
            <a:ext cx="1866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Subtractions</a:t>
            </a:r>
          </a:p>
        </p:txBody>
      </p:sp>
      <p:sp>
        <p:nvSpPr>
          <p:cNvPr id="799761" name="Line 17"/>
          <p:cNvSpPr>
            <a:spLocks noChangeShapeType="1"/>
          </p:cNvSpPr>
          <p:nvPr/>
        </p:nvSpPr>
        <p:spPr bwMode="auto">
          <a:xfrm>
            <a:off x="7772400" y="4267200"/>
            <a:ext cx="0" cy="9906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62" name="Line 18"/>
          <p:cNvSpPr>
            <a:spLocks noChangeShapeType="1"/>
          </p:cNvSpPr>
          <p:nvPr/>
        </p:nvSpPr>
        <p:spPr bwMode="auto">
          <a:xfrm flipH="1">
            <a:off x="6019800" y="5257800"/>
            <a:ext cx="17526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63" name="Line 19"/>
          <p:cNvSpPr>
            <a:spLocks noChangeShapeType="1"/>
          </p:cNvSpPr>
          <p:nvPr/>
        </p:nvSpPr>
        <p:spPr bwMode="auto">
          <a:xfrm>
            <a:off x="5257800" y="4191000"/>
            <a:ext cx="0" cy="6858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64" name="Line 20"/>
          <p:cNvSpPr>
            <a:spLocks noChangeShapeType="1"/>
          </p:cNvSpPr>
          <p:nvPr/>
        </p:nvSpPr>
        <p:spPr bwMode="auto">
          <a:xfrm>
            <a:off x="4419600" y="3200400"/>
            <a:ext cx="3810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65" name="Line 21"/>
          <p:cNvSpPr>
            <a:spLocks noChangeShapeType="1"/>
          </p:cNvSpPr>
          <p:nvPr/>
        </p:nvSpPr>
        <p:spPr bwMode="auto">
          <a:xfrm flipH="1" flipV="1">
            <a:off x="3124200" y="3657600"/>
            <a:ext cx="0" cy="11430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66" name="Line 22"/>
          <p:cNvSpPr>
            <a:spLocks noChangeShapeType="1"/>
          </p:cNvSpPr>
          <p:nvPr/>
        </p:nvSpPr>
        <p:spPr bwMode="auto">
          <a:xfrm flipV="1">
            <a:off x="5638800" y="4191000"/>
            <a:ext cx="0" cy="6858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9767" name="Text Box 23"/>
          <p:cNvSpPr txBox="1">
            <a:spLocks noChangeArrowheads="1"/>
          </p:cNvSpPr>
          <p:nvPr/>
        </p:nvSpPr>
        <p:spPr bwMode="auto">
          <a:xfrm>
            <a:off x="1258888" y="1401763"/>
            <a:ext cx="11668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2000" b="1" i="1">
                <a:solidFill>
                  <a:schemeClr val="hlink"/>
                </a:solidFill>
                <a:cs typeface="+mn-cs"/>
              </a:rPr>
              <a:t>2.5 MB/s</a:t>
            </a:r>
          </a:p>
        </p:txBody>
      </p:sp>
      <p:sp>
        <p:nvSpPr>
          <p:cNvPr id="799768" name="Text Box 24"/>
          <p:cNvSpPr txBox="1">
            <a:spLocks noChangeArrowheads="1"/>
          </p:cNvSpPr>
          <p:nvPr/>
        </p:nvSpPr>
        <p:spPr bwMode="auto">
          <a:xfrm>
            <a:off x="1962150" y="4038600"/>
            <a:ext cx="933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2000" b="1" i="1">
                <a:solidFill>
                  <a:schemeClr val="hlink"/>
                </a:solidFill>
                <a:cs typeface="+mn-cs"/>
              </a:rPr>
              <a:t>1 GB/s</a:t>
            </a:r>
          </a:p>
        </p:txBody>
      </p:sp>
      <p:sp>
        <p:nvSpPr>
          <p:cNvPr id="799769" name="Text Box 25"/>
          <p:cNvSpPr txBox="1">
            <a:spLocks noChangeArrowheads="1"/>
          </p:cNvSpPr>
          <p:nvPr/>
        </p:nvSpPr>
        <p:spPr bwMode="auto">
          <a:xfrm>
            <a:off x="4106863" y="1295400"/>
            <a:ext cx="11033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2000" b="1" i="1">
                <a:solidFill>
                  <a:schemeClr val="hlink"/>
                </a:solidFill>
                <a:cs typeface="+mn-cs"/>
              </a:rPr>
              <a:t>12 MB/s</a:t>
            </a:r>
          </a:p>
        </p:txBody>
      </p:sp>
      <p:sp>
        <p:nvSpPr>
          <p:cNvPr id="799770" name="Text Box 26"/>
          <p:cNvSpPr txBox="1">
            <a:spLocks noChangeArrowheads="1"/>
          </p:cNvSpPr>
          <p:nvPr/>
        </p:nvSpPr>
        <p:spPr bwMode="auto">
          <a:xfrm>
            <a:off x="8001000" y="2133600"/>
            <a:ext cx="9763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2000" b="1" i="1">
                <a:solidFill>
                  <a:schemeClr val="hlink"/>
                </a:solidFill>
                <a:cs typeface="+mn-cs"/>
              </a:rPr>
              <a:t>4 MB/s</a:t>
            </a:r>
          </a:p>
          <a:p>
            <a:pPr>
              <a:defRPr/>
            </a:pPr>
            <a:r>
              <a:rPr lang="en-US" sz="2000" b="1" i="1">
                <a:solidFill>
                  <a:schemeClr val="hlink"/>
                </a:solidFill>
                <a:cs typeface="+mn-cs"/>
              </a:rPr>
              <a:t>(crude)</a:t>
            </a:r>
          </a:p>
        </p:txBody>
      </p:sp>
      <p:sp>
        <p:nvSpPr>
          <p:cNvPr id="799771" name="Text Box 27"/>
          <p:cNvSpPr txBox="1">
            <a:spLocks noChangeArrowheads="1"/>
          </p:cNvSpPr>
          <p:nvPr/>
        </p:nvSpPr>
        <p:spPr bwMode="auto">
          <a:xfrm>
            <a:off x="7924800" y="4267200"/>
            <a:ext cx="11668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2000" b="1" i="1">
                <a:solidFill>
                  <a:schemeClr val="hlink"/>
                </a:solidFill>
                <a:cs typeface="+mn-cs"/>
              </a:rPr>
              <a:t>0.5 MB/s</a:t>
            </a:r>
          </a:p>
          <a:p>
            <a:pPr>
              <a:defRPr/>
            </a:pPr>
            <a:r>
              <a:rPr lang="en-US" sz="2000" b="1" i="1">
                <a:solidFill>
                  <a:schemeClr val="hlink"/>
                </a:solidFill>
                <a:cs typeface="+mn-cs"/>
              </a:rPr>
              <a:t>(full)</a:t>
            </a:r>
          </a:p>
        </p:txBody>
      </p:sp>
    </p:spTree>
    <p:extLst>
      <p:ext uri="{BB962C8B-B14F-4D97-AF65-F5344CB8AC3E}">
        <p14:creationId xmlns:p14="http://schemas.microsoft.com/office/powerpoint/2010/main" val="1502508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410" name="Rectangle 1026"/>
          <p:cNvSpPr>
            <a:spLocks noGrp="1" noRot="1" noChangeArrowheads="1"/>
          </p:cNvSpPr>
          <p:nvPr>
            <p:ph type="title" idx="4294967295"/>
          </p:nvPr>
        </p:nvSpPr>
        <p:spPr>
          <a:xfrm>
            <a:off x="457200" y="152400"/>
            <a:ext cx="8229600" cy="1143000"/>
          </a:xfrm>
        </p:spPr>
        <p:txBody>
          <a:bodyPr/>
          <a:lstStyle/>
          <a:p>
            <a:pPr eaLnBrk="1" hangingPunct="1">
              <a:defRPr/>
            </a:pPr>
            <a:r>
              <a:rPr lang="en-US" smtClean="0">
                <a:cs typeface="+mj-cs"/>
              </a:rPr>
              <a:t>Bottlenecks…crude </a:t>
            </a:r>
            <a:r>
              <a:rPr lang="en-US" i="1" smtClean="0">
                <a:cs typeface="+mj-cs"/>
              </a:rPr>
              <a:t>vs</a:t>
            </a:r>
            <a:r>
              <a:rPr lang="en-US" smtClean="0">
                <a:cs typeface="+mj-cs"/>
              </a:rPr>
              <a:t>. real</a:t>
            </a:r>
          </a:p>
        </p:txBody>
      </p:sp>
      <p:sp>
        <p:nvSpPr>
          <p:cNvPr id="802844" name="Line 28"/>
          <p:cNvSpPr>
            <a:spLocks noChangeShapeType="1"/>
          </p:cNvSpPr>
          <p:nvPr/>
        </p:nvSpPr>
        <p:spPr bwMode="auto">
          <a:xfrm>
            <a:off x="1219200" y="1600200"/>
            <a:ext cx="0" cy="3886200"/>
          </a:xfrm>
          <a:prstGeom prst="line">
            <a:avLst/>
          </a:prstGeom>
          <a:noFill/>
          <a:ln w="381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45" name="Line 29"/>
          <p:cNvSpPr>
            <a:spLocks noChangeShapeType="1"/>
          </p:cNvSpPr>
          <p:nvPr/>
        </p:nvSpPr>
        <p:spPr bwMode="auto">
          <a:xfrm>
            <a:off x="1219200" y="5486400"/>
            <a:ext cx="6248400" cy="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46" name="Text Box 30"/>
          <p:cNvSpPr txBox="1">
            <a:spLocks noChangeArrowheads="1"/>
          </p:cNvSpPr>
          <p:nvPr/>
        </p:nvSpPr>
        <p:spPr bwMode="auto">
          <a:xfrm>
            <a:off x="4038600" y="5715000"/>
            <a:ext cx="7889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solidFill>
                  <a:schemeClr val="hlink"/>
                </a:solidFill>
                <a:cs typeface="+mn-cs"/>
              </a:rPr>
              <a:t>time</a:t>
            </a:r>
          </a:p>
        </p:txBody>
      </p:sp>
      <p:sp>
        <p:nvSpPr>
          <p:cNvPr id="802847" name="Text Box 31"/>
          <p:cNvSpPr txBox="1">
            <a:spLocks noChangeArrowheads="1"/>
          </p:cNvSpPr>
          <p:nvPr/>
        </p:nvSpPr>
        <p:spPr bwMode="auto">
          <a:xfrm rot="-5400000">
            <a:off x="-33338" y="3233738"/>
            <a:ext cx="1590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solidFill>
                  <a:schemeClr val="hlink"/>
                </a:solidFill>
                <a:cs typeface="+mn-cs"/>
              </a:rPr>
              <a:t>brightness</a:t>
            </a:r>
          </a:p>
        </p:txBody>
      </p:sp>
      <p:sp>
        <p:nvSpPr>
          <p:cNvPr id="802848" name="Freeform 32"/>
          <p:cNvSpPr>
            <a:spLocks/>
          </p:cNvSpPr>
          <p:nvPr/>
        </p:nvSpPr>
        <p:spPr bwMode="auto">
          <a:xfrm>
            <a:off x="1524000" y="3657600"/>
            <a:ext cx="6375400" cy="1295400"/>
          </a:xfrm>
          <a:custGeom>
            <a:avLst/>
            <a:gdLst>
              <a:gd name="T0" fmla="*/ 0 w 4016"/>
              <a:gd name="T1" fmla="*/ 528 h 816"/>
              <a:gd name="T2" fmla="*/ 288 w 4016"/>
              <a:gd name="T3" fmla="*/ 48 h 816"/>
              <a:gd name="T4" fmla="*/ 1200 w 4016"/>
              <a:gd name="T5" fmla="*/ 816 h 816"/>
              <a:gd name="T6" fmla="*/ 2400 w 4016"/>
              <a:gd name="T7" fmla="*/ 48 h 816"/>
              <a:gd name="T8" fmla="*/ 3504 w 4016"/>
              <a:gd name="T9" fmla="*/ 624 h 816"/>
              <a:gd name="T10" fmla="*/ 3936 w 4016"/>
              <a:gd name="T11" fmla="*/ 384 h 816"/>
              <a:gd name="T12" fmla="*/ 3984 w 4016"/>
              <a:gd name="T13" fmla="*/ 336 h 816"/>
            </a:gdLst>
            <a:ahLst/>
            <a:cxnLst>
              <a:cxn ang="0">
                <a:pos x="T0" y="T1"/>
              </a:cxn>
              <a:cxn ang="0">
                <a:pos x="T2" y="T3"/>
              </a:cxn>
              <a:cxn ang="0">
                <a:pos x="T4" y="T5"/>
              </a:cxn>
              <a:cxn ang="0">
                <a:pos x="T6" y="T7"/>
              </a:cxn>
              <a:cxn ang="0">
                <a:pos x="T8" y="T9"/>
              </a:cxn>
              <a:cxn ang="0">
                <a:pos x="T10" y="T11"/>
              </a:cxn>
              <a:cxn ang="0">
                <a:pos x="T12" y="T13"/>
              </a:cxn>
            </a:cxnLst>
            <a:rect l="0" t="0" r="r" b="b"/>
            <a:pathLst>
              <a:path w="4016" h="816">
                <a:moveTo>
                  <a:pt x="0" y="528"/>
                </a:moveTo>
                <a:cubicBezTo>
                  <a:pt x="44" y="264"/>
                  <a:pt x="88" y="0"/>
                  <a:pt x="288" y="48"/>
                </a:cubicBezTo>
                <a:cubicBezTo>
                  <a:pt x="488" y="96"/>
                  <a:pt x="848" y="816"/>
                  <a:pt x="1200" y="816"/>
                </a:cubicBezTo>
                <a:cubicBezTo>
                  <a:pt x="1552" y="816"/>
                  <a:pt x="2016" y="80"/>
                  <a:pt x="2400" y="48"/>
                </a:cubicBezTo>
                <a:cubicBezTo>
                  <a:pt x="2784" y="16"/>
                  <a:pt x="3248" y="568"/>
                  <a:pt x="3504" y="624"/>
                </a:cubicBezTo>
                <a:cubicBezTo>
                  <a:pt x="3760" y="680"/>
                  <a:pt x="3856" y="432"/>
                  <a:pt x="3936" y="384"/>
                </a:cubicBezTo>
                <a:cubicBezTo>
                  <a:pt x="4016" y="336"/>
                  <a:pt x="3976" y="344"/>
                  <a:pt x="3984" y="336"/>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pPr>
              <a:defRPr/>
            </a:pPr>
            <a:endParaRPr lang="en-US">
              <a:cs typeface="+mn-cs"/>
            </a:endParaRPr>
          </a:p>
        </p:txBody>
      </p:sp>
      <p:sp>
        <p:nvSpPr>
          <p:cNvPr id="802849" name="Line 33"/>
          <p:cNvSpPr>
            <a:spLocks noChangeShapeType="1"/>
          </p:cNvSpPr>
          <p:nvPr/>
        </p:nvSpPr>
        <p:spPr bwMode="auto">
          <a:xfrm flipV="1">
            <a:off x="4648200" y="1447800"/>
            <a:ext cx="1447800" cy="3657600"/>
          </a:xfrm>
          <a:prstGeom prst="line">
            <a:avLst/>
          </a:prstGeom>
          <a:noFill/>
          <a:ln w="38100">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1" name="Line 35"/>
          <p:cNvSpPr>
            <a:spLocks noChangeShapeType="1"/>
          </p:cNvSpPr>
          <p:nvPr/>
        </p:nvSpPr>
        <p:spPr bwMode="auto">
          <a:xfrm>
            <a:off x="1447800" y="34290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2" name="Line 36"/>
          <p:cNvSpPr>
            <a:spLocks noChangeShapeType="1"/>
          </p:cNvSpPr>
          <p:nvPr/>
        </p:nvSpPr>
        <p:spPr bwMode="auto">
          <a:xfrm>
            <a:off x="1600200" y="3200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3" name="Line 37"/>
          <p:cNvSpPr>
            <a:spLocks noChangeShapeType="1"/>
          </p:cNvSpPr>
          <p:nvPr/>
        </p:nvSpPr>
        <p:spPr bwMode="auto">
          <a:xfrm>
            <a:off x="3886200" y="31242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4" name="Line 38"/>
          <p:cNvSpPr>
            <a:spLocks noChangeShapeType="1"/>
          </p:cNvSpPr>
          <p:nvPr/>
        </p:nvSpPr>
        <p:spPr bwMode="auto">
          <a:xfrm>
            <a:off x="3429000" y="31242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5" name="Line 39"/>
          <p:cNvSpPr>
            <a:spLocks noChangeShapeType="1"/>
          </p:cNvSpPr>
          <p:nvPr/>
        </p:nvSpPr>
        <p:spPr bwMode="auto">
          <a:xfrm>
            <a:off x="3581400" y="29718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6" name="Line 40"/>
          <p:cNvSpPr>
            <a:spLocks noChangeShapeType="1"/>
          </p:cNvSpPr>
          <p:nvPr/>
        </p:nvSpPr>
        <p:spPr bwMode="auto">
          <a:xfrm>
            <a:off x="5257800" y="38862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7" name="Line 41"/>
          <p:cNvSpPr>
            <a:spLocks noChangeShapeType="1"/>
          </p:cNvSpPr>
          <p:nvPr/>
        </p:nvSpPr>
        <p:spPr bwMode="auto">
          <a:xfrm>
            <a:off x="5105400" y="41910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8" name="Line 42"/>
          <p:cNvSpPr>
            <a:spLocks noChangeShapeType="1"/>
          </p:cNvSpPr>
          <p:nvPr/>
        </p:nvSpPr>
        <p:spPr bwMode="auto">
          <a:xfrm>
            <a:off x="4038600" y="32766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59" name="Line 43"/>
          <p:cNvSpPr>
            <a:spLocks noChangeShapeType="1"/>
          </p:cNvSpPr>
          <p:nvPr/>
        </p:nvSpPr>
        <p:spPr bwMode="auto">
          <a:xfrm>
            <a:off x="4343400" y="34290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0" name="Line 44"/>
          <p:cNvSpPr>
            <a:spLocks noChangeShapeType="1"/>
          </p:cNvSpPr>
          <p:nvPr/>
        </p:nvSpPr>
        <p:spPr bwMode="auto">
          <a:xfrm>
            <a:off x="4495800" y="34290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1" name="Line 45"/>
          <p:cNvSpPr>
            <a:spLocks noChangeShapeType="1"/>
          </p:cNvSpPr>
          <p:nvPr/>
        </p:nvSpPr>
        <p:spPr bwMode="auto">
          <a:xfrm>
            <a:off x="2133600" y="29718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2" name="Line 46"/>
          <p:cNvSpPr>
            <a:spLocks noChangeShapeType="1"/>
          </p:cNvSpPr>
          <p:nvPr/>
        </p:nvSpPr>
        <p:spPr bwMode="auto">
          <a:xfrm>
            <a:off x="2286000" y="28956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3" name="Line 47"/>
          <p:cNvSpPr>
            <a:spLocks noChangeShapeType="1"/>
          </p:cNvSpPr>
          <p:nvPr/>
        </p:nvSpPr>
        <p:spPr bwMode="auto">
          <a:xfrm>
            <a:off x="2438400" y="27432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4" name="Line 48"/>
          <p:cNvSpPr>
            <a:spLocks noChangeShapeType="1"/>
          </p:cNvSpPr>
          <p:nvPr/>
        </p:nvSpPr>
        <p:spPr bwMode="auto">
          <a:xfrm>
            <a:off x="2819400" y="26670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5" name="Line 49"/>
          <p:cNvSpPr>
            <a:spLocks noChangeShapeType="1"/>
          </p:cNvSpPr>
          <p:nvPr/>
        </p:nvSpPr>
        <p:spPr bwMode="auto">
          <a:xfrm>
            <a:off x="2971800" y="26670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6" name="Line 50"/>
          <p:cNvSpPr>
            <a:spLocks noChangeShapeType="1"/>
          </p:cNvSpPr>
          <p:nvPr/>
        </p:nvSpPr>
        <p:spPr bwMode="auto">
          <a:xfrm>
            <a:off x="5486400" y="37338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7" name="Line 51"/>
          <p:cNvSpPr>
            <a:spLocks noChangeShapeType="1"/>
          </p:cNvSpPr>
          <p:nvPr/>
        </p:nvSpPr>
        <p:spPr bwMode="auto">
          <a:xfrm>
            <a:off x="5638800" y="35052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8" name="Line 52"/>
          <p:cNvSpPr>
            <a:spLocks noChangeShapeType="1"/>
          </p:cNvSpPr>
          <p:nvPr/>
        </p:nvSpPr>
        <p:spPr bwMode="auto">
          <a:xfrm>
            <a:off x="5943600" y="33528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69" name="Line 53"/>
          <p:cNvSpPr>
            <a:spLocks noChangeShapeType="1"/>
          </p:cNvSpPr>
          <p:nvPr/>
        </p:nvSpPr>
        <p:spPr bwMode="auto">
          <a:xfrm>
            <a:off x="6248400" y="3200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70" name="Line 54"/>
          <p:cNvSpPr>
            <a:spLocks noChangeShapeType="1"/>
          </p:cNvSpPr>
          <p:nvPr/>
        </p:nvSpPr>
        <p:spPr bwMode="auto">
          <a:xfrm>
            <a:off x="6400800" y="31242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71" name="Line 55"/>
          <p:cNvSpPr>
            <a:spLocks noChangeShapeType="1"/>
          </p:cNvSpPr>
          <p:nvPr/>
        </p:nvSpPr>
        <p:spPr bwMode="auto">
          <a:xfrm>
            <a:off x="6629400" y="31242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2872" name="Text Box 56"/>
          <p:cNvSpPr txBox="1">
            <a:spLocks noChangeArrowheads="1"/>
          </p:cNvSpPr>
          <p:nvPr/>
        </p:nvSpPr>
        <p:spPr bwMode="auto">
          <a:xfrm>
            <a:off x="6907213" y="3154363"/>
            <a:ext cx="2062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a:cs typeface="+mn-cs"/>
              </a:rPr>
              <a:t>5-</a:t>
            </a:r>
            <a:r>
              <a:rPr lang="en-US">
                <a:cs typeface="+mn-cs"/>
                <a:sym typeface="Symbol" charset="0"/>
              </a:rPr>
              <a:t></a:t>
            </a:r>
            <a:r>
              <a:rPr lang="en-US">
                <a:cs typeface="+mn-cs"/>
              </a:rPr>
              <a:t> data in db</a:t>
            </a:r>
          </a:p>
        </p:txBody>
      </p:sp>
      <p:sp>
        <p:nvSpPr>
          <p:cNvPr id="802873" name="Rectangle 57"/>
          <p:cNvSpPr>
            <a:spLocks noChangeArrowheads="1"/>
          </p:cNvSpPr>
          <p:nvPr/>
        </p:nvSpPr>
        <p:spPr bwMode="auto">
          <a:xfrm>
            <a:off x="4724400" y="1371600"/>
            <a:ext cx="685800" cy="4038600"/>
          </a:xfrm>
          <a:prstGeom prst="rect">
            <a:avLst/>
          </a:prstGeom>
          <a:solidFill>
            <a:srgbClr val="33CCCC">
              <a:alpha val="37000"/>
            </a:srgbClr>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Tree>
    <p:extLst>
      <p:ext uri="{BB962C8B-B14F-4D97-AF65-F5344CB8AC3E}">
        <p14:creationId xmlns:p14="http://schemas.microsoft.com/office/powerpoint/2010/main" val="2733383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028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287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0770"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Heavy </a:t>
            </a:r>
            <a:r>
              <a:rPr lang="en-US" i="1" smtClean="0">
                <a:cs typeface="+mj-cs"/>
              </a:rPr>
              <a:t>Random</a:t>
            </a:r>
            <a:r>
              <a:rPr lang="en-US" smtClean="0">
                <a:cs typeface="+mj-cs"/>
              </a:rPr>
              <a:t> I/O</a:t>
            </a:r>
          </a:p>
        </p:txBody>
      </p:sp>
      <p:pic>
        <p:nvPicPr>
          <p:cNvPr id="800771"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5181600" cy="4038600"/>
          </a:xfrm>
          <a:prstGeom prst="rect">
            <a:avLst/>
          </a:prstGeom>
          <a:noFill/>
          <a:ln>
            <a:noFill/>
          </a:ln>
          <a:effectLst>
            <a:outerShdw blurRad="25400" dist="25399" dir="2700000" algn="ctr" rotWithShape="0">
              <a:schemeClr val="bg2">
                <a:alpha val="7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Lst>
        </p:spPr>
      </p:pic>
      <p:pic>
        <p:nvPicPr>
          <p:cNvPr id="800772"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524000"/>
            <a:ext cx="4114800" cy="2717800"/>
          </a:xfrm>
          <a:prstGeom prst="rect">
            <a:avLst/>
          </a:prstGeom>
          <a:noFill/>
          <a:ln>
            <a:noFill/>
          </a:ln>
          <a:effectLst>
            <a:outerShdw blurRad="25400" dist="25399" dir="2700000" algn="ctr" rotWithShape="0">
              <a:schemeClr val="bg2">
                <a:alpha val="7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Lst>
        </p:spPr>
      </p:pic>
      <p:sp>
        <p:nvSpPr>
          <p:cNvPr id="800773" name="Text Box 5"/>
          <p:cNvSpPr txBox="1">
            <a:spLocks noChangeArrowheads="1"/>
          </p:cNvSpPr>
          <p:nvPr/>
        </p:nvSpPr>
        <p:spPr bwMode="auto">
          <a:xfrm>
            <a:off x="152400" y="5013325"/>
            <a:ext cx="8763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defRPr/>
            </a:pPr>
            <a:r>
              <a:rPr lang="en-US" sz="2000">
                <a:cs typeface="+mn-cs"/>
              </a:rPr>
              <a:t>SC09 Storage challenge allowed us to couple both the SDSS db and the PTF candidate db to ask the question, which objects that we think are qso in the static SDSS data vary like one in the PTF data. PTF db is now 165GB and growing nightly!</a:t>
            </a:r>
          </a:p>
        </p:txBody>
      </p:sp>
    </p:spTree>
    <p:extLst>
      <p:ext uri="{BB962C8B-B14F-4D97-AF65-F5344CB8AC3E}">
        <p14:creationId xmlns:p14="http://schemas.microsoft.com/office/powerpoint/2010/main" val="3420997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Heavy </a:t>
            </a:r>
            <a:r>
              <a:rPr lang="en-US" i="1" smtClean="0">
                <a:cs typeface="+mj-cs"/>
              </a:rPr>
              <a:t>Random</a:t>
            </a:r>
            <a:r>
              <a:rPr lang="en-US" smtClean="0">
                <a:cs typeface="+mj-cs"/>
              </a:rPr>
              <a:t> I/O + analytics</a:t>
            </a:r>
          </a:p>
        </p:txBody>
      </p:sp>
      <p:sp>
        <p:nvSpPr>
          <p:cNvPr id="801797" name="Text Box 5"/>
          <p:cNvSpPr txBox="1">
            <a:spLocks noChangeArrowheads="1"/>
          </p:cNvSpPr>
          <p:nvPr/>
        </p:nvSpPr>
        <p:spPr bwMode="auto">
          <a:xfrm>
            <a:off x="6705600" y="1203325"/>
            <a:ext cx="22860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defRPr/>
            </a:pPr>
            <a:r>
              <a:rPr lang="en-US" sz="2000">
                <a:cs typeface="+mn-cs"/>
              </a:rPr>
              <a:t>Aster Data provides a parallel db solution that also allows us to embed many of our machine learning algorithms. Already handle PB datasets.</a:t>
            </a:r>
          </a:p>
          <a:p>
            <a:pPr algn="l">
              <a:defRPr/>
            </a:pPr>
            <a:endParaRPr lang="en-US" sz="2000">
              <a:cs typeface="+mn-cs"/>
            </a:endParaRPr>
          </a:p>
          <a:p>
            <a:pPr algn="l">
              <a:defRPr/>
            </a:pPr>
            <a:r>
              <a:rPr lang="en-US" sz="2000">
                <a:cs typeface="+mn-cs"/>
              </a:rPr>
              <a:t>Likely will couple both solutions (Aster + SSD).</a:t>
            </a:r>
          </a:p>
        </p:txBody>
      </p:sp>
      <p:pic>
        <p:nvPicPr>
          <p:cNvPr id="80179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6629400" cy="476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236613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626" name="Rectangle 2"/>
          <p:cNvSpPr>
            <a:spLocks noGrp="1" noRot="1" noChangeArrowheads="1"/>
          </p:cNvSpPr>
          <p:nvPr>
            <p:ph type="title"/>
          </p:nvPr>
        </p:nvSpPr>
        <p:spPr>
          <a:xfrm>
            <a:off x="457200" y="228600"/>
            <a:ext cx="8229600" cy="1143000"/>
          </a:xfrm>
        </p:spPr>
        <p:txBody>
          <a:bodyPr/>
          <a:lstStyle/>
          <a:p>
            <a:pPr eaLnBrk="1" hangingPunct="1">
              <a:defRPr/>
            </a:pPr>
            <a:r>
              <a:rPr lang="en-US" smtClean="0">
                <a:cs typeface="+mj-cs"/>
              </a:rPr>
              <a:t>Conclusions - Future</a:t>
            </a:r>
          </a:p>
        </p:txBody>
      </p:sp>
      <p:sp>
        <p:nvSpPr>
          <p:cNvPr id="794630" name="Text Box 6"/>
          <p:cNvSpPr txBox="1">
            <a:spLocks noChangeArrowheads="1"/>
          </p:cNvSpPr>
          <p:nvPr/>
        </p:nvSpPr>
        <p:spPr bwMode="auto">
          <a:xfrm>
            <a:off x="5181600" y="4860925"/>
            <a:ext cx="3733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l">
              <a:buFont typeface="Times" charset="0"/>
              <a:buNone/>
              <a:defRPr/>
            </a:pPr>
            <a:r>
              <a:rPr lang="en-US">
                <a:cs typeface="+mn-cs"/>
              </a:rPr>
              <a:t>LSST - 15TB data/night</a:t>
            </a:r>
          </a:p>
          <a:p>
            <a:pPr algn="l">
              <a:buFont typeface="Times" charset="0"/>
              <a:buNone/>
              <a:defRPr/>
            </a:pPr>
            <a:r>
              <a:rPr lang="en-US">
                <a:cs typeface="+mn-cs"/>
              </a:rPr>
              <a:t>Only one 30-m telescope</a:t>
            </a:r>
          </a:p>
        </p:txBody>
      </p:sp>
      <p:pic>
        <p:nvPicPr>
          <p:cNvPr id="7946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4635500" cy="4232275"/>
          </a:xfrm>
          <a:prstGeom prst="rect">
            <a:avLst/>
          </a:prstGeom>
          <a:noFill/>
          <a:ln>
            <a:noFill/>
          </a:ln>
          <a:effectLst>
            <a:outerShdw blurRad="76200" dist="152400" dir="2700000" algn="ctr" rotWithShape="0">
              <a:schemeClr val="bg2">
                <a:alpha val="7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Lst>
        </p:spPr>
      </p:pic>
      <p:pic>
        <p:nvPicPr>
          <p:cNvPr id="7946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371600"/>
            <a:ext cx="3052763" cy="2406650"/>
          </a:xfrm>
          <a:prstGeom prst="rect">
            <a:avLst/>
          </a:prstGeom>
          <a:noFill/>
          <a:ln>
            <a:noFill/>
          </a:ln>
          <a:effectLst>
            <a:outerShdw blurRad="76200" dist="152400" dir="2700000" algn="ctr" rotWithShape="0">
              <a:schemeClr val="bg2">
                <a:alpha val="7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Lst>
        </p:spPr>
      </p:pic>
    </p:spTree>
    <p:extLst>
      <p:ext uri="{BB962C8B-B14F-4D97-AF65-F5344CB8AC3E}">
        <p14:creationId xmlns:p14="http://schemas.microsoft.com/office/powerpoint/2010/main" val="6475513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94630"/>
                                        </p:tgtEl>
                                        <p:attrNameLst>
                                          <p:attrName>style.visibility</p:attrName>
                                        </p:attrNameLst>
                                      </p:cBhvr>
                                      <p:to>
                                        <p:strVal val="visible"/>
                                      </p:to>
                                    </p:set>
                                    <p:anim calcmode="lin" valueType="num">
                                      <p:cBhvr additive="base">
                                        <p:cTn id="7" dur="500" fill="hold"/>
                                        <p:tgtEl>
                                          <p:spTgt spid="794630"/>
                                        </p:tgtEl>
                                        <p:attrNameLst>
                                          <p:attrName>ppt_x</p:attrName>
                                        </p:attrNameLst>
                                      </p:cBhvr>
                                      <p:tavLst>
                                        <p:tav tm="0">
                                          <p:val>
                                            <p:strVal val="1+#ppt_w/2"/>
                                          </p:val>
                                        </p:tav>
                                        <p:tav tm="100000">
                                          <p:val>
                                            <p:strVal val="#ppt_x"/>
                                          </p:val>
                                        </p:tav>
                                      </p:tavLst>
                                    </p:anim>
                                    <p:anim calcmode="lin" valueType="num">
                                      <p:cBhvr additive="base">
                                        <p:cTn id="8" dur="500" fill="hold"/>
                                        <p:tgtEl>
                                          <p:spTgt spid="7946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4630"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Questions </a:t>
            </a:r>
            <a:r>
              <a:rPr lang="en-US" dirty="0" smtClean="0"/>
              <a:t>for GPU </a:t>
            </a:r>
            <a:r>
              <a:rPr lang="en-US" dirty="0" err="1" smtClean="0"/>
              <a:t>Testbed</a:t>
            </a:r>
            <a:endParaRPr lang="en-US" b="1" dirty="0"/>
          </a:p>
        </p:txBody>
      </p:sp>
      <p:sp>
        <p:nvSpPr>
          <p:cNvPr id="3" name="Content Placeholder 2"/>
          <p:cNvSpPr>
            <a:spLocks noGrp="1"/>
          </p:cNvSpPr>
          <p:nvPr>
            <p:ph idx="1"/>
          </p:nvPr>
        </p:nvSpPr>
        <p:spPr>
          <a:xfrm>
            <a:off x="457200" y="1152072"/>
            <a:ext cx="8229600" cy="4974092"/>
          </a:xfrm>
        </p:spPr>
        <p:txBody>
          <a:bodyPr>
            <a:normAutofit fontScale="85000" lnSpcReduction="20000"/>
          </a:bodyPr>
          <a:lstStyle/>
          <a:p>
            <a:r>
              <a:rPr lang="en-US" dirty="0" smtClean="0"/>
              <a:t>What parts of the NERSC workload will benefit from GPU acceleration</a:t>
            </a:r>
            <a:endParaRPr lang="en-US" i="1" dirty="0" smtClean="0"/>
          </a:p>
          <a:p>
            <a:endParaRPr lang="en-US" dirty="0" smtClean="0"/>
          </a:p>
          <a:p>
            <a:r>
              <a:rPr lang="en-US" dirty="0" smtClean="0"/>
              <a:t>What portions of workload see no benefit</a:t>
            </a:r>
          </a:p>
          <a:p>
            <a:pPr lvl="1"/>
            <a:r>
              <a:rPr lang="en-US" dirty="0" smtClean="0"/>
              <a:t>GPU costs as much as the CPU host</a:t>
            </a:r>
          </a:p>
          <a:p>
            <a:pPr lvl="1"/>
            <a:r>
              <a:rPr lang="en-US" dirty="0" smtClean="0"/>
              <a:t>GPU consumes same power as host (~200-250W)</a:t>
            </a:r>
          </a:p>
          <a:p>
            <a:endParaRPr lang="en-US" dirty="0" smtClean="0"/>
          </a:p>
          <a:p>
            <a:r>
              <a:rPr lang="en-US" dirty="0" smtClean="0"/>
              <a:t>Is GPU “swim lane” going to supplant the CPU swim lane, or just expand into “different” space </a:t>
            </a:r>
            <a:endParaRPr lang="en-US" sz="2800" i="1" dirty="0" smtClean="0"/>
          </a:p>
          <a:p>
            <a:pPr lvl="1"/>
            <a:r>
              <a:rPr lang="en-US" sz="2824" dirty="0" smtClean="0"/>
              <a:t>Are </a:t>
            </a:r>
            <a:r>
              <a:rPr lang="en-US" sz="2824" dirty="0" err="1" smtClean="0"/>
              <a:t>GPU’s</a:t>
            </a:r>
            <a:r>
              <a:rPr lang="en-US" sz="2824" dirty="0" smtClean="0"/>
              <a:t> the future, or just a feature?</a:t>
            </a:r>
          </a:p>
          <a:p>
            <a:pPr lvl="1"/>
            <a:r>
              <a:rPr lang="en-US" sz="2824" dirty="0" smtClean="0"/>
              <a:t>Should NERSC expand GPU-based systems to serve specific user needs</a:t>
            </a:r>
            <a:endParaRPr lang="en-US" sz="3294" dirty="0" smtClean="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Future Concerns</a:t>
            </a:r>
            <a:endParaRPr lang="en-US" b="1" dirty="0"/>
          </a:p>
        </p:txBody>
      </p:sp>
      <p:sp>
        <p:nvSpPr>
          <p:cNvPr id="3" name="Content Placeholder 2"/>
          <p:cNvSpPr>
            <a:spLocks noGrp="1"/>
          </p:cNvSpPr>
          <p:nvPr>
            <p:ph idx="1"/>
          </p:nvPr>
        </p:nvSpPr>
        <p:spPr>
          <a:xfrm>
            <a:off x="457200" y="1152072"/>
            <a:ext cx="8229600" cy="4974092"/>
          </a:xfrm>
        </p:spPr>
        <p:txBody>
          <a:bodyPr>
            <a:normAutofit/>
          </a:bodyPr>
          <a:lstStyle/>
          <a:p>
            <a:r>
              <a:rPr lang="en-US" dirty="0" smtClean="0"/>
              <a:t>Power – 20MW per facility</a:t>
            </a:r>
            <a:endParaRPr lang="en-US" i="1" dirty="0"/>
          </a:p>
          <a:p>
            <a:endParaRPr lang="en-US" dirty="0" smtClean="0"/>
          </a:p>
          <a:p>
            <a:r>
              <a:rPr lang="en-US" dirty="0" smtClean="0"/>
              <a:t>Data – PB’s per simulation</a:t>
            </a:r>
          </a:p>
          <a:p>
            <a:endParaRPr lang="en-US" dirty="0" smtClean="0"/>
          </a:p>
          <a:p>
            <a:r>
              <a:rPr lang="en-US" dirty="0" smtClean="0"/>
              <a:t>Programming – Investment to rewrite?</a:t>
            </a:r>
          </a:p>
          <a:p>
            <a:pPr marL="0" indent="0">
              <a:buNone/>
            </a:pPr>
            <a:endParaRPr lang="en-US" dirty="0"/>
          </a:p>
        </p:txBody>
      </p:sp>
    </p:spTree>
    <p:extLst>
      <p:ext uri="{BB962C8B-B14F-4D97-AF65-F5344CB8AC3E}">
        <p14:creationId xmlns:p14="http://schemas.microsoft.com/office/powerpoint/2010/main" val="323336879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9642" y="274638"/>
            <a:ext cx="6827157" cy="578076"/>
          </a:xfrm>
        </p:spPr>
        <p:txBody>
          <a:bodyPr/>
          <a:lstStyle/>
          <a:p>
            <a:r>
              <a:rPr lang="en-US" dirty="0" smtClean="0"/>
              <a:t>Dirac GPU </a:t>
            </a:r>
            <a:r>
              <a:rPr lang="en-US" dirty="0" err="1" smtClean="0"/>
              <a:t>Testbed</a:t>
            </a:r>
            <a:r>
              <a:rPr lang="en-US" dirty="0" smtClean="0"/>
              <a:t> Configuration</a:t>
            </a:r>
            <a:endParaRPr lang="en-US" dirty="0"/>
          </a:p>
        </p:txBody>
      </p:sp>
      <p:sp>
        <p:nvSpPr>
          <p:cNvPr id="18" name="Text Placeholder 17"/>
          <p:cNvSpPr>
            <a:spLocks noGrp="1"/>
          </p:cNvSpPr>
          <p:nvPr>
            <p:ph type="body" idx="1"/>
          </p:nvPr>
        </p:nvSpPr>
        <p:spPr>
          <a:xfrm>
            <a:off x="457200" y="1117848"/>
            <a:ext cx="4040188" cy="388010"/>
          </a:xfrm>
        </p:spPr>
        <p:txBody>
          <a:bodyPr/>
          <a:lstStyle/>
          <a:p>
            <a:r>
              <a:rPr lang="en-US" dirty="0" smtClean="0">
                <a:solidFill>
                  <a:srgbClr val="FF6600"/>
                </a:solidFill>
              </a:rPr>
              <a:t>Hardware</a:t>
            </a:r>
            <a:endParaRPr lang="en-US" dirty="0">
              <a:solidFill>
                <a:srgbClr val="FF6600"/>
              </a:solidFill>
            </a:endParaRPr>
          </a:p>
        </p:txBody>
      </p:sp>
      <p:sp>
        <p:nvSpPr>
          <p:cNvPr id="7" name="Content Placeholder 6"/>
          <p:cNvSpPr>
            <a:spLocks noGrp="1"/>
          </p:cNvSpPr>
          <p:nvPr>
            <p:ph sz="half" idx="2"/>
          </p:nvPr>
        </p:nvSpPr>
        <p:spPr>
          <a:xfrm>
            <a:off x="254000" y="1433286"/>
            <a:ext cx="4318000" cy="4692877"/>
          </a:xfrm>
        </p:spPr>
        <p:txBody>
          <a:bodyPr/>
          <a:lstStyle/>
          <a:p>
            <a:r>
              <a:rPr lang="en-US" sz="2000" dirty="0" smtClean="0"/>
              <a:t>44 nodes </a:t>
            </a:r>
            <a:r>
              <a:rPr lang="en-US" sz="2000" dirty="0" err="1" smtClean="0"/>
              <a:t>w</a:t>
            </a:r>
            <a:r>
              <a:rPr lang="en-US" sz="2000" dirty="0" smtClean="0"/>
              <a:t>/ 1 GPU per node</a:t>
            </a:r>
          </a:p>
          <a:p>
            <a:pPr lvl="1"/>
            <a:r>
              <a:rPr lang="en-US" sz="1600" dirty="0" smtClean="0"/>
              <a:t>integrated into carver cluster</a:t>
            </a:r>
          </a:p>
          <a:p>
            <a:r>
              <a:rPr lang="en-US" sz="2000" dirty="0" smtClean="0"/>
              <a:t>Host Node</a:t>
            </a:r>
          </a:p>
          <a:p>
            <a:pPr lvl="1"/>
            <a:r>
              <a:rPr lang="en-US" sz="1800" dirty="0" smtClean="0"/>
              <a:t>dual-socket Xeon E5530 (Nehalem)</a:t>
            </a:r>
          </a:p>
          <a:p>
            <a:pPr lvl="1"/>
            <a:r>
              <a:rPr lang="en-US" sz="1800" dirty="0" smtClean="0"/>
              <a:t>76.5GF Peak DP (153 GF SP)</a:t>
            </a:r>
          </a:p>
          <a:p>
            <a:pPr lvl="1"/>
            <a:r>
              <a:rPr lang="en-US" sz="1800" dirty="0" smtClean="0"/>
              <a:t>QDR </a:t>
            </a:r>
            <a:r>
              <a:rPr lang="en-US" sz="1800" dirty="0" err="1" smtClean="0"/>
              <a:t>Infiniband</a:t>
            </a:r>
            <a:endParaRPr lang="en-US" sz="1800" dirty="0" smtClean="0"/>
          </a:p>
          <a:p>
            <a:pPr lvl="1"/>
            <a:r>
              <a:rPr lang="en-US" sz="1800" dirty="0" smtClean="0"/>
              <a:t>24GB GB DDR-1066 memory</a:t>
            </a:r>
          </a:p>
          <a:p>
            <a:pPr lvl="1"/>
            <a:r>
              <a:rPr lang="en-US" sz="1800" dirty="0" smtClean="0"/>
              <a:t>51 GB/</a:t>
            </a:r>
            <a:r>
              <a:rPr lang="en-US" sz="1800" dirty="0" err="1" smtClean="0"/>
              <a:t>s</a:t>
            </a:r>
            <a:r>
              <a:rPr lang="en-US" sz="1800" dirty="0" smtClean="0"/>
              <a:t> peak </a:t>
            </a:r>
            <a:r>
              <a:rPr lang="en-US" sz="1800" dirty="0" err="1" smtClean="0"/>
              <a:t>mem</a:t>
            </a:r>
            <a:r>
              <a:rPr lang="en-US" sz="1800" dirty="0" smtClean="0"/>
              <a:t> BW</a:t>
            </a:r>
          </a:p>
          <a:p>
            <a:r>
              <a:rPr lang="en-US" sz="2000" dirty="0" smtClean="0"/>
              <a:t>GPU</a:t>
            </a:r>
          </a:p>
          <a:p>
            <a:pPr lvl="1"/>
            <a:r>
              <a:rPr lang="en-US" sz="1800" dirty="0" err="1" smtClean="0"/>
              <a:t>Nvidia</a:t>
            </a:r>
            <a:r>
              <a:rPr lang="en-US" sz="1800" dirty="0" smtClean="0"/>
              <a:t> Tesla C2050 (Fermi)</a:t>
            </a:r>
          </a:p>
          <a:p>
            <a:pPr lvl="1"/>
            <a:r>
              <a:rPr lang="en-US" sz="1800" dirty="0" smtClean="0"/>
              <a:t>515GF peak DP (1030GF SP) : </a:t>
            </a:r>
            <a:r>
              <a:rPr lang="en-US" sz="1800" dirty="0" smtClean="0">
                <a:solidFill>
                  <a:srgbClr val="800000"/>
                </a:solidFill>
              </a:rPr>
              <a:t>6x more than host</a:t>
            </a:r>
          </a:p>
          <a:p>
            <a:pPr lvl="1"/>
            <a:r>
              <a:rPr lang="en-US" sz="1800" dirty="0" smtClean="0"/>
              <a:t>3 GB memory</a:t>
            </a:r>
          </a:p>
          <a:p>
            <a:pPr lvl="1"/>
            <a:r>
              <a:rPr lang="en-US" sz="1800" dirty="0" smtClean="0"/>
              <a:t>144 GB/</a:t>
            </a:r>
            <a:r>
              <a:rPr lang="en-US" sz="1800" dirty="0" err="1" smtClean="0"/>
              <a:t>s</a:t>
            </a:r>
            <a:r>
              <a:rPr lang="en-US" sz="1800" dirty="0" smtClean="0"/>
              <a:t> peak </a:t>
            </a:r>
            <a:r>
              <a:rPr lang="en-US" sz="1800" dirty="0" err="1" smtClean="0"/>
              <a:t>mem</a:t>
            </a:r>
            <a:r>
              <a:rPr lang="en-US" sz="1800" dirty="0" smtClean="0"/>
              <a:t> BW </a:t>
            </a:r>
            <a:r>
              <a:rPr lang="en-US" sz="1800" dirty="0" smtClean="0">
                <a:solidFill>
                  <a:srgbClr val="800000"/>
                </a:solidFill>
              </a:rPr>
              <a:t>(3x)</a:t>
            </a:r>
          </a:p>
        </p:txBody>
      </p:sp>
      <p:sp>
        <p:nvSpPr>
          <p:cNvPr id="19" name="Text Placeholder 18"/>
          <p:cNvSpPr>
            <a:spLocks noGrp="1"/>
          </p:cNvSpPr>
          <p:nvPr>
            <p:ph type="body" sz="quarter" idx="3"/>
          </p:nvPr>
        </p:nvSpPr>
        <p:spPr>
          <a:xfrm>
            <a:off x="4645025" y="3186118"/>
            <a:ext cx="4041775" cy="639762"/>
          </a:xfrm>
        </p:spPr>
        <p:txBody>
          <a:bodyPr/>
          <a:lstStyle/>
          <a:p>
            <a:r>
              <a:rPr lang="en-US" dirty="0" smtClean="0">
                <a:solidFill>
                  <a:srgbClr val="FF6600"/>
                </a:solidFill>
              </a:rPr>
              <a:t>Software</a:t>
            </a:r>
            <a:endParaRPr lang="en-US" dirty="0">
              <a:solidFill>
                <a:srgbClr val="FF6600"/>
              </a:solidFill>
            </a:endParaRPr>
          </a:p>
        </p:txBody>
      </p:sp>
      <p:sp>
        <p:nvSpPr>
          <p:cNvPr id="20" name="Content Placeholder 19"/>
          <p:cNvSpPr>
            <a:spLocks noGrp="1"/>
          </p:cNvSpPr>
          <p:nvPr>
            <p:ph sz="quarter" idx="4"/>
          </p:nvPr>
        </p:nvSpPr>
        <p:spPr>
          <a:xfrm>
            <a:off x="4645025" y="3819071"/>
            <a:ext cx="4041775" cy="2307092"/>
          </a:xfrm>
        </p:spPr>
        <p:txBody>
          <a:bodyPr/>
          <a:lstStyle/>
          <a:p>
            <a:r>
              <a:rPr lang="en-US" sz="2000" dirty="0" smtClean="0"/>
              <a:t>CUDA 3.1</a:t>
            </a:r>
          </a:p>
          <a:p>
            <a:r>
              <a:rPr lang="en-US" sz="2000" dirty="0" smtClean="0"/>
              <a:t>PGI Compilers</a:t>
            </a:r>
          </a:p>
          <a:p>
            <a:r>
              <a:rPr lang="en-US" sz="2000" dirty="0" smtClean="0"/>
              <a:t>GPU Direct</a:t>
            </a:r>
          </a:p>
          <a:p>
            <a:pPr lvl="1"/>
            <a:r>
              <a:rPr lang="en-US" sz="1800" dirty="0" err="1" smtClean="0"/>
              <a:t>OpenMPI</a:t>
            </a:r>
            <a:endParaRPr lang="en-US" sz="1800" dirty="0" smtClean="0"/>
          </a:p>
          <a:p>
            <a:pPr lvl="1"/>
            <a:r>
              <a:rPr lang="en-US" sz="1800" dirty="0" smtClean="0"/>
              <a:t>MVAPICH</a:t>
            </a:r>
          </a:p>
          <a:p>
            <a:r>
              <a:rPr lang="en-US" sz="2000" i="1" dirty="0" err="1" smtClean="0">
                <a:solidFill>
                  <a:srgbClr val="0000FF"/>
                </a:solidFill>
              </a:rPr>
              <a:t>Matlab</a:t>
            </a:r>
            <a:r>
              <a:rPr lang="en-US" sz="2000" i="1" dirty="0" smtClean="0">
                <a:solidFill>
                  <a:srgbClr val="0000FF"/>
                </a:solidFill>
              </a:rPr>
              <a:t> Parallel Computing Toolbox coming soon</a:t>
            </a:r>
            <a:endParaRPr lang="en-US" sz="2000" i="1" dirty="0">
              <a:solidFill>
                <a:srgbClr val="0000FF"/>
              </a:solidFill>
            </a:endParaRPr>
          </a:p>
        </p:txBody>
      </p:sp>
      <p:pic>
        <p:nvPicPr>
          <p:cNvPr id="21" name="Picture 20"/>
          <p:cNvPicPr>
            <a:picLocks noChangeAspect="1"/>
          </p:cNvPicPr>
          <p:nvPr/>
        </p:nvPicPr>
        <p:blipFill>
          <a:blip r:embed="rId2">
            <a:lum bright="33000" contrast="46000"/>
          </a:blip>
          <a:stretch>
            <a:fillRect/>
          </a:stretch>
        </p:blipFill>
        <p:spPr>
          <a:xfrm>
            <a:off x="4599534" y="1303214"/>
            <a:ext cx="4381500" cy="2089498"/>
          </a:xfrm>
          <a:prstGeom prst="rect">
            <a:avLst/>
          </a:prstGeom>
        </p:spPr>
      </p:pic>
      <p:pic>
        <p:nvPicPr>
          <p:cNvPr id="9" name="Picture 4"/>
          <p:cNvPicPr>
            <a:picLocks noChangeAspect="1"/>
          </p:cNvPicPr>
          <p:nvPr/>
        </p:nvPicPr>
        <p:blipFill>
          <a:blip r:embed="rId3"/>
          <a:srcRect/>
          <a:stretch>
            <a:fillRect/>
          </a:stretch>
        </p:blipFill>
        <p:spPr bwMode="auto">
          <a:xfrm>
            <a:off x="6504214" y="1324429"/>
            <a:ext cx="2499425" cy="206828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130" name="Rectangle 2"/>
          <p:cNvSpPr>
            <a:spLocks noGrp="1" noChangeArrowheads="1"/>
          </p:cNvSpPr>
          <p:nvPr>
            <p:ph type="title"/>
          </p:nvPr>
        </p:nvSpPr>
        <p:spPr>
          <a:xfrm>
            <a:off x="449263" y="80963"/>
            <a:ext cx="8315325" cy="863600"/>
          </a:xfrm>
        </p:spPr>
        <p:txBody>
          <a:bodyPr/>
          <a:lstStyle/>
          <a:p>
            <a:r>
              <a:rPr lang="en-US"/>
              <a:t>A Likely Trajectory - Collision or Convergence?</a:t>
            </a:r>
          </a:p>
        </p:txBody>
      </p:sp>
      <p:sp>
        <p:nvSpPr>
          <p:cNvPr id="1200131" name="Line 3"/>
          <p:cNvSpPr>
            <a:spLocks noChangeShapeType="1"/>
          </p:cNvSpPr>
          <p:nvPr/>
        </p:nvSpPr>
        <p:spPr bwMode="auto">
          <a:xfrm>
            <a:off x="1068388" y="1782763"/>
            <a:ext cx="5564187" cy="0"/>
          </a:xfrm>
          <a:prstGeom prst="line">
            <a:avLst/>
          </a:prstGeom>
          <a:noFill/>
          <a:ln w="76200">
            <a:solidFill>
              <a:srgbClr val="29CC22"/>
            </a:solidFill>
            <a:round/>
            <a:headEnd/>
            <a:tailEnd type="triangle" w="med" len="med"/>
          </a:ln>
          <a:effectLst/>
        </p:spPr>
        <p:txBody>
          <a:bodyPr wrap="none" anchor="ctr">
            <a:prstTxWarp prst="textNoShape">
              <a:avLst/>
            </a:prstTxWarp>
          </a:bodyPr>
          <a:lstStyle/>
          <a:p>
            <a:endParaRPr lang="en-US"/>
          </a:p>
        </p:txBody>
      </p:sp>
      <p:sp>
        <p:nvSpPr>
          <p:cNvPr id="1200132" name="Text Box 4"/>
          <p:cNvSpPr txBox="1">
            <a:spLocks noChangeArrowheads="1"/>
          </p:cNvSpPr>
          <p:nvPr/>
        </p:nvSpPr>
        <p:spPr bwMode="auto">
          <a:xfrm>
            <a:off x="173038" y="1533525"/>
            <a:ext cx="935037" cy="519113"/>
          </a:xfrm>
          <a:prstGeom prst="rect">
            <a:avLst/>
          </a:prstGeom>
          <a:noFill/>
          <a:ln w="9525">
            <a:noFill/>
            <a:miter lim="800000"/>
            <a:headEnd/>
            <a:tailEnd/>
          </a:ln>
          <a:effectLst/>
        </p:spPr>
        <p:txBody>
          <a:bodyPr wrap="none">
            <a:prstTxWarp prst="textNoShape">
              <a:avLst/>
            </a:prstTxWarp>
            <a:spAutoFit/>
          </a:bodyPr>
          <a:lstStyle/>
          <a:p>
            <a:r>
              <a:rPr lang="en-US">
                <a:solidFill>
                  <a:srgbClr val="29CC22"/>
                </a:solidFill>
                <a:latin typeface="Arial" charset="0"/>
              </a:rPr>
              <a:t>CPU</a:t>
            </a:r>
            <a:endParaRPr lang="en-US"/>
          </a:p>
        </p:txBody>
      </p:sp>
      <p:sp>
        <p:nvSpPr>
          <p:cNvPr id="1200133" name="Line 5"/>
          <p:cNvSpPr>
            <a:spLocks noChangeShapeType="1"/>
          </p:cNvSpPr>
          <p:nvPr/>
        </p:nvSpPr>
        <p:spPr bwMode="auto">
          <a:xfrm rot="10800000">
            <a:off x="1235075" y="1143000"/>
            <a:ext cx="22225" cy="4492625"/>
          </a:xfrm>
          <a:prstGeom prst="line">
            <a:avLst/>
          </a:prstGeom>
          <a:noFill/>
          <a:ln w="76200">
            <a:solidFill>
              <a:schemeClr val="tx1"/>
            </a:solidFill>
            <a:round/>
            <a:headEnd/>
            <a:tailEnd type="triangle" w="med" len="med"/>
          </a:ln>
          <a:effectLst/>
        </p:spPr>
        <p:txBody>
          <a:bodyPr wrap="none" anchor="ctr">
            <a:prstTxWarp prst="textNoShape">
              <a:avLst/>
            </a:prstTxWarp>
          </a:bodyPr>
          <a:lstStyle/>
          <a:p>
            <a:endParaRPr lang="en-US"/>
          </a:p>
        </p:txBody>
      </p:sp>
      <p:sp>
        <p:nvSpPr>
          <p:cNvPr id="1200134" name="Text Box 6"/>
          <p:cNvSpPr txBox="1">
            <a:spLocks noChangeArrowheads="1"/>
          </p:cNvSpPr>
          <p:nvPr/>
        </p:nvSpPr>
        <p:spPr bwMode="auto">
          <a:xfrm>
            <a:off x="7010400" y="5818188"/>
            <a:ext cx="954088" cy="519112"/>
          </a:xfrm>
          <a:prstGeom prst="rect">
            <a:avLst/>
          </a:prstGeom>
          <a:noFill/>
          <a:ln w="9525">
            <a:noFill/>
            <a:miter lim="800000"/>
            <a:headEnd/>
            <a:tailEnd/>
          </a:ln>
          <a:effectLst/>
        </p:spPr>
        <p:txBody>
          <a:bodyPr wrap="none">
            <a:prstTxWarp prst="textNoShape">
              <a:avLst/>
            </a:prstTxWarp>
            <a:spAutoFit/>
          </a:bodyPr>
          <a:lstStyle/>
          <a:p>
            <a:r>
              <a:rPr lang="en-US">
                <a:solidFill>
                  <a:srgbClr val="1851CC"/>
                </a:solidFill>
                <a:latin typeface="Arial" charset="0"/>
              </a:rPr>
              <a:t>GPU</a:t>
            </a:r>
            <a:endParaRPr lang="en-US"/>
          </a:p>
        </p:txBody>
      </p:sp>
      <p:sp>
        <p:nvSpPr>
          <p:cNvPr id="1200135" name="Oval 7"/>
          <p:cNvSpPr>
            <a:spLocks noChangeAspect="1" noChangeArrowheads="1"/>
          </p:cNvSpPr>
          <p:nvPr/>
        </p:nvSpPr>
        <p:spPr bwMode="auto">
          <a:xfrm>
            <a:off x="6802438" y="1165225"/>
            <a:ext cx="1363662" cy="1282700"/>
          </a:xfrm>
          <a:prstGeom prst="ellipse">
            <a:avLst/>
          </a:prstGeom>
          <a:gradFill rotWithShape="0">
            <a:gsLst>
              <a:gs pos="0">
                <a:srgbClr val="29CC22"/>
              </a:gs>
              <a:gs pos="50000">
                <a:srgbClr val="1851CC"/>
              </a:gs>
              <a:gs pos="100000">
                <a:srgbClr val="29CC22"/>
              </a:gs>
            </a:gsLst>
            <a:lin ang="2700000" scaled="1"/>
          </a:gradFill>
          <a:ln w="57150">
            <a:solidFill>
              <a:schemeClr val="tx1"/>
            </a:solidFill>
            <a:round/>
            <a:headEnd/>
            <a:tailEnd/>
          </a:ln>
          <a:effectLst/>
        </p:spPr>
        <p:txBody>
          <a:bodyPr wrap="none" anchor="ctr">
            <a:prstTxWarp prst="textNoShape">
              <a:avLst/>
            </a:prstTxWarp>
          </a:bodyPr>
          <a:lstStyle/>
          <a:p>
            <a:endParaRPr lang="en-US"/>
          </a:p>
        </p:txBody>
      </p:sp>
      <p:sp>
        <p:nvSpPr>
          <p:cNvPr id="1200136" name="Text Box 8"/>
          <p:cNvSpPr txBox="1">
            <a:spLocks noChangeArrowheads="1"/>
          </p:cNvSpPr>
          <p:nvPr/>
        </p:nvSpPr>
        <p:spPr bwMode="auto">
          <a:xfrm>
            <a:off x="1238250" y="2027238"/>
            <a:ext cx="1663700" cy="336550"/>
          </a:xfrm>
          <a:prstGeom prst="rect">
            <a:avLst/>
          </a:prstGeom>
          <a:noFill/>
          <a:ln w="9525">
            <a:noFill/>
            <a:miter lim="800000"/>
            <a:headEnd/>
            <a:tailEnd/>
          </a:ln>
          <a:effectLst/>
        </p:spPr>
        <p:txBody>
          <a:bodyPr wrap="none">
            <a:prstTxWarp prst="textNoShape">
              <a:avLst/>
            </a:prstTxWarp>
            <a:spAutoFit/>
          </a:bodyPr>
          <a:lstStyle/>
          <a:p>
            <a:r>
              <a:rPr lang="en-US" sz="1600">
                <a:solidFill>
                  <a:srgbClr val="29CC22"/>
                </a:solidFill>
                <a:latin typeface="Arial" charset="0"/>
              </a:rPr>
              <a:t>multi-threading</a:t>
            </a:r>
            <a:endParaRPr lang="en-US" sz="1800"/>
          </a:p>
        </p:txBody>
      </p:sp>
      <p:sp>
        <p:nvSpPr>
          <p:cNvPr id="1200137" name="Text Box 9"/>
          <p:cNvSpPr txBox="1">
            <a:spLocks noChangeArrowheads="1"/>
          </p:cNvSpPr>
          <p:nvPr/>
        </p:nvSpPr>
        <p:spPr bwMode="auto">
          <a:xfrm>
            <a:off x="3159125" y="2032000"/>
            <a:ext cx="1166813" cy="336550"/>
          </a:xfrm>
          <a:prstGeom prst="rect">
            <a:avLst/>
          </a:prstGeom>
          <a:noFill/>
          <a:ln w="9525">
            <a:noFill/>
            <a:miter lim="800000"/>
            <a:headEnd/>
            <a:tailEnd/>
          </a:ln>
          <a:effectLst/>
        </p:spPr>
        <p:txBody>
          <a:bodyPr wrap="none">
            <a:prstTxWarp prst="textNoShape">
              <a:avLst/>
            </a:prstTxWarp>
            <a:spAutoFit/>
          </a:bodyPr>
          <a:lstStyle/>
          <a:p>
            <a:r>
              <a:rPr lang="en-US" sz="1600">
                <a:solidFill>
                  <a:srgbClr val="29CC22"/>
                </a:solidFill>
                <a:latin typeface="Arial" charset="0"/>
              </a:rPr>
              <a:t>multi-core</a:t>
            </a:r>
            <a:endParaRPr lang="en-US" sz="1800"/>
          </a:p>
        </p:txBody>
      </p:sp>
      <p:sp>
        <p:nvSpPr>
          <p:cNvPr id="1200138" name="Text Box 10"/>
          <p:cNvSpPr txBox="1">
            <a:spLocks noChangeArrowheads="1"/>
          </p:cNvSpPr>
          <p:nvPr/>
        </p:nvSpPr>
        <p:spPr bwMode="auto">
          <a:xfrm>
            <a:off x="4789488" y="2036763"/>
            <a:ext cx="1211262" cy="336550"/>
          </a:xfrm>
          <a:prstGeom prst="rect">
            <a:avLst/>
          </a:prstGeom>
          <a:noFill/>
          <a:ln w="9525">
            <a:noFill/>
            <a:miter lim="800000"/>
            <a:headEnd/>
            <a:tailEnd/>
          </a:ln>
          <a:effectLst/>
        </p:spPr>
        <p:txBody>
          <a:bodyPr wrap="none">
            <a:prstTxWarp prst="textNoShape">
              <a:avLst/>
            </a:prstTxWarp>
            <a:spAutoFit/>
          </a:bodyPr>
          <a:lstStyle/>
          <a:p>
            <a:r>
              <a:rPr lang="en-US" sz="1600">
                <a:solidFill>
                  <a:srgbClr val="29CC22"/>
                </a:solidFill>
                <a:latin typeface="Arial" charset="0"/>
              </a:rPr>
              <a:t>many-core</a:t>
            </a:r>
            <a:endParaRPr lang="en-US" sz="1800"/>
          </a:p>
        </p:txBody>
      </p:sp>
      <p:sp>
        <p:nvSpPr>
          <p:cNvPr id="1200139" name="Text Box 11"/>
          <p:cNvSpPr txBox="1">
            <a:spLocks noChangeArrowheads="1"/>
          </p:cNvSpPr>
          <p:nvPr/>
        </p:nvSpPr>
        <p:spPr bwMode="auto">
          <a:xfrm>
            <a:off x="5784850" y="5111750"/>
            <a:ext cx="1516063" cy="336550"/>
          </a:xfrm>
          <a:prstGeom prst="rect">
            <a:avLst/>
          </a:prstGeom>
          <a:noFill/>
          <a:ln w="9525">
            <a:noFill/>
            <a:miter lim="800000"/>
            <a:headEnd/>
            <a:tailEnd/>
          </a:ln>
          <a:effectLst/>
        </p:spPr>
        <p:txBody>
          <a:bodyPr wrap="none">
            <a:prstTxWarp prst="textNoShape">
              <a:avLst/>
            </a:prstTxWarp>
            <a:spAutoFit/>
          </a:bodyPr>
          <a:lstStyle/>
          <a:p>
            <a:r>
              <a:rPr lang="en-US" sz="1600">
                <a:solidFill>
                  <a:srgbClr val="1851CC"/>
                </a:solidFill>
                <a:latin typeface="Arial" charset="0"/>
              </a:rPr>
              <a:t>fixed function</a:t>
            </a:r>
            <a:endParaRPr lang="en-US" sz="1800"/>
          </a:p>
        </p:txBody>
      </p:sp>
      <p:sp>
        <p:nvSpPr>
          <p:cNvPr id="1200140" name="Text Box 12"/>
          <p:cNvSpPr txBox="1">
            <a:spLocks noChangeArrowheads="1"/>
          </p:cNvSpPr>
          <p:nvPr/>
        </p:nvSpPr>
        <p:spPr bwMode="auto">
          <a:xfrm>
            <a:off x="5010150" y="4168775"/>
            <a:ext cx="2432050" cy="336550"/>
          </a:xfrm>
          <a:prstGeom prst="rect">
            <a:avLst/>
          </a:prstGeom>
          <a:noFill/>
          <a:ln w="9525">
            <a:noFill/>
            <a:miter lim="800000"/>
            <a:headEnd/>
            <a:tailEnd/>
          </a:ln>
          <a:effectLst/>
        </p:spPr>
        <p:txBody>
          <a:bodyPr wrap="none">
            <a:prstTxWarp prst="textNoShape">
              <a:avLst/>
            </a:prstTxWarp>
            <a:spAutoFit/>
          </a:bodyPr>
          <a:lstStyle/>
          <a:p>
            <a:r>
              <a:rPr lang="en-US" sz="1600">
                <a:solidFill>
                  <a:srgbClr val="1851CC"/>
                </a:solidFill>
                <a:latin typeface="Arial" charset="0"/>
              </a:rPr>
              <a:t>partially programmable</a:t>
            </a:r>
            <a:endParaRPr lang="en-US" sz="1800"/>
          </a:p>
        </p:txBody>
      </p:sp>
      <p:sp>
        <p:nvSpPr>
          <p:cNvPr id="1200141" name="Text Box 13"/>
          <p:cNvSpPr txBox="1">
            <a:spLocks noChangeArrowheads="1"/>
          </p:cNvSpPr>
          <p:nvPr/>
        </p:nvSpPr>
        <p:spPr bwMode="auto">
          <a:xfrm>
            <a:off x="5338763" y="3190875"/>
            <a:ext cx="2070100" cy="336550"/>
          </a:xfrm>
          <a:prstGeom prst="rect">
            <a:avLst/>
          </a:prstGeom>
          <a:noFill/>
          <a:ln w="9525">
            <a:noFill/>
            <a:miter lim="800000"/>
            <a:headEnd/>
            <a:tailEnd/>
          </a:ln>
          <a:effectLst/>
        </p:spPr>
        <p:txBody>
          <a:bodyPr wrap="none">
            <a:prstTxWarp prst="textNoShape">
              <a:avLst/>
            </a:prstTxWarp>
            <a:spAutoFit/>
          </a:bodyPr>
          <a:lstStyle/>
          <a:p>
            <a:r>
              <a:rPr lang="en-US" sz="1600">
                <a:solidFill>
                  <a:srgbClr val="1851CC"/>
                </a:solidFill>
                <a:latin typeface="Arial" charset="0"/>
              </a:rPr>
              <a:t>fully programmable</a:t>
            </a:r>
            <a:endParaRPr lang="en-US" sz="1800"/>
          </a:p>
        </p:txBody>
      </p:sp>
      <p:sp>
        <p:nvSpPr>
          <p:cNvPr id="1200143" name="Line 15"/>
          <p:cNvSpPr>
            <a:spLocks noChangeShapeType="1"/>
          </p:cNvSpPr>
          <p:nvPr/>
        </p:nvSpPr>
        <p:spPr bwMode="auto">
          <a:xfrm rot="10800000">
            <a:off x="7481888" y="2516188"/>
            <a:ext cx="12700" cy="3327400"/>
          </a:xfrm>
          <a:prstGeom prst="line">
            <a:avLst/>
          </a:prstGeom>
          <a:noFill/>
          <a:ln w="76200">
            <a:solidFill>
              <a:srgbClr val="1851CC"/>
            </a:solidFill>
            <a:round/>
            <a:headEnd/>
            <a:tailEnd type="triangle" w="med" len="med"/>
          </a:ln>
          <a:effectLst/>
        </p:spPr>
        <p:txBody>
          <a:bodyPr wrap="none" anchor="ctr">
            <a:prstTxWarp prst="textNoShape">
              <a:avLst/>
            </a:prstTxWarp>
          </a:bodyPr>
          <a:lstStyle/>
          <a:p>
            <a:endParaRPr lang="en-US"/>
          </a:p>
        </p:txBody>
      </p:sp>
      <p:sp>
        <p:nvSpPr>
          <p:cNvPr id="1200144" name="Line 16"/>
          <p:cNvSpPr>
            <a:spLocks noChangeShapeType="1"/>
          </p:cNvSpPr>
          <p:nvPr/>
        </p:nvSpPr>
        <p:spPr bwMode="auto">
          <a:xfrm flipV="1">
            <a:off x="1290638" y="5584825"/>
            <a:ext cx="6799262" cy="11113"/>
          </a:xfrm>
          <a:prstGeom prst="line">
            <a:avLst/>
          </a:prstGeom>
          <a:noFill/>
          <a:ln w="76200">
            <a:solidFill>
              <a:schemeClr val="tx1"/>
            </a:solidFill>
            <a:round/>
            <a:headEnd/>
            <a:tailEnd type="triangle" w="med" len="med"/>
          </a:ln>
          <a:effectLst/>
        </p:spPr>
        <p:txBody>
          <a:bodyPr wrap="none" anchor="ctr">
            <a:prstTxWarp prst="textNoShape">
              <a:avLst/>
            </a:prstTxWarp>
          </a:bodyPr>
          <a:lstStyle/>
          <a:p>
            <a:endParaRPr lang="en-US"/>
          </a:p>
        </p:txBody>
      </p:sp>
      <p:sp>
        <p:nvSpPr>
          <p:cNvPr id="1200145" name="Text Box 17"/>
          <p:cNvSpPr txBox="1">
            <a:spLocks noChangeArrowheads="1"/>
          </p:cNvSpPr>
          <p:nvPr/>
        </p:nvSpPr>
        <p:spPr bwMode="auto">
          <a:xfrm>
            <a:off x="7985125" y="668338"/>
            <a:ext cx="1223963" cy="1252537"/>
          </a:xfrm>
          <a:prstGeom prst="rect">
            <a:avLst/>
          </a:prstGeom>
          <a:noFill/>
          <a:ln w="9525">
            <a:noFill/>
            <a:miter lim="800000"/>
            <a:headEnd/>
            <a:tailEnd/>
          </a:ln>
          <a:effectLst/>
        </p:spPr>
        <p:txBody>
          <a:bodyPr wrap="none">
            <a:prstTxWarp prst="textNoShape">
              <a:avLst/>
            </a:prstTxWarp>
            <a:spAutoFit/>
          </a:bodyPr>
          <a:lstStyle/>
          <a:p>
            <a:r>
              <a:rPr lang="en-US" sz="1600">
                <a:latin typeface="Arial" charset="0"/>
              </a:rPr>
              <a:t>future </a:t>
            </a:r>
          </a:p>
          <a:p>
            <a:r>
              <a:rPr lang="en-US" sz="1600">
                <a:latin typeface="Arial" charset="0"/>
              </a:rPr>
              <a:t>processor </a:t>
            </a:r>
          </a:p>
          <a:p>
            <a:r>
              <a:rPr lang="en-US" sz="1600">
                <a:latin typeface="Arial" charset="0"/>
              </a:rPr>
              <a:t>by 2012</a:t>
            </a:r>
            <a:endParaRPr lang="en-US" sz="2000">
              <a:latin typeface="Arial" charset="0"/>
            </a:endParaRPr>
          </a:p>
          <a:p>
            <a:endParaRPr lang="en-US"/>
          </a:p>
        </p:txBody>
      </p:sp>
      <p:sp>
        <p:nvSpPr>
          <p:cNvPr id="1200146" name="Text Box 18"/>
          <p:cNvSpPr txBox="1">
            <a:spLocks noChangeArrowheads="1"/>
          </p:cNvSpPr>
          <p:nvPr/>
        </p:nvSpPr>
        <p:spPr bwMode="auto">
          <a:xfrm>
            <a:off x="7221538" y="1416050"/>
            <a:ext cx="493712" cy="701675"/>
          </a:xfrm>
          <a:prstGeom prst="rect">
            <a:avLst/>
          </a:prstGeom>
          <a:noFill/>
          <a:ln w="9525">
            <a:noFill/>
            <a:miter lim="800000"/>
            <a:headEnd/>
            <a:tailEnd/>
          </a:ln>
          <a:effectLst/>
        </p:spPr>
        <p:txBody>
          <a:bodyPr wrap="none">
            <a:prstTxWarp prst="textNoShape">
              <a:avLst/>
            </a:prstTxWarp>
            <a:spAutoFit/>
          </a:bodyPr>
          <a:lstStyle/>
          <a:p>
            <a:r>
              <a:rPr lang="en-US" sz="4000">
                <a:latin typeface="Arial" charset="0"/>
              </a:rPr>
              <a:t>?</a:t>
            </a:r>
            <a:endParaRPr lang="en-US"/>
          </a:p>
        </p:txBody>
      </p:sp>
      <p:sp>
        <p:nvSpPr>
          <p:cNvPr id="1200147" name="Text Box 19"/>
          <p:cNvSpPr txBox="1">
            <a:spLocks noChangeArrowheads="1"/>
          </p:cNvSpPr>
          <p:nvPr/>
        </p:nvSpPr>
        <p:spPr bwMode="auto">
          <a:xfrm>
            <a:off x="1320800" y="3402013"/>
            <a:ext cx="1860550" cy="366712"/>
          </a:xfrm>
          <a:prstGeom prst="rect">
            <a:avLst/>
          </a:prstGeom>
          <a:noFill/>
          <a:ln w="9525">
            <a:noFill/>
            <a:miter lim="800000"/>
            <a:headEnd/>
            <a:tailEnd/>
          </a:ln>
          <a:effectLst/>
        </p:spPr>
        <p:txBody>
          <a:bodyPr wrap="none">
            <a:prstTxWarp prst="textNoShape">
              <a:avLst/>
            </a:prstTxWarp>
            <a:spAutoFit/>
          </a:bodyPr>
          <a:lstStyle/>
          <a:p>
            <a:r>
              <a:rPr lang="en-US" sz="1800"/>
              <a:t>programmability</a:t>
            </a:r>
          </a:p>
        </p:txBody>
      </p:sp>
      <p:sp>
        <p:nvSpPr>
          <p:cNvPr id="1200148" name="Text Box 20"/>
          <p:cNvSpPr txBox="1">
            <a:spLocks noChangeArrowheads="1"/>
          </p:cNvSpPr>
          <p:nvPr/>
        </p:nvSpPr>
        <p:spPr bwMode="auto">
          <a:xfrm>
            <a:off x="3402013" y="5146675"/>
            <a:ext cx="1276350" cy="366713"/>
          </a:xfrm>
          <a:prstGeom prst="rect">
            <a:avLst/>
          </a:prstGeom>
          <a:noFill/>
          <a:ln w="9525">
            <a:noFill/>
            <a:miter lim="800000"/>
            <a:headEnd/>
            <a:tailEnd/>
          </a:ln>
          <a:effectLst/>
        </p:spPr>
        <p:txBody>
          <a:bodyPr wrap="none">
            <a:prstTxWarp prst="textNoShape">
              <a:avLst/>
            </a:prstTxWarp>
            <a:spAutoFit/>
          </a:bodyPr>
          <a:lstStyle/>
          <a:p>
            <a:r>
              <a:rPr lang="en-US" sz="1800"/>
              <a:t>parallelism</a:t>
            </a:r>
          </a:p>
        </p:txBody>
      </p:sp>
      <p:sp>
        <p:nvSpPr>
          <p:cNvPr id="1200149" name="Text Box 21"/>
          <p:cNvSpPr txBox="1">
            <a:spLocks noChangeArrowheads="1"/>
          </p:cNvSpPr>
          <p:nvPr/>
        </p:nvSpPr>
        <p:spPr bwMode="auto">
          <a:xfrm>
            <a:off x="298450" y="5930900"/>
            <a:ext cx="3613150"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latin typeface="Arial" charset="0"/>
              </a:rPr>
              <a:t>after Justin Rattner, Intel, ISC 2008</a:t>
            </a:r>
            <a:endParaRPr lang="en-US" sz="1400">
              <a:solidFill>
                <a:srgbClr val="29CC22"/>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924800" cy="868362"/>
          </a:xfrm>
        </p:spPr>
        <p:txBody>
          <a:bodyPr>
            <a:normAutofit/>
          </a:bodyPr>
          <a:lstStyle/>
          <a:p>
            <a:r>
              <a:rPr lang="en-US" b="1" dirty="0" smtClean="0"/>
              <a:t>Cost of Data Movement</a:t>
            </a:r>
            <a:endParaRPr lang="en-US" i="1" dirty="0"/>
          </a:p>
        </p:txBody>
      </p:sp>
      <p:sp>
        <p:nvSpPr>
          <p:cNvPr id="3" name="Content Placeholder 2"/>
          <p:cNvSpPr>
            <a:spLocks noGrp="1"/>
          </p:cNvSpPr>
          <p:nvPr>
            <p:ph idx="1"/>
          </p:nvPr>
        </p:nvSpPr>
        <p:spPr>
          <a:xfrm>
            <a:off x="4038600" y="1752600"/>
            <a:ext cx="5105400" cy="4800600"/>
          </a:xfrm>
        </p:spPr>
        <p:txBody>
          <a:bodyPr>
            <a:normAutofit fontScale="62500" lnSpcReduction="20000"/>
          </a:bodyPr>
          <a:lstStyle/>
          <a:p>
            <a:r>
              <a:rPr lang="en-US" dirty="0"/>
              <a:t>~1000-10k simple cores</a:t>
            </a:r>
          </a:p>
          <a:p>
            <a:r>
              <a:rPr lang="en-US" dirty="0"/>
              <a:t>4-8 wide SIMD or VLIW bundles</a:t>
            </a:r>
          </a:p>
          <a:p>
            <a:r>
              <a:rPr lang="en-US" dirty="0" smtClean="0"/>
              <a:t>Cost of moving long-distances on chip motivates clustering on-chip</a:t>
            </a:r>
          </a:p>
          <a:p>
            <a:pPr lvl="1"/>
            <a:r>
              <a:rPr lang="en-US" dirty="0" smtClean="0"/>
              <a:t>1mm costs ~6pj (today &amp; 2018)</a:t>
            </a:r>
          </a:p>
          <a:p>
            <a:pPr lvl="1"/>
            <a:r>
              <a:rPr lang="en-US" dirty="0" smtClean="0"/>
              <a:t>20mm costs ~120 </a:t>
            </a:r>
            <a:r>
              <a:rPr lang="en-US" dirty="0" err="1" smtClean="0"/>
              <a:t>pj</a:t>
            </a:r>
            <a:r>
              <a:rPr lang="en-US" dirty="0" smtClean="0"/>
              <a:t> (today &amp; 2018)</a:t>
            </a:r>
          </a:p>
          <a:p>
            <a:pPr lvl="1"/>
            <a:r>
              <a:rPr lang="en-US" dirty="0" smtClean="0"/>
              <a:t>FLOP costs ~100pj today</a:t>
            </a:r>
          </a:p>
          <a:p>
            <a:pPr lvl="1"/>
            <a:r>
              <a:rPr lang="en-US" dirty="0" smtClean="0"/>
              <a:t>FLOP costs ~25pj in 2018</a:t>
            </a:r>
          </a:p>
          <a:p>
            <a:endParaRPr lang="en-US" dirty="0" smtClean="0"/>
          </a:p>
          <a:p>
            <a:r>
              <a:rPr lang="en-US" dirty="0" smtClean="0"/>
              <a:t>Different Architectural Directions</a:t>
            </a:r>
          </a:p>
          <a:p>
            <a:pPr lvl="1"/>
            <a:r>
              <a:rPr lang="en-US" dirty="0" smtClean="0"/>
              <a:t>GPU: </a:t>
            </a:r>
            <a:r>
              <a:rPr lang="en-US" dirty="0" err="1" smtClean="0"/>
              <a:t>WARPs</a:t>
            </a:r>
            <a:r>
              <a:rPr lang="en-US" dirty="0" smtClean="0"/>
              <a:t> of hardware threads clustered around shared register file</a:t>
            </a:r>
          </a:p>
          <a:p>
            <a:pPr lvl="1"/>
            <a:r>
              <a:rPr lang="en-US" dirty="0"/>
              <a:t>L</a:t>
            </a:r>
            <a:r>
              <a:rPr lang="en-US" dirty="0" smtClean="0"/>
              <a:t>imited area cache-coherence</a:t>
            </a:r>
          </a:p>
          <a:p>
            <a:pPr lvl="1"/>
            <a:r>
              <a:rPr lang="en-US" dirty="0"/>
              <a:t>H</a:t>
            </a:r>
            <a:r>
              <a:rPr lang="en-US" dirty="0" smtClean="0"/>
              <a:t>ardware multithreading clusters</a:t>
            </a:r>
          </a:p>
          <a:p>
            <a:pPr lvl="1"/>
            <a:endParaRPr lang="en-US" dirty="0" smtClean="0"/>
          </a:p>
          <a:p>
            <a:endParaRPr lang="en-US" dirty="0"/>
          </a:p>
        </p:txBody>
      </p:sp>
      <p:grpSp>
        <p:nvGrpSpPr>
          <p:cNvPr id="40" name="Group 45"/>
          <p:cNvGrpSpPr/>
          <p:nvPr/>
        </p:nvGrpSpPr>
        <p:grpSpPr>
          <a:xfrm>
            <a:off x="457200" y="1752600"/>
            <a:ext cx="3810000" cy="3810000"/>
            <a:chOff x="457200" y="1752600"/>
            <a:chExt cx="3124200" cy="3295650"/>
          </a:xfrm>
        </p:grpSpPr>
        <p:sp>
          <p:nvSpPr>
            <p:cNvPr id="4" name="Rectangle 3"/>
            <p:cNvSpPr/>
            <p:nvPr/>
          </p:nvSpPr>
          <p:spPr>
            <a:xfrm>
              <a:off x="457200" y="1752600"/>
              <a:ext cx="2819400" cy="2819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71500" y="19812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1104900" y="19812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a:off x="1638300" y="19812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2171700" y="19812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p:cNvSpPr/>
            <p:nvPr/>
          </p:nvSpPr>
          <p:spPr>
            <a:xfrm>
              <a:off x="2705100" y="19812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triped Right Arrow 9"/>
            <p:cNvSpPr/>
            <p:nvPr/>
          </p:nvSpPr>
          <p:spPr>
            <a:xfrm>
              <a:off x="2971800" y="20383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p:cNvSpPr/>
            <p:nvPr/>
          </p:nvSpPr>
          <p:spPr>
            <a:xfrm>
              <a:off x="571500" y="25146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a:xfrm>
              <a:off x="1104900" y="25146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ed Rectangle 12"/>
            <p:cNvSpPr/>
            <p:nvPr/>
          </p:nvSpPr>
          <p:spPr>
            <a:xfrm>
              <a:off x="1638300" y="25146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2171700" y="25146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ounded Rectangle 14"/>
            <p:cNvSpPr/>
            <p:nvPr/>
          </p:nvSpPr>
          <p:spPr>
            <a:xfrm>
              <a:off x="2705100" y="25146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triped Right Arrow 15"/>
            <p:cNvSpPr/>
            <p:nvPr/>
          </p:nvSpPr>
          <p:spPr>
            <a:xfrm>
              <a:off x="2971800" y="25717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571500" y="30480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1104900" y="30480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ounded Rectangle 18"/>
            <p:cNvSpPr/>
            <p:nvPr/>
          </p:nvSpPr>
          <p:spPr>
            <a:xfrm>
              <a:off x="1638300" y="30480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19"/>
            <p:cNvSpPr/>
            <p:nvPr/>
          </p:nvSpPr>
          <p:spPr>
            <a:xfrm>
              <a:off x="2171700" y="30480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ounded Rectangle 20"/>
            <p:cNvSpPr/>
            <p:nvPr/>
          </p:nvSpPr>
          <p:spPr>
            <a:xfrm>
              <a:off x="2705100" y="30480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triped Right Arrow 21"/>
            <p:cNvSpPr/>
            <p:nvPr/>
          </p:nvSpPr>
          <p:spPr>
            <a:xfrm>
              <a:off x="2971800" y="31051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ounded Rectangle 22"/>
            <p:cNvSpPr/>
            <p:nvPr/>
          </p:nvSpPr>
          <p:spPr>
            <a:xfrm>
              <a:off x="571500" y="35814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ounded Rectangle 23"/>
            <p:cNvSpPr/>
            <p:nvPr/>
          </p:nvSpPr>
          <p:spPr>
            <a:xfrm>
              <a:off x="1104900" y="35814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ounded Rectangle 24"/>
            <p:cNvSpPr/>
            <p:nvPr/>
          </p:nvSpPr>
          <p:spPr>
            <a:xfrm>
              <a:off x="1638300" y="35814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ounded Rectangle 25"/>
            <p:cNvSpPr/>
            <p:nvPr/>
          </p:nvSpPr>
          <p:spPr>
            <a:xfrm>
              <a:off x="2171700" y="35814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ounded Rectangle 26"/>
            <p:cNvSpPr/>
            <p:nvPr/>
          </p:nvSpPr>
          <p:spPr>
            <a:xfrm>
              <a:off x="2705100" y="35814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Striped Right Arrow 27"/>
            <p:cNvSpPr/>
            <p:nvPr/>
          </p:nvSpPr>
          <p:spPr>
            <a:xfrm>
              <a:off x="2971800" y="36385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ounded Rectangle 28"/>
            <p:cNvSpPr/>
            <p:nvPr/>
          </p:nvSpPr>
          <p:spPr>
            <a:xfrm>
              <a:off x="571500" y="41148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ounded Rectangle 29"/>
            <p:cNvSpPr/>
            <p:nvPr/>
          </p:nvSpPr>
          <p:spPr>
            <a:xfrm>
              <a:off x="1104900" y="41148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ounded Rectangle 30"/>
            <p:cNvSpPr/>
            <p:nvPr/>
          </p:nvSpPr>
          <p:spPr>
            <a:xfrm>
              <a:off x="1638300" y="41148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ounded Rectangle 31"/>
            <p:cNvSpPr/>
            <p:nvPr/>
          </p:nvSpPr>
          <p:spPr>
            <a:xfrm>
              <a:off x="2171700" y="41148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ounded Rectangle 32"/>
            <p:cNvSpPr/>
            <p:nvPr/>
          </p:nvSpPr>
          <p:spPr>
            <a:xfrm>
              <a:off x="2705100" y="4114800"/>
              <a:ext cx="381000" cy="381000"/>
            </a:xfrm>
            <a:prstGeom prst="round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Striped Right Arrow 33"/>
            <p:cNvSpPr/>
            <p:nvPr/>
          </p:nvSpPr>
          <p:spPr>
            <a:xfrm>
              <a:off x="2971800" y="41719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Striped Right Arrow 34"/>
            <p:cNvSpPr/>
            <p:nvPr/>
          </p:nvSpPr>
          <p:spPr>
            <a:xfrm rot="5400000">
              <a:off x="2571750" y="46291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triped Right Arrow 35"/>
            <p:cNvSpPr/>
            <p:nvPr/>
          </p:nvSpPr>
          <p:spPr>
            <a:xfrm rot="5400000">
              <a:off x="2038350" y="45910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Striped Right Arrow 36"/>
            <p:cNvSpPr/>
            <p:nvPr/>
          </p:nvSpPr>
          <p:spPr>
            <a:xfrm rot="5400000">
              <a:off x="1504950" y="45910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Striped Right Arrow 37"/>
            <p:cNvSpPr/>
            <p:nvPr/>
          </p:nvSpPr>
          <p:spPr>
            <a:xfrm rot="5400000">
              <a:off x="971550" y="45910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Striped Right Arrow 38"/>
            <p:cNvSpPr/>
            <p:nvPr/>
          </p:nvSpPr>
          <p:spPr>
            <a:xfrm rot="5400000">
              <a:off x="438150" y="4591050"/>
              <a:ext cx="609600" cy="228600"/>
            </a:xfrm>
            <a:prstGeom prst="striped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ounded Rectangle 40"/>
            <p:cNvSpPr/>
            <p:nvPr/>
          </p:nvSpPr>
          <p:spPr>
            <a:xfrm>
              <a:off x="571500" y="1905000"/>
              <a:ext cx="952500" cy="1066800"/>
            </a:xfrm>
            <a:prstGeom prst="roundRect">
              <a:avLst/>
            </a:prstGeom>
            <a:solidFill>
              <a:schemeClr val="accent3">
                <a:lumMod val="60000"/>
                <a:lumOff val="40000"/>
                <a:alpha val="4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Rounded Rectangle 42"/>
            <p:cNvSpPr/>
            <p:nvPr/>
          </p:nvSpPr>
          <p:spPr>
            <a:xfrm>
              <a:off x="1600200" y="1905000"/>
              <a:ext cx="952500" cy="1066800"/>
            </a:xfrm>
            <a:prstGeom prst="roundRect">
              <a:avLst/>
            </a:prstGeom>
            <a:solidFill>
              <a:schemeClr val="accent3">
                <a:lumMod val="60000"/>
                <a:lumOff val="40000"/>
                <a:alpha val="4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ounded Rectangle 43"/>
            <p:cNvSpPr/>
            <p:nvPr/>
          </p:nvSpPr>
          <p:spPr>
            <a:xfrm>
              <a:off x="1638300" y="2971800"/>
              <a:ext cx="952500" cy="1066800"/>
            </a:xfrm>
            <a:prstGeom prst="roundRect">
              <a:avLst/>
            </a:prstGeom>
            <a:solidFill>
              <a:schemeClr val="accent3">
                <a:lumMod val="60000"/>
                <a:lumOff val="40000"/>
                <a:alpha val="4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ounded Rectangle 44"/>
            <p:cNvSpPr/>
            <p:nvPr/>
          </p:nvSpPr>
          <p:spPr>
            <a:xfrm>
              <a:off x="571500" y="2971800"/>
              <a:ext cx="952500" cy="1066800"/>
            </a:xfrm>
            <a:prstGeom prst="roundRect">
              <a:avLst/>
            </a:prstGeom>
            <a:solidFill>
              <a:schemeClr val="accent3">
                <a:lumMod val="60000"/>
                <a:lumOff val="40000"/>
                <a:alpha val="4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Performance Summary</a:t>
            </a:r>
            <a:endParaRPr lang="en-US" dirty="0"/>
          </a:p>
        </p:txBody>
      </p:sp>
      <p:sp>
        <p:nvSpPr>
          <p:cNvPr id="8" name="Content Placeholder 7"/>
          <p:cNvSpPr>
            <a:spLocks noGrp="1"/>
          </p:cNvSpPr>
          <p:nvPr>
            <p:ph sz="half" idx="2"/>
          </p:nvPr>
        </p:nvSpPr>
        <p:spPr>
          <a:xfrm>
            <a:off x="4648199" y="1152071"/>
            <a:ext cx="4132943" cy="4974093"/>
          </a:xfrm>
        </p:spPr>
        <p:txBody>
          <a:bodyPr/>
          <a:lstStyle/>
          <a:p>
            <a:r>
              <a:rPr lang="en-US" sz="2400" dirty="0" smtClean="0"/>
              <a:t>Comparisons of optimized CPU version to optimized GPU version are rare</a:t>
            </a:r>
          </a:p>
          <a:p>
            <a:pPr lvl="1"/>
            <a:r>
              <a:rPr lang="en-US" sz="2000" dirty="0" smtClean="0"/>
              <a:t>3x memory and 6x flop rate advantage for GPU</a:t>
            </a:r>
          </a:p>
          <a:p>
            <a:pPr lvl="1"/>
            <a:r>
              <a:rPr lang="en-US" sz="2000" dirty="0" smtClean="0"/>
              <a:t>Speedups in excess of 50x-100x usually indicate methodological errors</a:t>
            </a:r>
          </a:p>
          <a:p>
            <a:r>
              <a:rPr lang="en-US" sz="2400" dirty="0" smtClean="0"/>
              <a:t>No tests performed on analysis of large data sets.</a:t>
            </a:r>
            <a:endParaRPr lang="en-US" sz="2400" dirty="0"/>
          </a:p>
        </p:txBody>
      </p:sp>
      <p:pic>
        <p:nvPicPr>
          <p:cNvPr id="9" name="Content Placeholder 8"/>
          <p:cNvPicPr>
            <a:picLocks noGrp="1" noChangeAspect="1"/>
          </p:cNvPicPr>
          <p:nvPr>
            <p:ph sz="half" idx="1"/>
          </p:nvPr>
        </p:nvPicPr>
        <p:blipFill>
          <a:blip r:embed="rId2"/>
          <a:srcRect l="2407" t="2139" r="2543" b="1811"/>
          <a:stretch>
            <a:fillRect/>
          </a:stretch>
        </p:blipFill>
        <p:spPr>
          <a:xfrm>
            <a:off x="127000" y="1124857"/>
            <a:ext cx="4499429" cy="4898572"/>
          </a:xfrm>
          <a:prstGeom prst="rect">
            <a:avLst/>
          </a:prstGeom>
          <a:effectLst>
            <a:outerShdw blurRad="50800" dist="38100" dir="2700000" algn="tl" rotWithShape="0">
              <a:srgbClr val="000000">
                <a:alpha val="43000"/>
              </a:srgbClr>
            </a:outerShdw>
          </a:effectLst>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User Observations</a:t>
            </a:r>
            <a:endParaRPr lang="en-US" dirty="0"/>
          </a:p>
        </p:txBody>
      </p:sp>
      <p:sp>
        <p:nvSpPr>
          <p:cNvPr id="3" name="Content Placeholder 2"/>
          <p:cNvSpPr>
            <a:spLocks noGrp="1"/>
          </p:cNvSpPr>
          <p:nvPr>
            <p:ph idx="1"/>
          </p:nvPr>
        </p:nvSpPr>
        <p:spPr>
          <a:xfrm>
            <a:off x="208643" y="1251857"/>
            <a:ext cx="8554357" cy="4874307"/>
          </a:xfrm>
        </p:spPr>
        <p:txBody>
          <a:bodyPr>
            <a:normAutofit fontScale="70000" lnSpcReduction="20000"/>
          </a:bodyPr>
          <a:lstStyle/>
          <a:p>
            <a:r>
              <a:rPr lang="en-US" dirty="0" smtClean="0"/>
              <a:t>“Domain Scientist input is essential. Debugging can be hard”</a:t>
            </a:r>
          </a:p>
          <a:p>
            <a:endParaRPr lang="en-US" dirty="0" smtClean="0"/>
          </a:p>
          <a:p>
            <a:r>
              <a:rPr lang="en-US" dirty="0" smtClean="0"/>
              <a:t>“Programming on the GPU can be a bit challenging, as many of the resources to learn from are geared towards programmers rather than scientists”</a:t>
            </a:r>
          </a:p>
          <a:p>
            <a:endParaRPr lang="en-US" dirty="0" smtClean="0"/>
          </a:p>
          <a:p>
            <a:r>
              <a:rPr lang="en-US" dirty="0" smtClean="0"/>
              <a:t>“For advanced programmer GPU and CUDA is good team”</a:t>
            </a:r>
          </a:p>
          <a:p>
            <a:endParaRPr lang="en-US" dirty="0" smtClean="0"/>
          </a:p>
          <a:p>
            <a:r>
              <a:rPr lang="en-US" dirty="0" smtClean="0"/>
              <a:t>“Most CUDA can be learned from downloading example code. First get it working and then optimizations like cache, memory but application specific. NVIDIA doc is very dense. Mixing MPI and CUDA is straightforward but challenge is in using all cores on node efficiently”</a:t>
            </a:r>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28026</TotalTime>
  <Words>1935</Words>
  <Application>Microsoft Macintosh PowerPoint</Application>
  <PresentationFormat>On-screen Show (4:3)</PresentationFormat>
  <Paragraphs>359</Paragraphs>
  <Slides>40</Slides>
  <Notes>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Default Design</vt:lpstr>
      <vt:lpstr>The Big Data Revolution in Astrophysics:  A Case Study of the Palomar Transient Factory</vt:lpstr>
      <vt:lpstr>Future Concerns for HPC</vt:lpstr>
      <vt:lpstr>Which Swim-Lane to Choose</vt:lpstr>
      <vt:lpstr>Key Questions for GPU Testbed</vt:lpstr>
      <vt:lpstr>Dirac GPU Testbed Configuration</vt:lpstr>
      <vt:lpstr>A Likely Trajectory - Collision or Convergence?</vt:lpstr>
      <vt:lpstr>Cost of Data Movement</vt:lpstr>
      <vt:lpstr>Performance Summary</vt:lpstr>
      <vt:lpstr>Early User Observations</vt:lpstr>
      <vt:lpstr>…Not Everyone Was Happy…</vt:lpstr>
      <vt:lpstr>Results: Astrophysics</vt:lpstr>
      <vt:lpstr>“Current” Optical Surveys</vt:lpstr>
      <vt:lpstr>Competition</vt:lpstr>
      <vt:lpstr>Phase-Space</vt:lpstr>
      <vt:lpstr>PTF (2009-2013)</vt:lpstr>
      <vt:lpstr>PTF Science</vt:lpstr>
      <vt:lpstr>PTF Science</vt:lpstr>
      <vt:lpstr>PTF Pipeline</vt:lpstr>
      <vt:lpstr>Pipeline</vt:lpstr>
      <vt:lpstr>PTF Database</vt:lpstr>
      <vt:lpstr>PTF Sky Coverage</vt:lpstr>
      <vt:lpstr>PTF: Real or Bogus</vt:lpstr>
      <vt:lpstr>Real or Bogus</vt:lpstr>
      <vt:lpstr>Real or Bogus</vt:lpstr>
      <vt:lpstr>SN in M101</vt:lpstr>
      <vt:lpstr>Users…</vt:lpstr>
      <vt:lpstr>Citizen Scientists…</vt:lpstr>
      <vt:lpstr>Robot</vt:lpstr>
      <vt:lpstr>Robot</vt:lpstr>
      <vt:lpstr>Turn-around</vt:lpstr>
      <vt:lpstr>Robot -10vdl</vt:lpstr>
      <vt:lpstr>PTF Totals</vt:lpstr>
      <vt:lpstr>PTF Totals</vt:lpstr>
      <vt:lpstr>Near Future</vt:lpstr>
      <vt:lpstr>Bottlenecks…</vt:lpstr>
      <vt:lpstr>Bottlenecks…crude vs. real</vt:lpstr>
      <vt:lpstr>Heavy Random I/O</vt:lpstr>
      <vt:lpstr>Heavy Random I/O + analytics</vt:lpstr>
      <vt:lpstr>Conclusions - Future</vt:lpstr>
      <vt:lpstr>Future Concerns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JAHules</dc:creator>
  <cp:lastModifiedBy>Office 2004 Test Drive User</cp:lastModifiedBy>
  <cp:revision>552</cp:revision>
  <cp:lastPrinted>2010-02-22T20:53:45Z</cp:lastPrinted>
  <dcterms:created xsi:type="dcterms:W3CDTF">2011-12-02T17:52:56Z</dcterms:created>
  <dcterms:modified xsi:type="dcterms:W3CDTF">2012-07-06T03:45:18Z</dcterms:modified>
</cp:coreProperties>
</file>