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g"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6"/>
  </p:notesMasterIdLst>
  <p:handoutMasterIdLst>
    <p:handoutMasterId r:id="rId37"/>
  </p:handoutMasterIdLst>
  <p:sldIdLst>
    <p:sldId id="258" r:id="rId3"/>
    <p:sldId id="315" r:id="rId4"/>
    <p:sldId id="316" r:id="rId5"/>
    <p:sldId id="317" r:id="rId6"/>
    <p:sldId id="318" r:id="rId7"/>
    <p:sldId id="319" r:id="rId8"/>
    <p:sldId id="269" r:id="rId9"/>
    <p:sldId id="264" r:id="rId10"/>
    <p:sldId id="265" r:id="rId11"/>
    <p:sldId id="266" r:id="rId12"/>
    <p:sldId id="267" r:id="rId13"/>
    <p:sldId id="268" r:id="rId14"/>
    <p:sldId id="256" r:id="rId15"/>
    <p:sldId id="257" r:id="rId16"/>
    <p:sldId id="270" r:id="rId17"/>
    <p:sldId id="271" r:id="rId18"/>
    <p:sldId id="272" r:id="rId19"/>
    <p:sldId id="304" r:id="rId20"/>
    <p:sldId id="306" r:id="rId21"/>
    <p:sldId id="311" r:id="rId22"/>
    <p:sldId id="312" r:id="rId23"/>
    <p:sldId id="314" r:id="rId24"/>
    <p:sldId id="313" r:id="rId25"/>
    <p:sldId id="273" r:id="rId26"/>
    <p:sldId id="307" r:id="rId27"/>
    <p:sldId id="308" r:id="rId28"/>
    <p:sldId id="320" r:id="rId29"/>
    <p:sldId id="282" r:id="rId30"/>
    <p:sldId id="321" r:id="rId31"/>
    <p:sldId id="302" r:id="rId32"/>
    <p:sldId id="309" r:id="rId33"/>
    <p:sldId id="310" r:id="rId34"/>
    <p:sldId id="28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snapToObjects="1">
      <p:cViewPr varScale="1">
        <p:scale>
          <a:sx n="100" d="100"/>
          <a:sy n="100" d="100"/>
        </p:scale>
        <p:origin x="-4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B62975-DFE9-4340-A66D-5A708F241ED8}" type="datetime1">
              <a:rPr lang="en-US" smtClean="0"/>
              <a:t>2/17/17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0B1127-5FA3-5C40-8B84-D00486EDD90A}" type="slidenum">
              <a:rPr lang="en-US" smtClean="0"/>
              <a:t>‹#›</a:t>
            </a:fld>
            <a:endParaRPr lang="en-US"/>
          </a:p>
        </p:txBody>
      </p:sp>
    </p:spTree>
    <p:extLst>
      <p:ext uri="{BB962C8B-B14F-4D97-AF65-F5344CB8AC3E}">
        <p14:creationId xmlns:p14="http://schemas.microsoft.com/office/powerpoint/2010/main" val="5725669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55D0ED-666A-5841-9983-958E4C4444F3}" type="datetime1">
              <a:rPr lang="en-US" smtClean="0"/>
              <a:t>2/17/17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E138F-212F-0243-9695-B934AF1912B8}" type="slidenum">
              <a:rPr lang="en-US" smtClean="0"/>
              <a:t>‹#›</a:t>
            </a:fld>
            <a:endParaRPr lang="en-US"/>
          </a:p>
        </p:txBody>
      </p:sp>
    </p:spTree>
    <p:extLst>
      <p:ext uri="{BB962C8B-B14F-4D97-AF65-F5344CB8AC3E}">
        <p14:creationId xmlns:p14="http://schemas.microsoft.com/office/powerpoint/2010/main" val="12935626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100 GB of raw optical imaging data is taken every night at Palomar Observatory, which is subtracted from existing reference images from the same part of the sky to look for new astrophysical transients, including supernovae, variable stars and other cataclysmic</a:t>
            </a:r>
            <a:r>
              <a:rPr lang="en-US" baseline="0" dirty="0" smtClean="0"/>
              <a:t> explosions. This data is processed at NERSC and produces nearly 500GB of subsequent new, reference and subtraction imaging data after </a:t>
            </a:r>
            <a:r>
              <a:rPr lang="en-US" baseline="0" dirty="0" err="1" smtClean="0"/>
              <a:t>detrending</a:t>
            </a:r>
            <a:r>
              <a:rPr lang="en-US" baseline="0" dirty="0" smtClean="0"/>
              <a:t> and alignment. These are scanned using machine learning algorithms to find the needle in the haystack, about 1 in 1M objects recorded is of interest. A nearly 1TB database containing over 1.5B objects is scoured to compare this event to previous detections at that location on the sky. The results are published to the web in &lt; 40 min after an individual image is taken at Palomar.</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13</a:t>
            </a:fld>
            <a:endParaRPr lang="en-US"/>
          </a:p>
        </p:txBody>
      </p:sp>
    </p:spTree>
    <p:extLst>
      <p:ext uri="{BB962C8B-B14F-4D97-AF65-F5344CB8AC3E}">
        <p14:creationId xmlns:p14="http://schemas.microsoft.com/office/powerpoint/2010/main" val="331116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new,</a:t>
            </a:r>
            <a:r>
              <a:rPr lang="en-US" baseline="0" dirty="0" smtClean="0"/>
              <a:t> reference, subtraction triplet</a:t>
            </a:r>
            <a:r>
              <a:rPr lang="en-US" dirty="0" smtClean="0"/>
              <a:t> image with the detection of a new supernova in a nearby galaxy. Note the artifacts in the subtraction which the ML Analysis scours to remove.</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14</a:t>
            </a:fld>
            <a:endParaRPr lang="en-US"/>
          </a:p>
        </p:txBody>
      </p:sp>
    </p:spTree>
    <p:extLst>
      <p:ext uri="{BB962C8B-B14F-4D97-AF65-F5344CB8AC3E}">
        <p14:creationId xmlns:p14="http://schemas.microsoft.com/office/powerpoint/2010/main" val="190305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t>*The number of transients per candidate is much smaller in g-band since we have already tagged all the varstars from the R-band images.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Networking is very stable. Improves after 11pm and gets worse as folks wake up</a:t>
            </a:r>
            <a:r>
              <a:rPr lang="en-US" baseline="0" dirty="0" smtClean="0"/>
              <a:t> in the morning.</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21</a:t>
            </a:fld>
            <a:endParaRPr lang="en-US"/>
          </a:p>
        </p:txBody>
      </p:sp>
    </p:spTree>
    <p:extLst>
      <p:ext uri="{BB962C8B-B14F-4D97-AF65-F5344CB8AC3E}">
        <p14:creationId xmlns:p14="http://schemas.microsoft.com/office/powerpoint/2010/main" val="355101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objects can be predicted from the current sky conditions and the location on the sky of our field </a:t>
            </a:r>
            <a:r>
              <a:rPr lang="en-US" smtClean="0"/>
              <a:t>and chip.</a:t>
            </a:r>
            <a:endParaRPr lang="en-US" dirty="0"/>
          </a:p>
        </p:txBody>
      </p:sp>
      <p:sp>
        <p:nvSpPr>
          <p:cNvPr id="4" name="Slide Number Placeholder 3"/>
          <p:cNvSpPr>
            <a:spLocks noGrp="1"/>
          </p:cNvSpPr>
          <p:nvPr>
            <p:ph type="sldNum" sz="quarter" idx="10"/>
          </p:nvPr>
        </p:nvSpPr>
        <p:spPr/>
        <p:txBody>
          <a:bodyPr/>
          <a:lstStyle/>
          <a:p>
            <a:fld id="{53BE138F-212F-0243-9695-B934AF1912B8}" type="slidenum">
              <a:rPr lang="en-US" smtClean="0"/>
              <a:t>22</a:t>
            </a:fld>
            <a:endParaRPr lang="en-US"/>
          </a:p>
        </p:txBody>
      </p:sp>
    </p:spTree>
    <p:extLst>
      <p:ext uri="{BB962C8B-B14F-4D97-AF65-F5344CB8AC3E}">
        <p14:creationId xmlns:p14="http://schemas.microsoft.com/office/powerpoint/2010/main" val="259521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t>Greatest depth for g-band is 2 hrs, R-band is 4 hrs (red)</a:t>
            </a:r>
          </a:p>
        </p:txBody>
      </p:sp>
      <p:sp>
        <p:nvSpPr>
          <p:cNvPr id="21507"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defRPr/>
            </a:pPr>
            <a:fld id="{3717A020-40FF-B342-8D38-EC6CFABBAE69}" type="slidenum">
              <a:rPr lang="en-US" sz="1200" smtClean="0">
                <a:latin typeface="Arial" charset="0"/>
              </a:rPr>
              <a:pPr eaLnBrk="1" hangingPunct="1">
                <a:defRPr/>
              </a:pPr>
              <a:t>24</a:t>
            </a:fld>
            <a:endParaRPr lang="en-US" sz="120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 EM counterpart signatures based on free neutron decay (Metzger et al. 2014). Black lines are g-band and red lines are </a:t>
            </a:r>
            <a:r>
              <a:rPr lang="en-US" dirty="0" err="1" smtClean="0"/>
              <a:t>i</a:t>
            </a:r>
            <a:r>
              <a:rPr lang="en-US" dirty="0" smtClean="0"/>
              <a:t>-band light curves at 80 Mpc. The three curves assume three diﬀerent values for opacity and neutron mass</a:t>
            </a:r>
            <a:r>
              <a:rPr lang="en-US" baseline="0" dirty="0" smtClean="0"/>
              <a:t> to represent the fast, intermediate and slow light curve evolution cases i.e. (</a:t>
            </a:r>
            <a:r>
              <a:rPr lang="en-US" baseline="0" dirty="0" err="1" smtClean="0"/>
              <a:t>κr</a:t>
            </a:r>
            <a:r>
              <a:rPr lang="en-US" baseline="0" dirty="0" smtClean="0"/>
              <a:t> = 30 cm2gm−1, </a:t>
            </a:r>
            <a:r>
              <a:rPr lang="en-US" baseline="0" dirty="0" err="1" smtClean="0"/>
              <a:t>Mn</a:t>
            </a:r>
            <a:r>
              <a:rPr lang="en-US" baseline="0" dirty="0" smtClean="0"/>
              <a:t> = 3×10−5M˙ 􀀀), (</a:t>
            </a:r>
            <a:r>
              <a:rPr lang="en-US" baseline="0" dirty="0" err="1" smtClean="0"/>
              <a:t>κr</a:t>
            </a:r>
            <a:r>
              <a:rPr lang="en-US" baseline="0" dirty="0" smtClean="0"/>
              <a:t> = 3cm2gm−1, </a:t>
            </a:r>
            <a:r>
              <a:rPr lang="en-US" baseline="0" dirty="0" err="1" smtClean="0"/>
              <a:t>Mn</a:t>
            </a:r>
            <a:r>
              <a:rPr lang="en-US" baseline="0" dirty="0" smtClean="0"/>
              <a:t> = 3×10−5M˙ 􀀀), (</a:t>
            </a:r>
            <a:r>
              <a:rPr lang="en-US" baseline="0" dirty="0" err="1" smtClean="0"/>
              <a:t>κr</a:t>
            </a:r>
            <a:r>
              <a:rPr lang="en-US" baseline="0" dirty="0" smtClean="0"/>
              <a:t> = 3 cm2gm−1, </a:t>
            </a:r>
            <a:r>
              <a:rPr lang="en-US" baseline="0" dirty="0" err="1" smtClean="0"/>
              <a:t>Mn</a:t>
            </a:r>
            <a:r>
              <a:rPr lang="en-US" baseline="0" dirty="0" smtClean="0"/>
              <a:t> = 3×10−4M˙ 􀀀). The fastest light curves decay below 22 mag in less than 1 day and the slowest light curves decay below 22 mag in less than 1 week.</a:t>
            </a:r>
            <a:endParaRPr lang="en-US" dirty="0"/>
          </a:p>
        </p:txBody>
      </p:sp>
      <p:sp>
        <p:nvSpPr>
          <p:cNvPr id="4" name="Slide Number Placeholder 3"/>
          <p:cNvSpPr>
            <a:spLocks noGrp="1"/>
          </p:cNvSpPr>
          <p:nvPr>
            <p:ph type="sldNum" sz="quarter" idx="10"/>
          </p:nvPr>
        </p:nvSpPr>
        <p:spPr/>
        <p:txBody>
          <a:bodyPr/>
          <a:lstStyle/>
          <a:p>
            <a:pPr>
              <a:defRPr/>
            </a:pPr>
            <a:fld id="{3B234AF1-453E-564F-BBEB-C01D62541EA5}" type="slidenum">
              <a:rPr lang="en-US" smtClean="0"/>
              <a:pPr>
                <a:defRPr/>
              </a:pPr>
              <a:t>26</a:t>
            </a:fld>
            <a:endParaRPr lang="en-US"/>
          </a:p>
        </p:txBody>
      </p:sp>
    </p:spTree>
    <p:extLst>
      <p:ext uri="{BB962C8B-B14F-4D97-AF65-F5344CB8AC3E}">
        <p14:creationId xmlns:p14="http://schemas.microsoft.com/office/powerpoint/2010/main" val="98025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529C5B-BAB2-1D40-BB71-1A0B22A63C6F}"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9F3DAE-48EA-0344-92E1-78F1380F2F99}"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26AF03-0B4D-524A-90D8-09D7B5DE5902}"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3" name="Shape 50"/>
          <p:cNvSpPr>
            <a:spLocks noGrp="1"/>
          </p:cNvSpPr>
          <p:nvPr>
            <p:ph type="sldNum" sz="quarter" idx="10"/>
          </p:nvPr>
        </p:nvSpPr>
        <p:spPr/>
        <p:txBody>
          <a:bodyPr/>
          <a:lstStyle>
            <a:lvl1pPr>
              <a:defRPr/>
            </a:lvl1pPr>
          </a:lstStyle>
          <a:p>
            <a:pPr>
              <a:defRPr/>
            </a:pPr>
            <a:fld id="{ADDFBFA3-A0F3-FF4D-BC03-9BE15DD9A001}" type="slidenum">
              <a:rPr/>
              <a:pPr>
                <a:defRPr/>
              </a:pPr>
              <a:t>‹#›</a:t>
            </a:fld>
            <a:endParaRPr/>
          </a:p>
        </p:txBody>
      </p:sp>
    </p:spTree>
    <p:extLst>
      <p:ext uri="{BB962C8B-B14F-4D97-AF65-F5344CB8AC3E}">
        <p14:creationId xmlns:p14="http://schemas.microsoft.com/office/powerpoint/2010/main" val="54201963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806518-AF5F-7C4E-9990-42BA46CFBCEF}"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2680960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E5D54-5198-EA48-81FA-71B774C4EB73}"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99063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E93D16-6202-6949-96B0-7C45D96BF2FC}"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75432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46F02D-96A7-C34D-8F27-F46F6564A44A}" type="datetime1">
              <a:rPr lang="en-US" smtClean="0"/>
              <a:t>2/17/17</a:t>
            </a:fld>
            <a:endParaRPr lang="en-US"/>
          </a:p>
        </p:txBody>
      </p:sp>
      <p:sp>
        <p:nvSpPr>
          <p:cNvPr id="6" name="Footer Placeholder 5"/>
          <p:cNvSpPr>
            <a:spLocks noGrp="1"/>
          </p:cNvSpPr>
          <p:nvPr>
            <p:ph type="ftr" sz="quarter" idx="11"/>
          </p:nvPr>
        </p:nvSpPr>
        <p:spPr/>
        <p:txBody>
          <a:bodyPr/>
          <a:lstStyle/>
          <a:p>
            <a:r>
              <a:rPr lang="en-US" dirty="0" smtClean="0"/>
              <a:t>ISI @ USC 2017</a:t>
            </a:r>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296317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47FEA4-9681-E141-8E86-F64B65EF084C}" type="datetime1">
              <a:rPr lang="en-US" smtClean="0"/>
              <a:t>2/17/17</a:t>
            </a:fld>
            <a:endParaRPr lang="en-US"/>
          </a:p>
        </p:txBody>
      </p:sp>
      <p:sp>
        <p:nvSpPr>
          <p:cNvPr id="8" name="Footer Placeholder 7"/>
          <p:cNvSpPr>
            <a:spLocks noGrp="1"/>
          </p:cNvSpPr>
          <p:nvPr>
            <p:ph type="ftr" sz="quarter" idx="11"/>
          </p:nvPr>
        </p:nvSpPr>
        <p:spPr/>
        <p:txBody>
          <a:bodyPr/>
          <a:lstStyle/>
          <a:p>
            <a:r>
              <a:rPr lang="en-US" dirty="0" smtClean="0"/>
              <a:t>ISI @ USC 2017</a:t>
            </a:r>
            <a:endParaRPr lang="en-US" dirty="0"/>
          </a:p>
        </p:txBody>
      </p:sp>
      <p:sp>
        <p:nvSpPr>
          <p:cNvPr id="9" name="Slide Number Placeholder 8"/>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86168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200CF-E755-E34B-A06F-FCE1E87644C9}" type="datetime1">
              <a:rPr lang="en-US" smtClean="0"/>
              <a:t>2/17/17</a:t>
            </a:fld>
            <a:endParaRPr lang="en-US"/>
          </a:p>
        </p:txBody>
      </p:sp>
      <p:sp>
        <p:nvSpPr>
          <p:cNvPr id="4" name="Footer Placeholder 3"/>
          <p:cNvSpPr>
            <a:spLocks noGrp="1"/>
          </p:cNvSpPr>
          <p:nvPr>
            <p:ph type="ftr" sz="quarter" idx="11"/>
          </p:nvPr>
        </p:nvSpPr>
        <p:spPr/>
        <p:txBody>
          <a:bodyPr/>
          <a:lstStyle/>
          <a:p>
            <a:r>
              <a:rPr lang="en-US" dirty="0" smtClean="0"/>
              <a:t>ISI @ USC 2017</a:t>
            </a:r>
            <a:endParaRPr lang="en-US" dirty="0"/>
          </a:p>
        </p:txBody>
      </p:sp>
      <p:sp>
        <p:nvSpPr>
          <p:cNvPr id="5" name="Slide Number Placeholder 4"/>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177473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10A48-C01E-C848-A656-EE2A705890D6}" type="datetime1">
              <a:rPr lang="en-US" smtClean="0"/>
              <a:t>2/17/17</a:t>
            </a:fld>
            <a:endParaRPr lang="en-US"/>
          </a:p>
        </p:txBody>
      </p:sp>
      <p:sp>
        <p:nvSpPr>
          <p:cNvPr id="3" name="Footer Placeholder 2"/>
          <p:cNvSpPr>
            <a:spLocks noGrp="1"/>
          </p:cNvSpPr>
          <p:nvPr>
            <p:ph type="ftr" sz="quarter" idx="11"/>
          </p:nvPr>
        </p:nvSpPr>
        <p:spPr/>
        <p:txBody>
          <a:bodyPr/>
          <a:lstStyle/>
          <a:p>
            <a:r>
              <a:rPr lang="en-US" dirty="0" smtClean="0"/>
              <a:t>ISI @ USC 2017</a:t>
            </a:r>
            <a:endParaRPr lang="en-US" dirty="0"/>
          </a:p>
        </p:txBody>
      </p:sp>
      <p:sp>
        <p:nvSpPr>
          <p:cNvPr id="4" name="Slide Number Placeholder 3"/>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183400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621AB-0D1F-484A-8EAF-FF833425384A}"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5BE32D-9A88-3A41-B54C-B5D6406752CC}" type="datetime1">
              <a:rPr lang="en-US" smtClean="0"/>
              <a:t>2/17/17</a:t>
            </a:fld>
            <a:endParaRPr lang="en-US"/>
          </a:p>
        </p:txBody>
      </p:sp>
      <p:sp>
        <p:nvSpPr>
          <p:cNvPr id="6" name="Footer Placeholder 5"/>
          <p:cNvSpPr>
            <a:spLocks noGrp="1"/>
          </p:cNvSpPr>
          <p:nvPr>
            <p:ph type="ftr" sz="quarter" idx="11"/>
          </p:nvPr>
        </p:nvSpPr>
        <p:spPr/>
        <p:txBody>
          <a:bodyPr/>
          <a:lstStyle/>
          <a:p>
            <a:r>
              <a:rPr lang="en-US" dirty="0" smtClean="0"/>
              <a:t>ISI @ USC 2017</a:t>
            </a:r>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94177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8AD2F2-524E-C249-86E6-647A6153006D}" type="datetime1">
              <a:rPr lang="en-US" smtClean="0"/>
              <a:t>2/17/17</a:t>
            </a:fld>
            <a:endParaRPr lang="en-US"/>
          </a:p>
        </p:txBody>
      </p:sp>
      <p:sp>
        <p:nvSpPr>
          <p:cNvPr id="6" name="Footer Placeholder 5"/>
          <p:cNvSpPr>
            <a:spLocks noGrp="1"/>
          </p:cNvSpPr>
          <p:nvPr>
            <p:ph type="ftr" sz="quarter" idx="11"/>
          </p:nvPr>
        </p:nvSpPr>
        <p:spPr/>
        <p:txBody>
          <a:bodyPr/>
          <a:lstStyle/>
          <a:p>
            <a:r>
              <a:rPr lang="en-US" dirty="0" smtClean="0"/>
              <a:t>ISI @ USC 2017</a:t>
            </a:r>
            <a:endParaRPr lang="en-US" dirty="0"/>
          </a:p>
        </p:txBody>
      </p:sp>
      <p:sp>
        <p:nvSpPr>
          <p:cNvPr id="7" name="Slide Number Placeholder 6"/>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395011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03200-4085-2B40-B846-A690A1BFB297}"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2856349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E31A1-5BFF-C046-8AC7-35CBBE0C7ABF}"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97EA7254-09DF-2A45-9042-A9F8452750A6}" type="slidenum">
              <a:rPr lang="en-US" smtClean="0"/>
              <a:t>‹#›</a:t>
            </a:fld>
            <a:endParaRPr lang="en-US"/>
          </a:p>
        </p:txBody>
      </p:sp>
    </p:spTree>
    <p:extLst>
      <p:ext uri="{BB962C8B-B14F-4D97-AF65-F5344CB8AC3E}">
        <p14:creationId xmlns:p14="http://schemas.microsoft.com/office/powerpoint/2010/main" val="147285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4C7CE-4C83-C14F-9F06-BB5E71FA087F}" type="datetime1">
              <a:rPr lang="en-US" smtClean="0"/>
              <a:t>2/17/17</a:t>
            </a:fld>
            <a:endParaRPr lang="en-US"/>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
        <p:nvSpPr>
          <p:cNvPr id="6" name="Slide Number Placeholder 5"/>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1E8375-4CC2-D045-BBCF-698471E93B17}" type="datetime1">
              <a:rPr lang="en-US" smtClean="0"/>
              <a:t>2/17/17</a:t>
            </a:fld>
            <a:endParaRPr lang="en-US"/>
          </a:p>
        </p:txBody>
      </p:sp>
      <p:sp>
        <p:nvSpPr>
          <p:cNvPr id="6" name="Footer Placeholder 5"/>
          <p:cNvSpPr>
            <a:spLocks noGrp="1"/>
          </p:cNvSpPr>
          <p:nvPr>
            <p:ph type="ftr" sz="quarter" idx="11"/>
          </p:nvPr>
        </p:nvSpPr>
        <p:spPr/>
        <p:txBody>
          <a:bodyPr/>
          <a:lstStyle/>
          <a:p>
            <a:r>
              <a:rPr lang="en-US" dirty="0" smtClean="0"/>
              <a:t>ISI @ USC 2017</a:t>
            </a:r>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DB9DE-2275-7E42-9BEC-7ECBD67E512B}" type="datetime1">
              <a:rPr lang="en-US" smtClean="0"/>
              <a:t>2/17/17</a:t>
            </a:fld>
            <a:endParaRPr lang="en-US"/>
          </a:p>
        </p:txBody>
      </p:sp>
      <p:sp>
        <p:nvSpPr>
          <p:cNvPr id="8" name="Footer Placeholder 7"/>
          <p:cNvSpPr>
            <a:spLocks noGrp="1"/>
          </p:cNvSpPr>
          <p:nvPr>
            <p:ph type="ftr" sz="quarter" idx="11"/>
          </p:nvPr>
        </p:nvSpPr>
        <p:spPr/>
        <p:txBody>
          <a:bodyPr/>
          <a:lstStyle/>
          <a:p>
            <a:r>
              <a:rPr lang="en-US" dirty="0" smtClean="0"/>
              <a:t>ISI @ USC 2017</a:t>
            </a:r>
            <a:endParaRPr lang="en-US" dirty="0"/>
          </a:p>
        </p:txBody>
      </p:sp>
      <p:sp>
        <p:nvSpPr>
          <p:cNvPr id="9" name="Slide Number Placeholder 8"/>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20614-90CA-1342-B442-DAD24ED77927}" type="datetime1">
              <a:rPr lang="en-US" smtClean="0"/>
              <a:t>2/17/17</a:t>
            </a:fld>
            <a:endParaRPr lang="en-US"/>
          </a:p>
        </p:txBody>
      </p:sp>
      <p:sp>
        <p:nvSpPr>
          <p:cNvPr id="4" name="Footer Placeholder 3"/>
          <p:cNvSpPr>
            <a:spLocks noGrp="1"/>
          </p:cNvSpPr>
          <p:nvPr>
            <p:ph type="ftr" sz="quarter" idx="11"/>
          </p:nvPr>
        </p:nvSpPr>
        <p:spPr/>
        <p:txBody>
          <a:bodyPr/>
          <a:lstStyle/>
          <a:p>
            <a:r>
              <a:rPr lang="en-US" dirty="0" smtClean="0"/>
              <a:t>ISI @ USC 2017</a:t>
            </a:r>
            <a:endParaRPr lang="en-US" dirty="0"/>
          </a:p>
        </p:txBody>
      </p:sp>
      <p:sp>
        <p:nvSpPr>
          <p:cNvPr id="5" name="Slide Number Placeholder 4"/>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C4164-4B7A-1C44-989E-D42EFAA25050}" type="datetime1">
              <a:rPr lang="en-US" smtClean="0"/>
              <a:t>2/17/17</a:t>
            </a:fld>
            <a:endParaRPr lang="en-US"/>
          </a:p>
        </p:txBody>
      </p:sp>
      <p:sp>
        <p:nvSpPr>
          <p:cNvPr id="3" name="Footer Placeholder 2"/>
          <p:cNvSpPr>
            <a:spLocks noGrp="1"/>
          </p:cNvSpPr>
          <p:nvPr>
            <p:ph type="ftr" sz="quarter" idx="11"/>
          </p:nvPr>
        </p:nvSpPr>
        <p:spPr/>
        <p:txBody>
          <a:bodyPr/>
          <a:lstStyle/>
          <a:p>
            <a:r>
              <a:rPr lang="en-US" dirty="0" smtClean="0"/>
              <a:t>ISI @ USC 2017</a:t>
            </a:r>
            <a:endParaRPr lang="en-US" dirty="0"/>
          </a:p>
        </p:txBody>
      </p:sp>
      <p:sp>
        <p:nvSpPr>
          <p:cNvPr id="4" name="Slide Number Placeholder 3"/>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B6F34-AC01-2F4D-BC0E-C1DADAC679DF}" type="datetime1">
              <a:rPr lang="en-US" smtClean="0"/>
              <a:t>2/17/17</a:t>
            </a:fld>
            <a:endParaRPr lang="en-US"/>
          </a:p>
        </p:txBody>
      </p:sp>
      <p:sp>
        <p:nvSpPr>
          <p:cNvPr id="6" name="Footer Placeholder 5"/>
          <p:cNvSpPr>
            <a:spLocks noGrp="1"/>
          </p:cNvSpPr>
          <p:nvPr>
            <p:ph type="ftr" sz="quarter" idx="11"/>
          </p:nvPr>
        </p:nvSpPr>
        <p:spPr/>
        <p:txBody>
          <a:bodyPr/>
          <a:lstStyle/>
          <a:p>
            <a:r>
              <a:rPr lang="en-US" dirty="0" smtClean="0"/>
              <a:t>ISI @ USC 2017</a:t>
            </a:r>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58D2B-F052-7849-A1B7-800F9C5EB2C4}" type="datetime1">
              <a:rPr lang="en-US" smtClean="0"/>
              <a:t>2/17/17</a:t>
            </a:fld>
            <a:endParaRPr lang="en-US"/>
          </a:p>
        </p:txBody>
      </p:sp>
      <p:sp>
        <p:nvSpPr>
          <p:cNvPr id="6" name="Footer Placeholder 5"/>
          <p:cNvSpPr>
            <a:spLocks noGrp="1"/>
          </p:cNvSpPr>
          <p:nvPr>
            <p:ph type="ftr" sz="quarter" idx="11"/>
          </p:nvPr>
        </p:nvSpPr>
        <p:spPr/>
        <p:txBody>
          <a:bodyPr/>
          <a:lstStyle/>
          <a:p>
            <a:r>
              <a:rPr lang="en-US" dirty="0" smtClean="0"/>
              <a:t>ISI @ USC 2017</a:t>
            </a:r>
            <a:endParaRPr lang="en-US" dirty="0"/>
          </a:p>
        </p:txBody>
      </p:sp>
      <p:sp>
        <p:nvSpPr>
          <p:cNvPr id="7" name="Slide Number Placeholder 6"/>
          <p:cNvSpPr>
            <a:spLocks noGrp="1"/>
          </p:cNvSpPr>
          <p:nvPr>
            <p:ph type="sldNum" sz="quarter" idx="12"/>
          </p:nvPr>
        </p:nvSpPr>
        <p:spPr/>
        <p:txBody>
          <a:bodyPr/>
          <a:lstStyle/>
          <a:p>
            <a:fld id="{0F746710-B20F-FF4F-97E8-AC34CA2D6A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45EFC-5B03-7442-AF1A-7CE477410899}" type="datetime1">
              <a:rPr lang="en-US" smtClean="0"/>
              <a:t>2/17/17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ISI @ USC 2017</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46710-B20F-FF4F-97E8-AC34CA2D6AF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66CFB-6C19-EA49-BF15-88791B50E721}" type="datetime1">
              <a:rPr lang="en-US" smtClean="0"/>
              <a:t>2/17/17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ISI @ USC 2017</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A7254-09DF-2A45-9042-A9F8452750A6}" type="slidenum">
              <a:rPr lang="en-US" smtClean="0"/>
              <a:t>‹#›</a:t>
            </a:fld>
            <a:endParaRPr lang="en-US"/>
          </a:p>
        </p:txBody>
      </p:sp>
    </p:spTree>
    <p:extLst>
      <p:ext uri="{BB962C8B-B14F-4D97-AF65-F5344CB8AC3E}">
        <p14:creationId xmlns:p14="http://schemas.microsoft.com/office/powerpoint/2010/main" val="1209781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33.png"/><Relationship Id="rId1" Type="http://schemas.microsoft.com/office/2007/relationships/media" Target="../media/media1.mpg"/><Relationship Id="rId2" Type="http://schemas.openxmlformats.org/officeDocument/2006/relationships/video" Target="../media/media1.m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ctrTitle"/>
          </p:nvPr>
        </p:nvSpPr>
        <p:spPr>
          <a:xfrm>
            <a:off x="152400" y="1736725"/>
            <a:ext cx="8839200" cy="1920875"/>
          </a:xfrm>
        </p:spPr>
        <p:txBody>
          <a:bodyPr>
            <a:normAutofit/>
          </a:bodyPr>
          <a:lstStyle/>
          <a:p>
            <a:pPr>
              <a:defRPr/>
            </a:pPr>
            <a:r>
              <a:rPr lang="en-US" sz="4800" dirty="0" smtClean="0"/>
              <a:t>The Palomar Transient Factory</a:t>
            </a:r>
            <a:endParaRPr lang="en-US" dirty="0" smtClean="0">
              <a:cs typeface="+mj-cs"/>
            </a:endParaRPr>
          </a:p>
        </p:txBody>
      </p:sp>
      <p:sp>
        <p:nvSpPr>
          <p:cNvPr id="437251" name="Rectangle 3"/>
          <p:cNvSpPr>
            <a:spLocks noGrp="1" noChangeArrowheads="1"/>
          </p:cNvSpPr>
          <p:nvPr>
            <p:ph type="subTitle" idx="1"/>
          </p:nvPr>
        </p:nvSpPr>
        <p:spPr>
          <a:xfrm>
            <a:off x="0" y="4648200"/>
            <a:ext cx="9144000" cy="1752600"/>
          </a:xfrm>
        </p:spPr>
        <p:txBody>
          <a:bodyPr/>
          <a:lstStyle/>
          <a:p>
            <a:pPr eaLnBrk="1" hangingPunct="1">
              <a:defRPr/>
            </a:pPr>
            <a:endParaRPr lang="en-US" dirty="0" smtClean="0">
              <a:cs typeface="+mn-cs"/>
            </a:endParaRPr>
          </a:p>
          <a:p>
            <a:pPr eaLnBrk="1" hangingPunct="1">
              <a:defRPr/>
            </a:pPr>
            <a:r>
              <a:rPr lang="en-US" dirty="0" smtClean="0">
                <a:cs typeface="+mn-cs"/>
              </a:rPr>
              <a:t>Peter Nugent (LBNL/UCB)</a:t>
            </a: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748071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Rot="1" noChangeArrowheads="1"/>
          </p:cNvSpPr>
          <p:nvPr>
            <p:ph type="title"/>
          </p:nvPr>
        </p:nvSpPr>
        <p:spPr>
          <a:xfrm>
            <a:off x="457200" y="228600"/>
            <a:ext cx="8229600" cy="1143000"/>
          </a:xfrm>
        </p:spPr>
        <p:txBody>
          <a:bodyPr/>
          <a:lstStyle/>
          <a:p>
            <a:pPr eaLnBrk="1" hangingPunct="1">
              <a:defRPr/>
            </a:pPr>
            <a:r>
              <a:rPr lang="en-US" smtClean="0">
                <a:cs typeface="+mj-cs"/>
              </a:rPr>
              <a:t>PTF Camera</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95388"/>
            <a:ext cx="6032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76600"/>
            <a:ext cx="9779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298575"/>
            <a:ext cx="274161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703" name="Text Box 7"/>
          <p:cNvSpPr txBox="1">
            <a:spLocks noChangeArrowheads="1"/>
          </p:cNvSpPr>
          <p:nvPr/>
        </p:nvSpPr>
        <p:spPr bwMode="auto">
          <a:xfrm>
            <a:off x="76200" y="5454134"/>
            <a:ext cx="906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cs typeface="+mn-cs"/>
              </a:rPr>
              <a:t>92 </a:t>
            </a:r>
            <a:r>
              <a:rPr lang="en-US" dirty="0" err="1">
                <a:cs typeface="+mn-cs"/>
              </a:rPr>
              <a:t>Mpixels</a:t>
            </a:r>
            <a:r>
              <a:rPr lang="en-US" dirty="0">
                <a:cs typeface="+mn-cs"/>
              </a:rPr>
              <a:t>, 1</a:t>
            </a:r>
            <a:r>
              <a:rPr lang="ja-JP" altLang="en-US" dirty="0">
                <a:latin typeface="Arial"/>
                <a:cs typeface="+mn-cs"/>
              </a:rPr>
              <a:t>”</a:t>
            </a:r>
            <a:r>
              <a:rPr lang="en-US" dirty="0">
                <a:cs typeface="+mn-cs"/>
              </a:rPr>
              <a:t> resolution, R=21 in </a:t>
            </a:r>
            <a:r>
              <a:rPr lang="en-US" dirty="0" smtClean="0">
                <a:cs typeface="+mn-cs"/>
              </a:rPr>
              <a:t>60s </a:t>
            </a:r>
            <a:endParaRPr lang="en-US" dirty="0">
              <a:cs typeface="+mn-cs"/>
            </a:endParaRP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4080133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Rot="1" noChangeArrowheads="1"/>
          </p:cNvSpPr>
          <p:nvPr>
            <p:ph type="title"/>
          </p:nvPr>
        </p:nvSpPr>
        <p:spPr>
          <a:xfrm>
            <a:off x="457200" y="152400"/>
            <a:ext cx="8229600" cy="1143000"/>
          </a:xfrm>
        </p:spPr>
        <p:txBody>
          <a:bodyPr/>
          <a:lstStyle/>
          <a:p>
            <a:pPr>
              <a:defRPr/>
            </a:pPr>
            <a:r>
              <a:rPr lang="en-US"/>
              <a:t>PTF Science</a:t>
            </a:r>
          </a:p>
        </p:txBody>
      </p:sp>
      <p:graphicFrame>
        <p:nvGraphicFramePr>
          <p:cNvPr id="720947" name="Group 51"/>
          <p:cNvGraphicFramePr>
            <a:graphicFrameLocks noGrp="1"/>
          </p:cNvGraphicFramePr>
          <p:nvPr/>
        </p:nvGraphicFramePr>
        <p:xfrm>
          <a:off x="1447800" y="1219200"/>
          <a:ext cx="6400800" cy="4502150"/>
        </p:xfrm>
        <a:graphic>
          <a:graphicData uri="http://schemas.openxmlformats.org/drawingml/2006/table">
            <a:tbl>
              <a:tblPr/>
              <a:tblGrid>
                <a:gridCol w="3198813"/>
                <a:gridCol w="3201987"/>
              </a:tblGrid>
              <a:tr h="403225">
                <a:tc gridSpan="2">
                  <a:txBody>
                    <a:bodyPr/>
                    <a:lstStyle/>
                    <a:p>
                      <a:pPr marL="0" marR="0" lvl="0" indent="0" algn="ctr" defTabSz="457200" rtl="0" eaLnBrk="1" fontAlgn="base" latinLnBrk="0" hangingPunct="1">
                        <a:lnSpc>
                          <a:spcPct val="100000"/>
                        </a:lnSpc>
                        <a:spcBef>
                          <a:spcPct val="0"/>
                        </a:spcBef>
                        <a:spcAft>
                          <a:spcPct val="0"/>
                        </a:spcAft>
                        <a:buClr>
                          <a:schemeClr val="hlink"/>
                        </a:buClr>
                        <a:buSzPct val="70000"/>
                        <a:buFontTx/>
                        <a:buNone/>
                        <a:tabLst/>
                      </a:pPr>
                      <a:r>
                        <a:rPr kumimoji="0" lang="en-US" sz="2200" b="1" i="0" u="none" strike="noStrike" cap="none" normalizeH="0" baseline="0">
                          <a:ln>
                            <a:noFill/>
                          </a:ln>
                          <a:solidFill>
                            <a:srgbClr val="FFFFFF"/>
                          </a:solidFill>
                          <a:effectLst>
                            <a:outerShdw blurRad="38100" dist="38100" dir="2700000" algn="tl">
                              <a:srgbClr val="000000"/>
                            </a:outerShdw>
                          </a:effectLst>
                          <a:latin typeface="Palatino" charset="0"/>
                          <a:ea typeface="ＭＳ Ｐゴシック" charset="0"/>
                        </a:rPr>
                        <a:t>PTF Key Projects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47663">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Various SNe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Dwarf novae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2862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Transients in nearby galaxies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Core collapse SNe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RR Lyrae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Solar system objects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4607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CVs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AGN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47663">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AM CVn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Blazars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92125">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Galactic dynamics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LIGO &amp; Neutrino transients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Flare stars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Hostless transients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Nearby star kinematics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Orphan GRB afterglows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72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Type Ia Supernovae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Eclipsing stars and planets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Tidal events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Pct val="70000"/>
                        <a:buFontTx/>
                        <a:buNone/>
                        <a:tabLst/>
                      </a:pPr>
                      <a:r>
                        <a:rPr kumimoji="0" lang="en-US" sz="1800" b="0" i="0" u="none" strike="noStrike" cap="none" normalizeH="0" baseline="0">
                          <a:ln>
                            <a:noFill/>
                          </a:ln>
                          <a:solidFill>
                            <a:srgbClr val="000000"/>
                          </a:solidFill>
                          <a:effectLst>
                            <a:outerShdw blurRad="38100" dist="38100" dir="2700000" algn="tl">
                              <a:srgbClr val="FFFFFF"/>
                            </a:outerShdw>
                          </a:effectLst>
                          <a:latin typeface="Palatino" charset="0"/>
                          <a:ea typeface="ＭＳ Ｐゴシック" charset="0"/>
                        </a:rPr>
                        <a:t>H-alpha ½ sky survey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720946" name="Text Box 50"/>
          <p:cNvSpPr txBox="1">
            <a:spLocks noChangeArrowheads="1"/>
          </p:cNvSpPr>
          <p:nvPr/>
        </p:nvSpPr>
        <p:spPr bwMode="auto">
          <a:xfrm>
            <a:off x="935038" y="6033571"/>
            <a:ext cx="7164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a:t>The power of PTF resides in its diverse science goals </a:t>
            </a:r>
            <a:r>
              <a:rPr lang="en-US" dirty="0" smtClean="0"/>
              <a:t>and </a:t>
            </a:r>
            <a:r>
              <a:rPr lang="en-US" dirty="0"/>
              <a:t>follow-up. </a:t>
            </a: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14344549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Rot="1" noChangeArrowheads="1"/>
          </p:cNvSpPr>
          <p:nvPr>
            <p:ph type="title"/>
          </p:nvPr>
        </p:nvSpPr>
        <p:spPr>
          <a:xfrm>
            <a:off x="457200" y="152400"/>
            <a:ext cx="8229600" cy="1143000"/>
          </a:xfrm>
        </p:spPr>
        <p:txBody>
          <a:bodyPr/>
          <a:lstStyle/>
          <a:p>
            <a:pPr eaLnBrk="1" hangingPunct="1">
              <a:defRPr/>
            </a:pPr>
            <a:r>
              <a:rPr lang="en-US" smtClean="0">
                <a:cs typeface="+mj-cs"/>
              </a:rPr>
              <a:t>PTF Science</a:t>
            </a:r>
          </a:p>
        </p:txBody>
      </p:sp>
      <p:pic>
        <p:nvPicPr>
          <p:cNvPr id="25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12838"/>
            <a:ext cx="6615112"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4011"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63" y="1292820"/>
            <a:ext cx="249713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4012" name="Text Box 44"/>
          <p:cNvSpPr txBox="1">
            <a:spLocks noChangeArrowheads="1"/>
          </p:cNvSpPr>
          <p:nvPr/>
        </p:nvSpPr>
        <p:spPr bwMode="auto">
          <a:xfrm>
            <a:off x="6646863" y="4041055"/>
            <a:ext cx="2517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a:cs typeface="+mn-cs"/>
              </a:rPr>
              <a:t>Liverpool Telescope </a:t>
            </a:r>
          </a:p>
        </p:txBody>
      </p:sp>
      <p:sp>
        <p:nvSpPr>
          <p:cNvPr id="8" name="Text Box 50"/>
          <p:cNvSpPr txBox="1">
            <a:spLocks noChangeArrowheads="1"/>
          </p:cNvSpPr>
          <p:nvPr/>
        </p:nvSpPr>
        <p:spPr bwMode="auto">
          <a:xfrm>
            <a:off x="935038" y="6033571"/>
            <a:ext cx="7164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a:t>The power of PTF resides in its diverse science goals </a:t>
            </a:r>
            <a:r>
              <a:rPr lang="en-US" dirty="0" smtClean="0"/>
              <a:t>and </a:t>
            </a:r>
            <a:r>
              <a:rPr lang="en-US" dirty="0"/>
              <a:t>follow-up. </a:t>
            </a:r>
          </a:p>
        </p:txBody>
      </p:sp>
      <p:pic>
        <p:nvPicPr>
          <p:cNvPr id="3" name="Picture 2"/>
          <p:cNvPicPr>
            <a:picLocks noChangeAspect="1"/>
          </p:cNvPicPr>
          <p:nvPr/>
        </p:nvPicPr>
        <p:blipFill>
          <a:blip r:embed="rId4"/>
          <a:stretch>
            <a:fillRect/>
          </a:stretch>
        </p:blipFill>
        <p:spPr>
          <a:xfrm>
            <a:off x="6646863" y="533745"/>
            <a:ext cx="2488101" cy="1867922"/>
          </a:xfrm>
          <a:prstGeom prst="rect">
            <a:avLst/>
          </a:prstGeom>
        </p:spPr>
      </p:pic>
      <p:pic>
        <p:nvPicPr>
          <p:cNvPr id="4" name="Picture 3"/>
          <p:cNvPicPr>
            <a:picLocks noChangeAspect="1"/>
          </p:cNvPicPr>
          <p:nvPr/>
        </p:nvPicPr>
        <p:blipFill>
          <a:blip r:embed="rId5"/>
          <a:stretch>
            <a:fillRect/>
          </a:stretch>
        </p:blipFill>
        <p:spPr>
          <a:xfrm>
            <a:off x="6646862" y="4453829"/>
            <a:ext cx="2503957" cy="1690171"/>
          </a:xfrm>
          <a:prstGeom prst="rect">
            <a:avLst/>
          </a:prstGeom>
        </p:spPr>
      </p:pic>
      <p:sp>
        <p:nvSpPr>
          <p:cNvPr id="11" name="Text Box 44"/>
          <p:cNvSpPr txBox="1">
            <a:spLocks noChangeArrowheads="1"/>
          </p:cNvSpPr>
          <p:nvPr/>
        </p:nvSpPr>
        <p:spPr bwMode="auto">
          <a:xfrm>
            <a:off x="6554823" y="2003175"/>
            <a:ext cx="27081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smtClean="0">
                <a:cs typeface="+mn-cs"/>
              </a:rPr>
              <a:t>Hubble Space Telescope </a:t>
            </a:r>
            <a:endParaRPr lang="en-US" sz="2000" dirty="0">
              <a:cs typeface="+mn-cs"/>
            </a:endParaRPr>
          </a:p>
        </p:txBody>
      </p:sp>
      <p:sp>
        <p:nvSpPr>
          <p:cNvPr id="12" name="Text Box 44"/>
          <p:cNvSpPr txBox="1">
            <a:spLocks noChangeArrowheads="1"/>
          </p:cNvSpPr>
          <p:nvPr/>
        </p:nvSpPr>
        <p:spPr bwMode="auto">
          <a:xfrm>
            <a:off x="6646863" y="5743890"/>
            <a:ext cx="24755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dirty="0" smtClean="0">
                <a:cs typeface="+mn-cs"/>
              </a:rPr>
              <a:t>Swift Space Telescope </a:t>
            </a:r>
            <a:endParaRPr lang="en-US" sz="2000" dirty="0">
              <a:cs typeface="+mn-cs"/>
            </a:endParaRP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1504290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34419"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113324" y="29308"/>
            <a:ext cx="1733056" cy="4572000"/>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r">
              <a:buFont typeface="+mj-lt"/>
              <a:buAutoNum type="arabicPeriod"/>
            </a:pPr>
            <a:endParaRPr lang="en-US" dirty="0"/>
          </a:p>
        </p:txBody>
      </p:sp>
      <p:sp>
        <p:nvSpPr>
          <p:cNvPr id="93" name="Rectangle 92"/>
          <p:cNvSpPr/>
          <p:nvPr/>
        </p:nvSpPr>
        <p:spPr>
          <a:xfrm>
            <a:off x="2430588" y="3614615"/>
            <a:ext cx="6518028" cy="986693"/>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r">
              <a:buFont typeface="+mj-lt"/>
              <a:buAutoNum type="arabicPeriod"/>
            </a:pPr>
            <a:endParaRPr lang="en-US" dirty="0"/>
          </a:p>
        </p:txBody>
      </p:sp>
      <p:sp>
        <p:nvSpPr>
          <p:cNvPr id="4" name="TextBox 3"/>
          <p:cNvSpPr txBox="1"/>
          <p:nvPr/>
        </p:nvSpPr>
        <p:spPr>
          <a:xfrm>
            <a:off x="273537" y="68403"/>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Palomar </a:t>
            </a:r>
          </a:p>
          <a:p>
            <a:pPr algn="ctr"/>
            <a:r>
              <a:rPr lang="en-US" sz="1600" dirty="0" smtClean="0"/>
              <a:t>48” Telescope</a:t>
            </a:r>
            <a:endParaRPr lang="en-US" sz="1600" dirty="0"/>
          </a:p>
        </p:txBody>
      </p:sp>
      <p:sp>
        <p:nvSpPr>
          <p:cNvPr id="5" name="TextBox 4"/>
          <p:cNvSpPr txBox="1"/>
          <p:nvPr/>
        </p:nvSpPr>
        <p:spPr>
          <a:xfrm>
            <a:off x="273537" y="2080848"/>
            <a:ext cx="1387232"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SDSC to ESNET</a:t>
            </a:r>
            <a:endParaRPr lang="en-US" sz="1600" dirty="0"/>
          </a:p>
        </p:txBody>
      </p:sp>
      <p:cxnSp>
        <p:nvCxnSpPr>
          <p:cNvPr id="7" name="Straight Arrow Connector 6"/>
          <p:cNvCxnSpPr/>
          <p:nvPr/>
        </p:nvCxnSpPr>
        <p:spPr>
          <a:xfrm rot="16200000" flipH="1">
            <a:off x="800384" y="1829663"/>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731112" y="3096845"/>
            <a:ext cx="699476"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487245" y="1440961"/>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err="1" smtClean="0"/>
              <a:t>Astrometric</a:t>
            </a:r>
            <a:r>
              <a:rPr lang="en-US" sz="1600" dirty="0" smtClean="0"/>
              <a:t> Solution</a:t>
            </a:r>
            <a:endParaRPr lang="en-US" sz="1600" dirty="0"/>
          </a:p>
        </p:txBody>
      </p:sp>
      <p:sp>
        <p:nvSpPr>
          <p:cNvPr id="12" name="TextBox 11"/>
          <p:cNvSpPr txBox="1"/>
          <p:nvPr/>
        </p:nvSpPr>
        <p:spPr>
          <a:xfrm>
            <a:off x="5632938" y="1323733"/>
            <a:ext cx="1387232" cy="830997"/>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Reference Image Creation</a:t>
            </a:r>
            <a:endParaRPr lang="en-US" sz="1600" dirty="0"/>
          </a:p>
        </p:txBody>
      </p:sp>
      <p:sp>
        <p:nvSpPr>
          <p:cNvPr id="13" name="TextBox 12"/>
          <p:cNvSpPr txBox="1"/>
          <p:nvPr/>
        </p:nvSpPr>
        <p:spPr>
          <a:xfrm>
            <a:off x="2487245" y="2653035"/>
            <a:ext cx="1387232" cy="830997"/>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Image Processing / </a:t>
            </a:r>
            <a:r>
              <a:rPr lang="en-US" sz="1600" dirty="0" err="1" smtClean="0"/>
              <a:t>Detrending</a:t>
            </a:r>
            <a:endParaRPr lang="en-US" sz="1600" dirty="0"/>
          </a:p>
        </p:txBody>
      </p:sp>
      <p:sp>
        <p:nvSpPr>
          <p:cNvPr id="14" name="TextBox 13"/>
          <p:cNvSpPr txBox="1"/>
          <p:nvPr/>
        </p:nvSpPr>
        <p:spPr>
          <a:xfrm>
            <a:off x="2487245" y="3785577"/>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Star/Asteroid Rejection</a:t>
            </a:r>
            <a:endParaRPr lang="en-US" sz="1600" dirty="0"/>
          </a:p>
        </p:txBody>
      </p:sp>
      <p:sp>
        <p:nvSpPr>
          <p:cNvPr id="17" name="TextBox 16"/>
          <p:cNvSpPr txBox="1"/>
          <p:nvPr/>
        </p:nvSpPr>
        <p:spPr>
          <a:xfrm>
            <a:off x="4099171" y="2653035"/>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Image Subtraction</a:t>
            </a:r>
            <a:endParaRPr lang="en-US" sz="1600" dirty="0"/>
          </a:p>
        </p:txBody>
      </p:sp>
      <p:sp>
        <p:nvSpPr>
          <p:cNvPr id="18" name="TextBox 17"/>
          <p:cNvSpPr txBox="1"/>
          <p:nvPr/>
        </p:nvSpPr>
        <p:spPr>
          <a:xfrm>
            <a:off x="5652476" y="2653035"/>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Nightly Image Stacking</a:t>
            </a:r>
            <a:endParaRPr lang="en-US" sz="1600" dirty="0"/>
          </a:p>
        </p:txBody>
      </p:sp>
      <p:sp>
        <p:nvSpPr>
          <p:cNvPr id="19" name="TextBox 18"/>
          <p:cNvSpPr txBox="1"/>
          <p:nvPr/>
        </p:nvSpPr>
        <p:spPr>
          <a:xfrm>
            <a:off x="4099171" y="3785577"/>
            <a:ext cx="1387232"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Transient Candidate</a:t>
            </a:r>
            <a:endParaRPr lang="en-US" sz="1600" dirty="0"/>
          </a:p>
        </p:txBody>
      </p:sp>
      <p:sp>
        <p:nvSpPr>
          <p:cNvPr id="20" name="TextBox 19"/>
          <p:cNvSpPr txBox="1"/>
          <p:nvPr/>
        </p:nvSpPr>
        <p:spPr>
          <a:xfrm>
            <a:off x="5652476" y="3785577"/>
            <a:ext cx="1387232" cy="584776"/>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Real-Bogus ML Screening</a:t>
            </a:r>
            <a:endParaRPr lang="en-US" sz="1600" dirty="0"/>
          </a:p>
        </p:txBody>
      </p:sp>
      <p:sp>
        <p:nvSpPr>
          <p:cNvPr id="21" name="Rounded Rectangle 20"/>
          <p:cNvSpPr/>
          <p:nvPr/>
        </p:nvSpPr>
        <p:spPr>
          <a:xfrm>
            <a:off x="2080850" y="1123462"/>
            <a:ext cx="5333996" cy="364392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46535" y="1045308"/>
            <a:ext cx="1660769"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HPWREN Microwave Relay</a:t>
            </a:r>
            <a:endParaRPr lang="en-US" sz="1600" dirty="0"/>
          </a:p>
        </p:txBody>
      </p:sp>
      <p:cxnSp>
        <p:nvCxnSpPr>
          <p:cNvPr id="25" name="Straight Arrow Connector 24"/>
          <p:cNvCxnSpPr/>
          <p:nvPr/>
        </p:nvCxnSpPr>
        <p:spPr>
          <a:xfrm rot="16200000" flipH="1">
            <a:off x="800386" y="849234"/>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73533" y="2810338"/>
            <a:ext cx="1387232"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NERSC Data Transfer Node</a:t>
            </a:r>
            <a:endParaRPr lang="en-US" sz="1600" dirty="0"/>
          </a:p>
        </p:txBody>
      </p:sp>
      <p:cxnSp>
        <p:nvCxnSpPr>
          <p:cNvPr id="27" name="Straight Arrow Connector 26"/>
          <p:cNvCxnSpPr/>
          <p:nvPr/>
        </p:nvCxnSpPr>
        <p:spPr>
          <a:xfrm rot="16200000" flipH="1">
            <a:off x="800389" y="2615474"/>
            <a:ext cx="333532"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2057408" y="4777159"/>
            <a:ext cx="5333996" cy="111369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639645" y="5083655"/>
            <a:ext cx="1387232" cy="338554"/>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Scanning Page</a:t>
            </a:r>
            <a:endParaRPr lang="en-US" sz="1600" dirty="0"/>
          </a:p>
        </p:txBody>
      </p:sp>
      <p:sp>
        <p:nvSpPr>
          <p:cNvPr id="30" name="TextBox 29"/>
          <p:cNvSpPr txBox="1"/>
          <p:nvPr/>
        </p:nvSpPr>
        <p:spPr>
          <a:xfrm>
            <a:off x="5232400" y="5083655"/>
            <a:ext cx="1748694" cy="584776"/>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Wake Me Up – Real Time Trigger</a:t>
            </a:r>
            <a:endParaRPr lang="en-US" sz="1600" dirty="0"/>
          </a:p>
        </p:txBody>
      </p:sp>
      <p:sp>
        <p:nvSpPr>
          <p:cNvPr id="31" name="TextBox 30"/>
          <p:cNvSpPr txBox="1"/>
          <p:nvPr/>
        </p:nvSpPr>
        <p:spPr>
          <a:xfrm>
            <a:off x="4099171" y="6096000"/>
            <a:ext cx="1387232" cy="584776"/>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Web UI Marshal</a:t>
            </a:r>
            <a:endParaRPr lang="en-US" sz="1600" dirty="0"/>
          </a:p>
        </p:txBody>
      </p:sp>
      <p:sp>
        <p:nvSpPr>
          <p:cNvPr id="32" name="TextBox 31"/>
          <p:cNvSpPr txBox="1"/>
          <p:nvPr/>
        </p:nvSpPr>
        <p:spPr>
          <a:xfrm>
            <a:off x="7561384" y="5929927"/>
            <a:ext cx="1387232" cy="830997"/>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Outside Telescope Follow-up</a:t>
            </a:r>
            <a:endParaRPr lang="en-US" sz="1600" dirty="0"/>
          </a:p>
        </p:txBody>
      </p:sp>
      <p:cxnSp>
        <p:nvCxnSpPr>
          <p:cNvPr id="24" name="Straight Arrow Connector 23"/>
          <p:cNvCxnSpPr/>
          <p:nvPr/>
        </p:nvCxnSpPr>
        <p:spPr>
          <a:xfrm rot="5400000" flipH="1" flipV="1">
            <a:off x="2903940" y="2351909"/>
            <a:ext cx="543711"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a:off x="4331855" y="2169489"/>
            <a:ext cx="908550" cy="15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4246" y="1708236"/>
            <a:ext cx="171388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7" idx="3"/>
            <a:endCxn id="18" idx="1"/>
          </p:cNvCxnSpPr>
          <p:nvPr/>
        </p:nvCxnSpPr>
        <p:spPr>
          <a:xfrm>
            <a:off x="5486403" y="2945423"/>
            <a:ext cx="16607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hape 53"/>
          <p:cNvCxnSpPr>
            <a:stCxn id="18" idx="2"/>
          </p:cNvCxnSpPr>
          <p:nvPr/>
        </p:nvCxnSpPr>
        <p:spPr>
          <a:xfrm rot="5400000">
            <a:off x="5443399" y="2581338"/>
            <a:ext cx="246221" cy="1559167"/>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19" idx="0"/>
          </p:cNvCxnSpPr>
          <p:nvPr/>
        </p:nvCxnSpPr>
        <p:spPr>
          <a:xfrm rot="16200000" flipH="1">
            <a:off x="4638289" y="3631078"/>
            <a:ext cx="301545" cy="74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Shape 57"/>
          <p:cNvCxnSpPr>
            <a:stCxn id="14" idx="2"/>
          </p:cNvCxnSpPr>
          <p:nvPr/>
        </p:nvCxnSpPr>
        <p:spPr>
          <a:xfrm rot="16200000" flipH="1">
            <a:off x="3867621" y="3683593"/>
            <a:ext cx="230955" cy="160447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hape 59"/>
          <p:cNvCxnSpPr>
            <a:stCxn id="20" idx="2"/>
          </p:cNvCxnSpPr>
          <p:nvPr/>
        </p:nvCxnSpPr>
        <p:spPr>
          <a:xfrm rot="5400000">
            <a:off x="5453963" y="3709178"/>
            <a:ext cx="230955" cy="155330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19" idx="2"/>
          </p:cNvCxnSpPr>
          <p:nvPr/>
        </p:nvCxnSpPr>
        <p:spPr>
          <a:xfrm rot="5400000">
            <a:off x="4492853" y="4662837"/>
            <a:ext cx="592419" cy="74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hape 67"/>
          <p:cNvCxnSpPr>
            <a:endCxn id="29" idx="0"/>
          </p:cNvCxnSpPr>
          <p:nvPr/>
        </p:nvCxnSpPr>
        <p:spPr>
          <a:xfrm rot="10800000" flipV="1">
            <a:off x="3333261" y="4962771"/>
            <a:ext cx="1453664" cy="120883"/>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hape 69"/>
          <p:cNvCxnSpPr>
            <a:endCxn id="30" idx="0"/>
          </p:cNvCxnSpPr>
          <p:nvPr/>
        </p:nvCxnSpPr>
        <p:spPr>
          <a:xfrm>
            <a:off x="4786925" y="4962771"/>
            <a:ext cx="1319822" cy="1208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29" idx="2"/>
          </p:cNvCxnSpPr>
          <p:nvPr/>
        </p:nvCxnSpPr>
        <p:spPr>
          <a:xfrm rot="5400000">
            <a:off x="3098940" y="5656530"/>
            <a:ext cx="468642"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30" idx="2"/>
          </p:cNvCxnSpPr>
          <p:nvPr/>
        </p:nvCxnSpPr>
        <p:spPr>
          <a:xfrm rot="5400000">
            <a:off x="5995537" y="5779641"/>
            <a:ext cx="22242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31" idx="0"/>
          </p:cNvCxnSpPr>
          <p:nvPr/>
        </p:nvCxnSpPr>
        <p:spPr>
          <a:xfrm rot="16200000" flipH="1">
            <a:off x="4685692" y="5988904"/>
            <a:ext cx="205149" cy="90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5486403" y="6379308"/>
            <a:ext cx="207498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hape 83"/>
          <p:cNvCxnSpPr>
            <a:stCxn id="30" idx="3"/>
            <a:endCxn id="32" idx="0"/>
          </p:cNvCxnSpPr>
          <p:nvPr/>
        </p:nvCxnSpPr>
        <p:spPr>
          <a:xfrm>
            <a:off x="6981094" y="5376043"/>
            <a:ext cx="1273906" cy="5538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Right Brace 85"/>
          <p:cNvSpPr/>
          <p:nvPr/>
        </p:nvSpPr>
        <p:spPr>
          <a:xfrm>
            <a:off x="7414846" y="1123462"/>
            <a:ext cx="547077" cy="36439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TextBox 86"/>
          <p:cNvSpPr txBox="1"/>
          <p:nvPr/>
        </p:nvSpPr>
        <p:spPr>
          <a:xfrm>
            <a:off x="1436077" y="6210032"/>
            <a:ext cx="2823312"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Outside Database for Triggers</a:t>
            </a:r>
            <a:endParaRPr lang="en-US" sz="1600" dirty="0"/>
          </a:p>
        </p:txBody>
      </p:sp>
      <p:sp>
        <p:nvSpPr>
          <p:cNvPr id="88" name="TextBox 87"/>
          <p:cNvSpPr txBox="1"/>
          <p:nvPr/>
        </p:nvSpPr>
        <p:spPr>
          <a:xfrm>
            <a:off x="7971692" y="2777829"/>
            <a:ext cx="1162727"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30 Minutes</a:t>
            </a:r>
            <a:endParaRPr lang="en-US" sz="1600" dirty="0"/>
          </a:p>
        </p:txBody>
      </p:sp>
      <p:sp>
        <p:nvSpPr>
          <p:cNvPr id="89" name="TextBox 88"/>
          <p:cNvSpPr txBox="1"/>
          <p:nvPr/>
        </p:nvSpPr>
        <p:spPr>
          <a:xfrm>
            <a:off x="3903784" y="1201614"/>
            <a:ext cx="1713888" cy="338554"/>
          </a:xfrm>
          <a:prstGeom prst="rect">
            <a:avLst/>
          </a:prstGeom>
          <a:solidFill>
            <a:schemeClr val="bg1">
              <a:lumMod val="65000"/>
              <a:alpha val="39000"/>
            </a:schemeClr>
          </a:solidFill>
          <a:ln>
            <a:solidFill>
              <a:schemeClr val="bg1">
                <a:lumMod val="65000"/>
              </a:schemeClr>
            </a:solidFill>
          </a:ln>
          <a:effectLst>
            <a:outerShdw blurRad="40000" dist="20000" dir="5400000" rotWithShape="0">
              <a:schemeClr val="bg1">
                <a:lumMod val="65000"/>
                <a:alpha val="38000"/>
              </a:scheme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dirty="0" smtClean="0"/>
              <a:t>Computing – I/O</a:t>
            </a:r>
            <a:endParaRPr lang="en-US" sz="1600" dirty="0"/>
          </a:p>
        </p:txBody>
      </p:sp>
      <p:sp>
        <p:nvSpPr>
          <p:cNvPr id="94" name="TextBox 93"/>
          <p:cNvSpPr txBox="1"/>
          <p:nvPr/>
        </p:nvSpPr>
        <p:spPr>
          <a:xfrm>
            <a:off x="7756582" y="3801229"/>
            <a:ext cx="1162727" cy="646331"/>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Heavy DB Access</a:t>
            </a:r>
            <a:endParaRPr lang="en-US" dirty="0">
              <a:solidFill>
                <a:schemeClr val="tx1"/>
              </a:solidFill>
            </a:endParaRPr>
          </a:p>
        </p:txBody>
      </p:sp>
      <p:sp>
        <p:nvSpPr>
          <p:cNvPr id="96" name="TextBox 95"/>
          <p:cNvSpPr txBox="1"/>
          <p:nvPr/>
        </p:nvSpPr>
        <p:spPr>
          <a:xfrm>
            <a:off x="146535" y="3724021"/>
            <a:ext cx="1660769" cy="646331"/>
          </a:xfrm>
          <a:prstGeom prst="rect">
            <a:avLst/>
          </a:prstGeom>
          <a:solidFill>
            <a:schemeClr val="bg1">
              <a:lumMod val="65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Networking Data Transfer</a:t>
            </a:r>
            <a:endParaRPr lang="en-US" dirty="0">
              <a:solidFill>
                <a:schemeClr val="tx1"/>
              </a:solidFill>
            </a:endParaRPr>
          </a:p>
        </p:txBody>
      </p:sp>
      <p:sp>
        <p:nvSpPr>
          <p:cNvPr id="2" name="TextBox 1"/>
          <p:cNvSpPr txBox="1"/>
          <p:nvPr/>
        </p:nvSpPr>
        <p:spPr>
          <a:xfrm>
            <a:off x="452147" y="4760095"/>
            <a:ext cx="1523011" cy="369332"/>
          </a:xfrm>
          <a:prstGeom prst="rect">
            <a:avLst/>
          </a:prstGeom>
          <a:noFill/>
        </p:spPr>
        <p:txBody>
          <a:bodyPr wrap="none" rtlCol="0">
            <a:spAutoFit/>
          </a:bodyPr>
          <a:lstStyle/>
          <a:p>
            <a:r>
              <a:rPr lang="en-US" b="1" i="1" dirty="0">
                <a:solidFill>
                  <a:srgbClr val="FF0000"/>
                </a:solidFill>
              </a:rPr>
              <a:t>5</a:t>
            </a:r>
            <a:r>
              <a:rPr lang="en-US" b="1" i="1" dirty="0" smtClean="0">
                <a:solidFill>
                  <a:srgbClr val="FF0000"/>
                </a:solidFill>
              </a:rPr>
              <a:t>00 GB/night</a:t>
            </a:r>
            <a:endParaRPr lang="en-US" b="1" i="1" dirty="0">
              <a:solidFill>
                <a:srgbClr val="FF0000"/>
              </a:solidFill>
            </a:endParaRPr>
          </a:p>
        </p:txBody>
      </p:sp>
      <p:sp>
        <p:nvSpPr>
          <p:cNvPr id="49" name="TextBox 48"/>
          <p:cNvSpPr txBox="1"/>
          <p:nvPr/>
        </p:nvSpPr>
        <p:spPr>
          <a:xfrm>
            <a:off x="3286288" y="495483"/>
            <a:ext cx="3075832" cy="369332"/>
          </a:xfrm>
          <a:prstGeom prst="rect">
            <a:avLst/>
          </a:prstGeom>
          <a:noFill/>
        </p:spPr>
        <p:txBody>
          <a:bodyPr wrap="none" rtlCol="0">
            <a:spAutoFit/>
          </a:bodyPr>
          <a:lstStyle/>
          <a:p>
            <a:r>
              <a:rPr lang="en-US" b="1" i="1" dirty="0" smtClean="0">
                <a:solidFill>
                  <a:srgbClr val="FF0000"/>
                </a:solidFill>
              </a:rPr>
              <a:t>100 TBs of Reference Imaging</a:t>
            </a:r>
            <a:endParaRPr lang="en-US" b="1" i="1" dirty="0">
              <a:solidFill>
                <a:srgbClr val="FF0000"/>
              </a:solidFill>
            </a:endParaRPr>
          </a:p>
        </p:txBody>
      </p:sp>
      <p:sp>
        <p:nvSpPr>
          <p:cNvPr id="50" name="TextBox 49"/>
          <p:cNvSpPr txBox="1"/>
          <p:nvPr/>
        </p:nvSpPr>
        <p:spPr>
          <a:xfrm>
            <a:off x="7323232" y="4904245"/>
            <a:ext cx="1957963" cy="369332"/>
          </a:xfrm>
          <a:prstGeom prst="rect">
            <a:avLst/>
          </a:prstGeom>
          <a:noFill/>
        </p:spPr>
        <p:txBody>
          <a:bodyPr wrap="none" rtlCol="0">
            <a:spAutoFit/>
          </a:bodyPr>
          <a:lstStyle/>
          <a:p>
            <a:r>
              <a:rPr lang="en-US" b="1" i="1" dirty="0" smtClean="0">
                <a:solidFill>
                  <a:srgbClr val="FF0000"/>
                </a:solidFill>
              </a:rPr>
              <a:t>1.5B objects in DB</a:t>
            </a:r>
            <a:endParaRPr lang="en-US" b="1" i="1" dirty="0">
              <a:solidFill>
                <a:srgbClr val="FF0000"/>
              </a:solidFill>
            </a:endParaRPr>
          </a:p>
        </p:txBody>
      </p:sp>
      <p:sp>
        <p:nvSpPr>
          <p:cNvPr id="51" name="TextBox 50"/>
          <p:cNvSpPr txBox="1"/>
          <p:nvPr/>
        </p:nvSpPr>
        <p:spPr>
          <a:xfrm>
            <a:off x="7839295" y="1896182"/>
            <a:ext cx="1203587" cy="646331"/>
          </a:xfrm>
          <a:prstGeom prst="rect">
            <a:avLst/>
          </a:prstGeom>
          <a:noFill/>
        </p:spPr>
        <p:txBody>
          <a:bodyPr wrap="none" rtlCol="0">
            <a:spAutoFit/>
          </a:bodyPr>
          <a:lstStyle/>
          <a:p>
            <a:pPr algn="ctr"/>
            <a:r>
              <a:rPr lang="en-US" b="1" i="1" dirty="0" smtClean="0">
                <a:solidFill>
                  <a:srgbClr val="FF0000"/>
                </a:solidFill>
              </a:rPr>
              <a:t>Real-Time</a:t>
            </a:r>
          </a:p>
          <a:p>
            <a:pPr algn="ctr"/>
            <a:r>
              <a:rPr lang="en-US" b="1" i="1" dirty="0" smtClean="0">
                <a:solidFill>
                  <a:srgbClr val="FF0000"/>
                </a:solidFill>
              </a:rPr>
              <a:t>Trigger</a:t>
            </a:r>
            <a:endParaRPr lang="en-US" b="1" i="1" dirty="0">
              <a:solidFill>
                <a:srgbClr val="FF0000"/>
              </a:solidFill>
            </a:endParaRPr>
          </a:p>
        </p:txBody>
      </p:sp>
      <p:sp>
        <p:nvSpPr>
          <p:cNvPr id="52" name="TextBox 51"/>
          <p:cNvSpPr txBox="1"/>
          <p:nvPr/>
        </p:nvSpPr>
        <p:spPr>
          <a:xfrm>
            <a:off x="284293" y="5745286"/>
            <a:ext cx="1684300" cy="369332"/>
          </a:xfrm>
          <a:prstGeom prst="rect">
            <a:avLst/>
          </a:prstGeom>
          <a:noFill/>
        </p:spPr>
        <p:txBody>
          <a:bodyPr wrap="none" rtlCol="0">
            <a:spAutoFit/>
          </a:bodyPr>
          <a:lstStyle/>
          <a:p>
            <a:r>
              <a:rPr lang="en-US" b="1" i="1" dirty="0" smtClean="0">
                <a:solidFill>
                  <a:srgbClr val="FF0000"/>
                </a:solidFill>
              </a:rPr>
              <a:t>Publish to Web</a:t>
            </a:r>
            <a:endParaRPr lang="en-US" b="1"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Rot="1" noChangeArrowheads="1"/>
          </p:cNvSpPr>
          <p:nvPr>
            <p:ph type="title"/>
          </p:nvPr>
        </p:nvSpPr>
        <p:spPr>
          <a:xfrm>
            <a:off x="457200" y="152400"/>
            <a:ext cx="8229600" cy="1143000"/>
          </a:xfrm>
        </p:spPr>
        <p:txBody>
          <a:bodyPr>
            <a:normAutofit/>
          </a:bodyPr>
          <a:lstStyle/>
          <a:p>
            <a:pPr eaLnBrk="1" hangingPunct="1">
              <a:defRPr/>
            </a:pPr>
            <a:r>
              <a:rPr lang="en-US" sz="3200" dirty="0" smtClean="0">
                <a:cs typeface="+mj-cs"/>
              </a:rPr>
              <a:t>Real or Bogus – Machine Learning Analysis</a:t>
            </a:r>
          </a:p>
        </p:txBody>
      </p:sp>
      <p:pic>
        <p:nvPicPr>
          <p:cNvPr id="9" name="Picture 7" descr="ref.png                                                        00087641Macintosh HD                   7C2624F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33475"/>
            <a:ext cx="2295525" cy="4591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new.png                                                        00087641Macintosh HD                   7C2624F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1133475"/>
            <a:ext cx="22955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ub.png                                                        00087641Macintosh HD                   7C2624F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33475"/>
            <a:ext cx="22955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rot="16200000">
            <a:off x="-177800" y="3233738"/>
            <a:ext cx="96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moon</a:t>
            </a:r>
          </a:p>
        </p:txBody>
      </p:sp>
      <p:sp>
        <p:nvSpPr>
          <p:cNvPr id="13" name="Line 11"/>
          <p:cNvSpPr>
            <a:spLocks noChangeShapeType="1"/>
          </p:cNvSpPr>
          <p:nvPr/>
        </p:nvSpPr>
        <p:spPr bwMode="auto">
          <a:xfrm>
            <a:off x="76200" y="15240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Line 12"/>
          <p:cNvSpPr>
            <a:spLocks noChangeShapeType="1"/>
          </p:cNvSpPr>
          <p:nvPr/>
        </p:nvSpPr>
        <p:spPr bwMode="auto">
          <a:xfrm>
            <a:off x="76200" y="54102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13"/>
          <p:cNvSpPr>
            <a:spLocks noChangeShapeType="1"/>
          </p:cNvSpPr>
          <p:nvPr/>
        </p:nvSpPr>
        <p:spPr bwMode="auto">
          <a:xfrm flipV="1">
            <a:off x="304800" y="1676400"/>
            <a:ext cx="0" cy="1371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Line 14"/>
          <p:cNvSpPr>
            <a:spLocks noChangeShapeType="1"/>
          </p:cNvSpPr>
          <p:nvPr/>
        </p:nvSpPr>
        <p:spPr bwMode="auto">
          <a:xfrm rot="10800000" flipV="1">
            <a:off x="304800" y="3962400"/>
            <a:ext cx="0" cy="1371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Text Box 15"/>
          <p:cNvSpPr txBox="1">
            <a:spLocks noChangeArrowheads="1"/>
          </p:cNvSpPr>
          <p:nvPr/>
        </p:nvSpPr>
        <p:spPr bwMode="auto">
          <a:xfrm>
            <a:off x="530754" y="5723640"/>
            <a:ext cx="81913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4096 X 2048 CCD images - over 3000 per </a:t>
            </a:r>
            <a:r>
              <a:rPr lang="en-US" dirty="0" smtClean="0">
                <a:cs typeface="+mn-cs"/>
              </a:rPr>
              <a:t>night – producing 1.5M bogus detections, </a:t>
            </a:r>
          </a:p>
          <a:p>
            <a:pPr>
              <a:defRPr/>
            </a:pPr>
            <a:r>
              <a:rPr lang="en-US" dirty="0" smtClean="0">
                <a:cs typeface="+mn-cs"/>
              </a:rPr>
              <a:t>50k known astrophysical objects and </a:t>
            </a:r>
            <a:r>
              <a:rPr lang="en-US" dirty="0" smtClean="0"/>
              <a:t>only 1-2 new astrophysical transients of interest</a:t>
            </a:r>
          </a:p>
          <a:p>
            <a:pPr>
              <a:defRPr/>
            </a:pPr>
            <a:r>
              <a:rPr lang="en-US" dirty="0" smtClean="0"/>
              <a:t>every night. Machine learning is used to wade through this sea of garbage. </a:t>
            </a:r>
            <a:endParaRPr lang="en-US" dirty="0">
              <a:cs typeface="+mn-cs"/>
            </a:endParaRPr>
          </a:p>
        </p:txBody>
      </p:sp>
      <p:pic>
        <p:nvPicPr>
          <p:cNvPr id="19" name="Picture 13" descr="&#10;353349209.png                                                  00084D1EMacintosh HD                   7C2624F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57563"/>
            <a:ext cx="4478338" cy="1490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bwMode="auto">
          <a:xfrm>
            <a:off x="2195513" y="2384425"/>
            <a:ext cx="900112"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Straight Connector 20"/>
          <p:cNvCxnSpPr/>
          <p:nvPr/>
        </p:nvCxnSpPr>
        <p:spPr bwMode="auto">
          <a:xfrm flipH="1">
            <a:off x="6048375" y="2384425"/>
            <a:ext cx="1727200"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Straight Connector 21"/>
          <p:cNvCxnSpPr>
            <a:endCxn id="19" idx="0"/>
          </p:cNvCxnSpPr>
          <p:nvPr/>
        </p:nvCxnSpPr>
        <p:spPr bwMode="auto">
          <a:xfrm flipH="1">
            <a:off x="4600575" y="2384425"/>
            <a:ext cx="366713" cy="973138"/>
          </a:xfrm>
          <a:prstGeom prst="line">
            <a:avLst/>
          </a:prstGeom>
          <a:solidFill>
            <a:schemeClr val="accent1"/>
          </a:solidFill>
          <a:ln w="28575" cap="flat" cmpd="sng" algn="ctr">
            <a:solidFill>
              <a:srgbClr val="0099CC"/>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3" name="TextBox 22"/>
          <p:cNvSpPr txBox="1"/>
          <p:nvPr/>
        </p:nvSpPr>
        <p:spPr>
          <a:xfrm>
            <a:off x="1131216" y="1271699"/>
            <a:ext cx="1334332" cy="369332"/>
          </a:xfrm>
          <a:prstGeom prst="rect">
            <a:avLst/>
          </a:prstGeom>
          <a:noFill/>
        </p:spPr>
        <p:txBody>
          <a:bodyPr wrap="none" rtlCol="0">
            <a:spAutoFit/>
          </a:bodyPr>
          <a:lstStyle/>
          <a:p>
            <a:r>
              <a:rPr lang="en-US" b="1" i="1" dirty="0" smtClean="0">
                <a:solidFill>
                  <a:srgbClr val="FF0000"/>
                </a:solidFill>
              </a:rPr>
              <a:t>New Image</a:t>
            </a:r>
            <a:endParaRPr lang="en-US" b="1" i="1" dirty="0">
              <a:solidFill>
                <a:srgbClr val="FF0000"/>
              </a:solidFill>
            </a:endParaRPr>
          </a:p>
        </p:txBody>
      </p:sp>
      <p:sp>
        <p:nvSpPr>
          <p:cNvPr id="24" name="TextBox 23"/>
          <p:cNvSpPr txBox="1"/>
          <p:nvPr/>
        </p:nvSpPr>
        <p:spPr>
          <a:xfrm>
            <a:off x="3648475" y="1275558"/>
            <a:ext cx="1904200" cy="369332"/>
          </a:xfrm>
          <a:prstGeom prst="rect">
            <a:avLst/>
          </a:prstGeom>
          <a:noFill/>
        </p:spPr>
        <p:txBody>
          <a:bodyPr wrap="none" rtlCol="0">
            <a:spAutoFit/>
          </a:bodyPr>
          <a:lstStyle/>
          <a:p>
            <a:r>
              <a:rPr lang="en-US" b="1" i="1" dirty="0" smtClean="0">
                <a:solidFill>
                  <a:srgbClr val="FF0000"/>
                </a:solidFill>
              </a:rPr>
              <a:t>Reference  Image</a:t>
            </a:r>
            <a:endParaRPr lang="en-US" b="1" i="1" dirty="0">
              <a:solidFill>
                <a:srgbClr val="FF0000"/>
              </a:solidFill>
            </a:endParaRPr>
          </a:p>
        </p:txBody>
      </p:sp>
      <p:sp>
        <p:nvSpPr>
          <p:cNvPr id="25" name="TextBox 24"/>
          <p:cNvSpPr txBox="1"/>
          <p:nvPr/>
        </p:nvSpPr>
        <p:spPr>
          <a:xfrm>
            <a:off x="6814136" y="1271699"/>
            <a:ext cx="1348872" cy="369332"/>
          </a:xfrm>
          <a:prstGeom prst="rect">
            <a:avLst/>
          </a:prstGeom>
          <a:noFill/>
        </p:spPr>
        <p:txBody>
          <a:bodyPr wrap="none" rtlCol="0">
            <a:spAutoFit/>
          </a:bodyPr>
          <a:lstStyle/>
          <a:p>
            <a:r>
              <a:rPr lang="en-US" b="1" i="1" dirty="0" smtClean="0">
                <a:solidFill>
                  <a:srgbClr val="FF0000"/>
                </a:solidFill>
              </a:rPr>
              <a:t>Subtraction</a:t>
            </a:r>
            <a:endParaRPr lang="en-US" b="1" i="1" dirty="0">
              <a:solidFill>
                <a:srgbClr val="FF0000"/>
              </a:solidFill>
            </a:endParaRPr>
          </a:p>
        </p:txBody>
      </p:sp>
      <p:sp>
        <p:nvSpPr>
          <p:cNvPr id="2" name="Footer Placeholder 1"/>
          <p:cNvSpPr>
            <a:spLocks noGrp="1"/>
          </p:cNvSpPr>
          <p:nvPr>
            <p:ph type="ftr" sz="quarter" idx="11"/>
          </p:nvPr>
        </p:nvSpPr>
        <p:spPr>
          <a:xfrm>
            <a:off x="3124200" y="6468394"/>
            <a:ext cx="2895600" cy="365125"/>
          </a:xfrm>
        </p:spPr>
        <p:txBody>
          <a:bodyPr/>
          <a:lstStyle/>
          <a:p>
            <a:r>
              <a:rPr lang="en-US" dirty="0" smtClean="0"/>
              <a:t>ISI @ USC 2017</a:t>
            </a:r>
            <a:endParaRPr lang="en-US" dirty="0"/>
          </a:p>
        </p:txBody>
      </p:sp>
    </p:spTree>
    <p:extLst>
      <p:ext uri="{BB962C8B-B14F-4D97-AF65-F5344CB8AC3E}">
        <p14:creationId xmlns:p14="http://schemas.microsoft.com/office/powerpoint/2010/main" val="30798620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1026"/>
          <p:cNvSpPr>
            <a:spLocks noGrp="1" noRot="1" noChangeArrowheads="1"/>
          </p:cNvSpPr>
          <p:nvPr>
            <p:ph type="title"/>
          </p:nvPr>
        </p:nvSpPr>
        <p:spPr>
          <a:xfrm>
            <a:off x="457200" y="152400"/>
            <a:ext cx="8229600" cy="1143000"/>
          </a:xfrm>
        </p:spPr>
        <p:txBody>
          <a:bodyPr/>
          <a:lstStyle/>
          <a:p>
            <a:pPr eaLnBrk="1" hangingPunct="1">
              <a:defRPr/>
            </a:pPr>
            <a:r>
              <a:rPr lang="en-US">
                <a:latin typeface="Palatino" charset="0"/>
                <a:ea typeface="ＭＳ Ｐゴシック" charset="0"/>
              </a:rPr>
              <a:t>PTF Database</a:t>
            </a:r>
          </a:p>
        </p:txBody>
      </p:sp>
      <p:sp>
        <p:nvSpPr>
          <p:cNvPr id="29698" name="Text Box 1030"/>
          <p:cNvSpPr txBox="1">
            <a:spLocks noChangeArrowheads="1"/>
          </p:cNvSpPr>
          <p:nvPr/>
        </p:nvSpPr>
        <p:spPr bwMode="auto">
          <a:xfrm>
            <a:off x="152400" y="5000563"/>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buFont typeface="Times" charset="0"/>
              <a:buNone/>
            </a:pPr>
            <a:r>
              <a:rPr lang="en-US" dirty="0"/>
              <a:t>All in 851 </a:t>
            </a:r>
            <a:r>
              <a:rPr lang="en-US" dirty="0" smtClean="0"/>
              <a:t>nights from 2009-2012.  </a:t>
            </a:r>
            <a:endParaRPr lang="en-US" dirty="0"/>
          </a:p>
          <a:p>
            <a:pPr algn="l" eaLnBrk="1" hangingPunct="1">
              <a:buFont typeface="Times" charset="0"/>
              <a:buNone/>
            </a:pPr>
            <a:r>
              <a:rPr lang="en-US" dirty="0"/>
              <a:t>An image is an individual chip (~0.7 sq. deg.)</a:t>
            </a:r>
          </a:p>
          <a:p>
            <a:pPr algn="l" eaLnBrk="1" hangingPunct="1">
              <a:buFont typeface="Times" charset="0"/>
              <a:buNone/>
            </a:pPr>
            <a:r>
              <a:rPr lang="en-US" dirty="0"/>
              <a:t>The database is now </a:t>
            </a:r>
            <a:r>
              <a:rPr lang="en-US" dirty="0" smtClean="0"/>
              <a:t>1 TB.             </a:t>
            </a:r>
          </a:p>
          <a:p>
            <a:pPr algn="l" eaLnBrk="1" hangingPunct="1">
              <a:buFont typeface="Times" charset="0"/>
              <a:buNone/>
            </a:pPr>
            <a:r>
              <a:rPr lang="en-US" dirty="0" smtClean="0"/>
              <a:t>Now doubled in size from iPTF from 2013-2016.</a:t>
            </a:r>
            <a:endParaRPr lang="en-US" dirty="0"/>
          </a:p>
        </p:txBody>
      </p:sp>
      <p:graphicFrame>
        <p:nvGraphicFramePr>
          <p:cNvPr id="24674" name="Group 98"/>
          <p:cNvGraphicFramePr>
            <a:graphicFrameLocks noGrp="1"/>
          </p:cNvGraphicFramePr>
          <p:nvPr/>
        </p:nvGraphicFramePr>
        <p:xfrm>
          <a:off x="609600" y="1066800"/>
          <a:ext cx="7288213" cy="3962400"/>
        </p:xfrm>
        <a:graphic>
          <a:graphicData uri="http://schemas.openxmlformats.org/drawingml/2006/table">
            <a:tbl>
              <a:tblPr/>
              <a:tblGrid>
                <a:gridCol w="2106613"/>
                <a:gridCol w="2590800"/>
                <a:gridCol w="2590800"/>
              </a:tblGrid>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R-band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g-band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images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1.82M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305k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subtractions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1.52M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146k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references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29.2k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6.3k</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Candidates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890M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197M</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a:ln>
                            <a:noFill/>
                          </a:ln>
                          <a:solidFill>
                            <a:schemeClr val="tx1"/>
                          </a:solidFill>
                          <a:effectLst/>
                          <a:latin typeface="Palatino" charset="0"/>
                          <a:ea typeface="ＭＳ Ｐゴシック" charset="0"/>
                          <a:cs typeface="ＭＳ Ｐゴシック" charset="0"/>
                        </a:rPr>
                        <a:t>Transients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42945</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charset="0"/>
                        <a:buNone/>
                        <a:tabLst/>
                      </a:pPr>
                      <a:r>
                        <a:rPr kumimoji="0" lang="en-US" sz="2800" b="0" i="0" u="none" strike="noStrike" cap="none" normalizeH="0" baseline="0" dirty="0" smtClean="0">
                          <a:ln>
                            <a:noFill/>
                          </a:ln>
                          <a:solidFill>
                            <a:schemeClr val="tx1"/>
                          </a:solidFill>
                          <a:effectLst/>
                          <a:latin typeface="Palatino" charset="0"/>
                          <a:ea typeface="ＭＳ Ｐゴシック" charset="0"/>
                          <a:cs typeface="ＭＳ Ｐゴシック" charset="0"/>
                        </a:rPr>
                        <a:t>3120</a:t>
                      </a:r>
                      <a:endParaRPr kumimoji="0" lang="en-US" sz="2800" b="0" i="0" u="none" strike="noStrike" cap="none" normalizeH="0" baseline="0" dirty="0">
                        <a:ln>
                          <a:noFill/>
                        </a:ln>
                        <a:solidFill>
                          <a:schemeClr val="tx1"/>
                        </a:solidFill>
                        <a:effectLst/>
                        <a:latin typeface="Palatino"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42360683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69643" y="2523490"/>
            <a:ext cx="2138314" cy="1353820"/>
          </a:xfrm>
          <a:prstGeom prst="rect">
            <a:avLst/>
          </a:prstGeom>
        </p:spPr>
      </p:pic>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Pipeline...</a:t>
            </a:r>
          </a:p>
        </p:txBody>
      </p:sp>
      <p:sp>
        <p:nvSpPr>
          <p:cNvPr id="799748" name="Rectangle 4"/>
          <p:cNvSpPr>
            <a:spLocks noChangeArrowheads="1"/>
          </p:cNvSpPr>
          <p:nvPr/>
        </p:nvSpPr>
        <p:spPr bwMode="auto">
          <a:xfrm>
            <a:off x="1447800" y="4953000"/>
            <a:ext cx="4419600" cy="1371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dirty="0">
                <a:cs typeface="+mn-cs"/>
              </a:rPr>
              <a:t>NERSC GLOBAL FILESYSTEM</a:t>
            </a:r>
          </a:p>
          <a:p>
            <a:pPr>
              <a:defRPr/>
            </a:pPr>
            <a:r>
              <a:rPr lang="en-US" dirty="0">
                <a:cs typeface="+mn-cs"/>
              </a:rPr>
              <a:t>250TB (185TB used)</a:t>
            </a:r>
          </a:p>
        </p:txBody>
      </p:sp>
      <p:sp>
        <p:nvSpPr>
          <p:cNvPr id="799749" name="Rectangle 5"/>
          <p:cNvSpPr>
            <a:spLocks noChangeArrowheads="1"/>
          </p:cNvSpPr>
          <p:nvPr/>
        </p:nvSpPr>
        <p:spPr bwMode="auto">
          <a:xfrm>
            <a:off x="2286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Data</a:t>
            </a:r>
          </a:p>
          <a:p>
            <a:pPr>
              <a:defRPr/>
            </a:pPr>
            <a:r>
              <a:rPr lang="en-US">
                <a:cs typeface="+mn-cs"/>
              </a:rPr>
              <a:t>Transfer</a:t>
            </a:r>
          </a:p>
          <a:p>
            <a:pPr>
              <a:defRPr/>
            </a:pPr>
            <a:r>
              <a:rPr lang="en-US">
                <a:cs typeface="+mn-cs"/>
              </a:rPr>
              <a:t>Nodes</a:t>
            </a:r>
          </a:p>
        </p:txBody>
      </p:sp>
      <p:sp>
        <p:nvSpPr>
          <p:cNvPr id="799750" name="Rectangle 6"/>
          <p:cNvSpPr>
            <a:spLocks noChangeArrowheads="1"/>
          </p:cNvSpPr>
          <p:nvPr/>
        </p:nvSpPr>
        <p:spPr bwMode="auto">
          <a:xfrm>
            <a:off x="24384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2</a:t>
            </a:r>
          </a:p>
        </p:txBody>
      </p:sp>
      <p:sp>
        <p:nvSpPr>
          <p:cNvPr id="799751" name="Rectangle 7"/>
          <p:cNvSpPr>
            <a:spLocks noChangeArrowheads="1"/>
          </p:cNvSpPr>
          <p:nvPr/>
        </p:nvSpPr>
        <p:spPr bwMode="auto">
          <a:xfrm>
            <a:off x="6858000" y="28956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1</a:t>
            </a:r>
          </a:p>
        </p:txBody>
      </p:sp>
      <p:sp>
        <p:nvSpPr>
          <p:cNvPr id="799752" name="Line 8"/>
          <p:cNvSpPr>
            <a:spLocks noChangeShapeType="1"/>
          </p:cNvSpPr>
          <p:nvPr/>
        </p:nvSpPr>
        <p:spPr bwMode="auto">
          <a:xfrm>
            <a:off x="1143000" y="1295400"/>
            <a:ext cx="762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3" name="Line 9"/>
          <p:cNvSpPr>
            <a:spLocks noChangeShapeType="1"/>
          </p:cNvSpPr>
          <p:nvPr/>
        </p:nvSpPr>
        <p:spPr bwMode="auto">
          <a:xfrm>
            <a:off x="914400" y="3657600"/>
            <a:ext cx="4572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4" name="Line 10"/>
          <p:cNvSpPr>
            <a:spLocks noChangeShapeType="1"/>
          </p:cNvSpPr>
          <p:nvPr/>
        </p:nvSpPr>
        <p:spPr bwMode="auto">
          <a:xfrm>
            <a:off x="37338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5" name="Line 11"/>
          <p:cNvSpPr>
            <a:spLocks noChangeShapeType="1"/>
          </p:cNvSpPr>
          <p:nvPr/>
        </p:nvSpPr>
        <p:spPr bwMode="auto">
          <a:xfrm flipV="1">
            <a:off x="7620000" y="1828800"/>
            <a:ext cx="3810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6" name="Text Box 12"/>
          <p:cNvSpPr txBox="1">
            <a:spLocks noChangeArrowheads="1"/>
          </p:cNvSpPr>
          <p:nvPr/>
        </p:nvSpPr>
        <p:spPr bwMode="auto">
          <a:xfrm>
            <a:off x="263525" y="762000"/>
            <a:ext cx="1868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Observatory</a:t>
            </a:r>
          </a:p>
        </p:txBody>
      </p:sp>
      <p:sp>
        <p:nvSpPr>
          <p:cNvPr id="799757" name="Text Box 13"/>
          <p:cNvSpPr txBox="1">
            <a:spLocks noChangeArrowheads="1"/>
          </p:cNvSpPr>
          <p:nvPr/>
        </p:nvSpPr>
        <p:spPr bwMode="auto">
          <a:xfrm>
            <a:off x="7127875" y="930275"/>
            <a:ext cx="1998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PTF </a:t>
            </a:r>
          </a:p>
          <a:p>
            <a:pPr>
              <a:defRPr/>
            </a:pPr>
            <a:r>
              <a:rPr lang="en-US">
                <a:cs typeface="+mn-cs"/>
              </a:rPr>
              <a:t>Classification</a:t>
            </a:r>
          </a:p>
        </p:txBody>
      </p:sp>
      <p:sp>
        <p:nvSpPr>
          <p:cNvPr id="799758" name="Text Box 14"/>
          <p:cNvSpPr txBox="1">
            <a:spLocks noChangeArrowheads="1"/>
          </p:cNvSpPr>
          <p:nvPr/>
        </p:nvSpPr>
        <p:spPr bwMode="auto">
          <a:xfrm>
            <a:off x="2292350" y="1905000"/>
            <a:ext cx="224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Processing/db </a:t>
            </a:r>
          </a:p>
        </p:txBody>
      </p:sp>
      <p:sp>
        <p:nvSpPr>
          <p:cNvPr id="799760" name="Text Box 16"/>
          <p:cNvSpPr txBox="1">
            <a:spLocks noChangeArrowheads="1"/>
          </p:cNvSpPr>
          <p:nvPr/>
        </p:nvSpPr>
        <p:spPr bwMode="auto">
          <a:xfrm>
            <a:off x="4800600" y="1676400"/>
            <a:ext cx="186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Subtractions</a:t>
            </a:r>
          </a:p>
        </p:txBody>
      </p:sp>
      <p:sp>
        <p:nvSpPr>
          <p:cNvPr id="799761" name="Line 17"/>
          <p:cNvSpPr>
            <a:spLocks noChangeShapeType="1"/>
          </p:cNvSpPr>
          <p:nvPr/>
        </p:nvSpPr>
        <p:spPr bwMode="auto">
          <a:xfrm>
            <a:off x="7772400" y="4267200"/>
            <a:ext cx="0" cy="990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2" name="Line 18"/>
          <p:cNvSpPr>
            <a:spLocks noChangeShapeType="1"/>
          </p:cNvSpPr>
          <p:nvPr/>
        </p:nvSpPr>
        <p:spPr bwMode="auto">
          <a:xfrm flipH="1">
            <a:off x="6019800" y="5257800"/>
            <a:ext cx="1752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3" name="Line 19"/>
          <p:cNvSpPr>
            <a:spLocks noChangeShapeType="1"/>
          </p:cNvSpPr>
          <p:nvPr/>
        </p:nvSpPr>
        <p:spPr bwMode="auto">
          <a:xfrm>
            <a:off x="5257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4" name="Line 20"/>
          <p:cNvSpPr>
            <a:spLocks noChangeShapeType="1"/>
          </p:cNvSpPr>
          <p:nvPr/>
        </p:nvSpPr>
        <p:spPr bwMode="auto">
          <a:xfrm>
            <a:off x="4419600" y="3200400"/>
            <a:ext cx="381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5" name="Line 21"/>
          <p:cNvSpPr>
            <a:spLocks noChangeShapeType="1"/>
          </p:cNvSpPr>
          <p:nvPr/>
        </p:nvSpPr>
        <p:spPr bwMode="auto">
          <a:xfrm flipH="1" flipV="1">
            <a:off x="31242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6" name="Line 22"/>
          <p:cNvSpPr>
            <a:spLocks noChangeShapeType="1"/>
          </p:cNvSpPr>
          <p:nvPr/>
        </p:nvSpPr>
        <p:spPr bwMode="auto">
          <a:xfrm flipV="1">
            <a:off x="5638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7" name="Text Box 23"/>
          <p:cNvSpPr txBox="1">
            <a:spLocks noChangeArrowheads="1"/>
          </p:cNvSpPr>
          <p:nvPr/>
        </p:nvSpPr>
        <p:spPr bwMode="auto">
          <a:xfrm>
            <a:off x="1258888" y="1401763"/>
            <a:ext cx="116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2.5 MB/s</a:t>
            </a:r>
          </a:p>
        </p:txBody>
      </p:sp>
      <p:sp>
        <p:nvSpPr>
          <p:cNvPr id="799768" name="Text Box 24"/>
          <p:cNvSpPr txBox="1">
            <a:spLocks noChangeArrowheads="1"/>
          </p:cNvSpPr>
          <p:nvPr/>
        </p:nvSpPr>
        <p:spPr bwMode="auto">
          <a:xfrm>
            <a:off x="1962150" y="4038600"/>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 GB/s</a:t>
            </a:r>
          </a:p>
        </p:txBody>
      </p:sp>
      <p:sp>
        <p:nvSpPr>
          <p:cNvPr id="799769" name="Text Box 25"/>
          <p:cNvSpPr txBox="1">
            <a:spLocks noChangeArrowheads="1"/>
          </p:cNvSpPr>
          <p:nvPr/>
        </p:nvSpPr>
        <p:spPr bwMode="auto">
          <a:xfrm>
            <a:off x="4106863" y="1295400"/>
            <a:ext cx="110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12 MB/s</a:t>
            </a:r>
          </a:p>
        </p:txBody>
      </p:sp>
      <p:sp>
        <p:nvSpPr>
          <p:cNvPr id="799770" name="Text Box 26"/>
          <p:cNvSpPr txBox="1">
            <a:spLocks noChangeArrowheads="1"/>
          </p:cNvSpPr>
          <p:nvPr/>
        </p:nvSpPr>
        <p:spPr bwMode="auto">
          <a:xfrm>
            <a:off x="8001000" y="2133600"/>
            <a:ext cx="976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4 MB/s</a:t>
            </a:r>
          </a:p>
          <a:p>
            <a:pPr>
              <a:defRPr/>
            </a:pPr>
            <a:r>
              <a:rPr lang="en-US" sz="2000" b="1" i="1">
                <a:solidFill>
                  <a:schemeClr val="hlink"/>
                </a:solidFill>
                <a:cs typeface="+mn-cs"/>
              </a:rPr>
              <a:t>(crude)</a:t>
            </a:r>
          </a:p>
        </p:txBody>
      </p:sp>
      <p:sp>
        <p:nvSpPr>
          <p:cNvPr id="799771" name="Text Box 27"/>
          <p:cNvSpPr txBox="1">
            <a:spLocks noChangeArrowheads="1"/>
          </p:cNvSpPr>
          <p:nvPr/>
        </p:nvSpPr>
        <p:spPr bwMode="auto">
          <a:xfrm>
            <a:off x="7924800" y="4267200"/>
            <a:ext cx="1166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0.5 MB/s</a:t>
            </a:r>
          </a:p>
          <a:p>
            <a:pPr>
              <a:defRPr/>
            </a:pPr>
            <a:r>
              <a:rPr lang="en-US" sz="2000" b="1" i="1">
                <a:solidFill>
                  <a:schemeClr val="hlink"/>
                </a:solidFill>
                <a:cs typeface="+mn-cs"/>
              </a:rPr>
              <a:t>(full)</a:t>
            </a:r>
          </a:p>
        </p:txBody>
      </p:sp>
      <p:sp>
        <p:nvSpPr>
          <p:cNvPr id="32" name="Text Box 12"/>
          <p:cNvSpPr txBox="1">
            <a:spLocks noChangeArrowheads="1"/>
          </p:cNvSpPr>
          <p:nvPr/>
        </p:nvSpPr>
        <p:spPr bwMode="auto">
          <a:xfrm>
            <a:off x="6388443" y="5612309"/>
            <a:ext cx="2364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smtClean="0">
                <a:solidFill>
                  <a:srgbClr val="FFFF00"/>
                </a:solidFill>
                <a:cs typeface="+mn-cs"/>
              </a:rPr>
              <a:t>One of 4 such pipelines </a:t>
            </a:r>
          </a:p>
          <a:p>
            <a:pPr>
              <a:defRPr/>
            </a:pPr>
            <a:r>
              <a:rPr lang="en-US" dirty="0" smtClean="0">
                <a:solidFill>
                  <a:srgbClr val="FFFF00"/>
                </a:solidFill>
                <a:cs typeface="+mn-cs"/>
              </a:rPr>
              <a:t>running at NERSC...</a:t>
            </a:r>
            <a:endParaRPr lang="en-US" dirty="0">
              <a:solidFill>
                <a:srgbClr val="FFFF00"/>
              </a:solidFill>
              <a:cs typeface="+mn-cs"/>
            </a:endParaRP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18241560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PTF Turn</a:t>
            </a:r>
            <a:r>
              <a:rPr lang="en-US" dirty="0">
                <a:latin typeface="Palatino" charset="0"/>
                <a:ea typeface="ＭＳ Ｐゴシック" charset="0"/>
              </a:rPr>
              <a:t>-around</a:t>
            </a:r>
          </a:p>
        </p:txBody>
      </p:sp>
      <p:sp>
        <p:nvSpPr>
          <p:cNvPr id="32770" name="Text Box 1030"/>
          <p:cNvSpPr txBox="1">
            <a:spLocks/>
          </p:cNvSpPr>
          <p:nvPr/>
        </p:nvSpPr>
        <p:spPr bwMode="auto">
          <a:xfrm>
            <a:off x="6196310" y="1787883"/>
            <a:ext cx="28194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sz="1800" dirty="0">
                <a:latin typeface="Gill Sans" charset="0"/>
                <a:ea typeface="ヒラギノ角ゴ Pro W3" charset="0"/>
                <a:cs typeface="ヒラギノ角ゴ Pro W3" charset="0"/>
                <a:sym typeface="Gill Sans" charset="0"/>
              </a:rPr>
              <a:t>What does </a:t>
            </a:r>
            <a:r>
              <a:rPr lang="ja-JP" altLang="en-US" sz="1800" dirty="0">
                <a:latin typeface="Gill Sans" charset="0"/>
                <a:ea typeface="ヒラギノ角ゴ Pro W3" charset="0"/>
                <a:cs typeface="ヒラギノ角ゴ Pro W3" charset="0"/>
                <a:sym typeface="Gill Sans" charset="0"/>
              </a:rPr>
              <a:t>“</a:t>
            </a:r>
            <a:r>
              <a:rPr lang="en-US" altLang="ja-JP" sz="1800" dirty="0">
                <a:latin typeface="Gill Sans" charset="0"/>
                <a:ea typeface="ヒラギノ角ゴ Pro W3" charset="0"/>
                <a:cs typeface="ヒラギノ角ゴ Pro W3" charset="0"/>
                <a:sym typeface="Gill Sans" charset="0"/>
              </a:rPr>
              <a:t>real-time</a:t>
            </a:r>
            <a:r>
              <a:rPr lang="ja-JP" altLang="en-US" sz="1800" dirty="0">
                <a:latin typeface="Gill Sans" charset="0"/>
                <a:ea typeface="ヒラギノ角ゴ Pro W3" charset="0"/>
                <a:cs typeface="ヒラギノ角ゴ Pro W3" charset="0"/>
                <a:sym typeface="Gill Sans" charset="0"/>
              </a:rPr>
              <a:t>”</a:t>
            </a:r>
            <a:r>
              <a:rPr lang="en-US" altLang="ja-JP" sz="1800" dirty="0">
                <a:latin typeface="Gill Sans" charset="0"/>
                <a:ea typeface="ヒラギノ角ゴ Pro W3" charset="0"/>
                <a:cs typeface="ヒラギノ角ゴ Pro W3" charset="0"/>
                <a:sym typeface="Gill Sans" charset="0"/>
              </a:rPr>
              <a:t> subtractions really mean?</a:t>
            </a:r>
          </a:p>
          <a:p>
            <a:pPr algn="l" eaLnBrk="1" hangingPunct="1"/>
            <a:endParaRPr lang="en-US" sz="1800" dirty="0">
              <a:latin typeface="Gill Sans" charset="0"/>
              <a:ea typeface="ヒラギノ角ゴ Pro W3" charset="0"/>
              <a:cs typeface="ヒラギノ角ゴ Pro W3" charset="0"/>
              <a:sym typeface="Gill Sans" charset="0"/>
            </a:endParaRPr>
          </a:p>
          <a:p>
            <a:pPr algn="l" eaLnBrk="1" hangingPunct="1"/>
            <a:r>
              <a:rPr lang="en-US" sz="1800" dirty="0" smtClean="0">
                <a:latin typeface="Gill Sans" charset="0"/>
                <a:ea typeface="ヒラギノ角ゴ Pro W3" charset="0"/>
                <a:cs typeface="ヒラギノ角ゴ Pro W3" charset="0"/>
                <a:sym typeface="Gill Sans" charset="0"/>
              </a:rPr>
              <a:t>For </a:t>
            </a:r>
            <a:r>
              <a:rPr lang="en-US" sz="1800" dirty="0">
                <a:latin typeface="Gill Sans" charset="0"/>
                <a:ea typeface="ヒラギノ角ゴ Pro W3" charset="0"/>
                <a:cs typeface="ヒラギノ角ゴ Pro W3" charset="0"/>
                <a:sym typeface="Gill Sans" charset="0"/>
              </a:rPr>
              <a:t>95% of the nights all images are processed, subtractions are run, candidates are put into the database and the local universe script is run in &lt; 1hr after observation.</a:t>
            </a:r>
          </a:p>
          <a:p>
            <a:pPr algn="l" eaLnBrk="1" hangingPunct="1"/>
            <a:endParaRPr lang="en-US" sz="1800" dirty="0">
              <a:latin typeface="Gill Sans" charset="0"/>
              <a:ea typeface="ヒラギノ角ゴ Pro W3" charset="0"/>
              <a:cs typeface="ヒラギノ角ゴ Pro W3" charset="0"/>
              <a:sym typeface="Gill Sans" charset="0"/>
            </a:endParaRPr>
          </a:p>
          <a:p>
            <a:pPr algn="l" eaLnBrk="1" hangingPunct="1"/>
            <a:r>
              <a:rPr lang="en-US" sz="1800" dirty="0">
                <a:latin typeface="Gill Sans" charset="0"/>
                <a:ea typeface="ヒラギノ角ゴ Pro W3" charset="0"/>
                <a:cs typeface="ヒラギノ角ゴ Pro W3" charset="0"/>
                <a:sym typeface="Gill Sans" charset="0"/>
              </a:rPr>
              <a:t>Median turn-around is 30m</a:t>
            </a:r>
            <a:r>
              <a:rPr lang="en-US" sz="1800" dirty="0" smtClean="0">
                <a:latin typeface="Gill Sans" charset="0"/>
                <a:ea typeface="ヒラギノ角ゴ Pro W3" charset="0"/>
                <a:cs typeface="ヒラギノ角ゴ Pro W3" charset="0"/>
                <a:sym typeface="Gill Sans" charset="0"/>
              </a:rPr>
              <a:t>.</a:t>
            </a:r>
          </a:p>
          <a:p>
            <a:pPr algn="l" eaLnBrk="1" hangingPunct="1"/>
            <a:endParaRPr lang="en-US" sz="1800" dirty="0">
              <a:latin typeface="Gill Sans" charset="0"/>
              <a:ea typeface="ヒラギノ角ゴ Pro W3" charset="0"/>
              <a:cs typeface="ヒラギノ角ゴ Pro W3" charset="0"/>
              <a:sym typeface="Gill Sans" charset="0"/>
            </a:endParaRPr>
          </a:p>
        </p:txBody>
      </p:sp>
      <p:pic>
        <p:nvPicPr>
          <p:cNvPr id="32771" name="Picture 1" descr="20120706.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12875"/>
            <a:ext cx="5916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
          <p:cNvSpPr txBox="1">
            <a:spLocks noChangeArrowheads="1"/>
          </p:cNvSpPr>
          <p:nvPr/>
        </p:nvSpPr>
        <p:spPr bwMode="auto">
          <a:xfrm>
            <a:off x="1231900" y="1520825"/>
            <a:ext cx="3559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a:solidFill>
                  <a:schemeClr val="bg1"/>
                </a:solidFill>
              </a:rPr>
              <a:t>Typical night: 2012-07-06</a:t>
            </a: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42011897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iPTF turn</a:t>
            </a:r>
            <a:r>
              <a:rPr lang="en-US" dirty="0">
                <a:latin typeface="Palatino" charset="0"/>
                <a:ea typeface="ＭＳ Ｐゴシック" charset="0"/>
              </a:rPr>
              <a:t>-around</a:t>
            </a:r>
          </a:p>
        </p:txBody>
      </p:sp>
      <p:sp>
        <p:nvSpPr>
          <p:cNvPr id="32770" name="Text Box 1030"/>
          <p:cNvSpPr txBox="1">
            <a:spLocks/>
          </p:cNvSpPr>
          <p:nvPr/>
        </p:nvSpPr>
        <p:spPr bwMode="auto">
          <a:xfrm>
            <a:off x="6099796" y="1069515"/>
            <a:ext cx="2980059"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eaLnBrk="1" hangingPunct="1"/>
            <a:r>
              <a:rPr lang="en-US" sz="1800" dirty="0" smtClean="0">
                <a:latin typeface="Gill Sans" charset="0"/>
                <a:ea typeface="ヒラギノ角ゴ Pro W3" charset="0"/>
                <a:cs typeface="ヒラギノ角ゴ Pro W3" charset="0"/>
                <a:sym typeface="Gill Sans" charset="0"/>
              </a:rPr>
              <a:t>Due to the X-SWAP </a:t>
            </a:r>
            <a:r>
              <a:rPr lang="en-US" sz="1800" dirty="0">
                <a:latin typeface="Gill Sans" charset="0"/>
                <a:ea typeface="ヒラギノ角ゴ Pro W3" charset="0"/>
                <a:cs typeface="ヒラギノ角ゴ Pro W3" charset="0"/>
                <a:sym typeface="Gill Sans" charset="0"/>
              </a:rPr>
              <a:t>project (Extreme-Scale Scientific Workflow Analysis and </a:t>
            </a:r>
            <a:r>
              <a:rPr lang="en-US" sz="1800" dirty="0" smtClean="0">
                <a:latin typeface="Gill Sans" charset="0"/>
                <a:ea typeface="ヒラギノ角ゴ Pro W3" charset="0"/>
                <a:cs typeface="ヒラギノ角ゴ Pro W3" charset="0"/>
                <a:sym typeface="Gill Sans" charset="0"/>
              </a:rPr>
              <a:t>Prediction), funded through the ASCR LAB-1088 call (</a:t>
            </a:r>
            <a:r>
              <a:rPr lang="en-US" sz="1800" dirty="0" smtClean="0"/>
              <a:t>Analytical </a:t>
            </a:r>
            <a:r>
              <a:rPr lang="en-US" sz="1800" dirty="0"/>
              <a:t>Modeling for Extreme-Scale Computing </a:t>
            </a:r>
            <a:r>
              <a:rPr lang="en-US" sz="1800" dirty="0" smtClean="0"/>
              <a:t>Environments), we have been able to understand and eliminate a lot of our inefficiencies and decrease the turn-around by an order of magnitude! </a:t>
            </a:r>
          </a:p>
          <a:p>
            <a:pPr eaLnBrk="1" hangingPunct="1"/>
            <a:endParaRPr lang="en-US" sz="1800" dirty="0">
              <a:latin typeface="Gill Sans" charset="0"/>
              <a:ea typeface="ヒラギノ角ゴ Pro W3" charset="0"/>
              <a:cs typeface="ヒラギノ角ゴ Pro W3" charset="0"/>
              <a:sym typeface="Gill Sans" charset="0"/>
            </a:endParaRPr>
          </a:p>
          <a:p>
            <a:pPr eaLnBrk="1" hangingPunct="1"/>
            <a:r>
              <a:rPr lang="en-US" sz="1800" dirty="0" smtClean="0">
                <a:latin typeface="Gill Sans" charset="0"/>
                <a:ea typeface="ヒラギノ角ゴ Pro W3" charset="0"/>
                <a:cs typeface="ヒラギノ角ゴ Pro W3" charset="0"/>
                <a:sym typeface="Gill Sans" charset="0"/>
              </a:rPr>
              <a:t>Better use of the </a:t>
            </a:r>
            <a:r>
              <a:rPr lang="en-US" sz="1800" dirty="0" err="1" smtClean="0">
                <a:latin typeface="Gill Sans" charset="0"/>
                <a:ea typeface="ヒラギノ角ゴ Pro W3" charset="0"/>
                <a:cs typeface="ヒラギノ角ゴ Pro W3" charset="0"/>
                <a:sym typeface="Gill Sans" charset="0"/>
              </a:rPr>
              <a:t>Lustre</a:t>
            </a:r>
            <a:r>
              <a:rPr lang="en-US" sz="1800" dirty="0" smtClean="0">
                <a:latin typeface="Gill Sans" charset="0"/>
                <a:ea typeface="ヒラギノ角ゴ Pro W3" charset="0"/>
                <a:cs typeface="ヒラギノ角ゴ Pro W3" charset="0"/>
                <a:sym typeface="Gill Sans" charset="0"/>
              </a:rPr>
              <a:t> </a:t>
            </a:r>
            <a:r>
              <a:rPr lang="en-US" sz="1800" dirty="0" err="1" smtClean="0">
                <a:latin typeface="Gill Sans" charset="0"/>
                <a:ea typeface="ヒラギノ角ゴ Pro W3" charset="0"/>
                <a:cs typeface="ヒラギノ角ゴ Pro W3" charset="0"/>
                <a:sym typeface="Gill Sans" charset="0"/>
              </a:rPr>
              <a:t>filesystem</a:t>
            </a:r>
            <a:r>
              <a:rPr lang="en-US" sz="1800" dirty="0" smtClean="0">
                <a:latin typeface="Gill Sans" charset="0"/>
                <a:ea typeface="ヒラギノ角ゴ Pro W3" charset="0"/>
                <a:cs typeface="ヒラギノ角ゴ Pro W3" charset="0"/>
                <a:sym typeface="Gill Sans" charset="0"/>
              </a:rPr>
              <a:t> (for everything), better use of </a:t>
            </a:r>
            <a:r>
              <a:rPr lang="en-US" sz="1800" dirty="0" err="1" smtClean="0">
                <a:latin typeface="Gill Sans" charset="0"/>
                <a:ea typeface="ヒラギノ角ゴ Pro W3" charset="0"/>
                <a:cs typeface="ヒラギノ角ゴ Pro W3" charset="0"/>
                <a:sym typeface="Gill Sans" charset="0"/>
              </a:rPr>
              <a:t>OpenMP</a:t>
            </a:r>
            <a:r>
              <a:rPr lang="en-US" sz="1800" dirty="0" smtClean="0">
                <a:latin typeface="Gill Sans" charset="0"/>
                <a:ea typeface="ヒラギノ角ゴ Pro W3" charset="0"/>
                <a:cs typeface="ヒラギノ角ゴ Pro W3" charset="0"/>
                <a:sym typeface="Gill Sans" charset="0"/>
              </a:rPr>
              <a:t> in all codes, reserved nodes, etc.</a:t>
            </a:r>
            <a:endParaRPr lang="en-US" sz="1800" dirty="0">
              <a:latin typeface="Gill Sans" charset="0"/>
              <a:ea typeface="ヒラギノ角ゴ Pro W3" charset="0"/>
              <a:cs typeface="ヒラギノ角ゴ Pro W3" charset="0"/>
              <a:sym typeface="Gill Sans" charset="0"/>
            </a:endParaRPr>
          </a:p>
        </p:txBody>
      </p:sp>
      <p:pic>
        <p:nvPicPr>
          <p:cNvPr id="3" name="Picture 2" descr="new_h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 y="1198340"/>
            <a:ext cx="6035651" cy="4663912"/>
          </a:xfrm>
          <a:prstGeom prst="rect">
            <a:avLst/>
          </a:prstGeom>
        </p:spPr>
      </p:pic>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2104057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latin typeface="Palatino" charset="0"/>
                <a:ea typeface="ＭＳ Ｐゴシック" charset="0"/>
              </a:rPr>
              <a:t>iPTF turn</a:t>
            </a:r>
            <a:r>
              <a:rPr lang="en-US" dirty="0">
                <a:latin typeface="Palatino" charset="0"/>
                <a:ea typeface="ＭＳ Ｐゴシック" charset="0"/>
              </a:rPr>
              <a:t>-around</a:t>
            </a:r>
          </a:p>
        </p:txBody>
      </p:sp>
      <p:pic>
        <p:nvPicPr>
          <p:cNvPr id="3" name="Picture 2" descr="new_hi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 y="1198340"/>
            <a:ext cx="6035651" cy="4663912"/>
          </a:xfrm>
          <a:prstGeom prst="rect">
            <a:avLst/>
          </a:prstGeom>
        </p:spPr>
      </p:pic>
      <p:sp>
        <p:nvSpPr>
          <p:cNvPr id="5" name="Text Box 1030"/>
          <p:cNvSpPr txBox="1">
            <a:spLocks/>
          </p:cNvSpPr>
          <p:nvPr/>
        </p:nvSpPr>
        <p:spPr bwMode="auto">
          <a:xfrm>
            <a:off x="6324600" y="954088"/>
            <a:ext cx="2819400"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dirty="0" smtClean="0">
                <a:latin typeface="Gill Sans" charset="0"/>
                <a:ea typeface="ヒラギノ角ゴ Pro W3" charset="0"/>
                <a:cs typeface="ヒラギノ角ゴ Pro W3" charset="0"/>
                <a:sym typeface="Gill Sans" charset="0"/>
              </a:rPr>
              <a:t>We made major changes to the old pipeline. </a:t>
            </a:r>
          </a:p>
          <a:p>
            <a:pPr eaLnBrk="1" hangingPunct="1">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Pipeline completely instrumented for timings.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Identified and fixed python load time on Edison (15min to 5 sec).</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Moved all I/O in processing to </a:t>
            </a:r>
            <a:r>
              <a:rPr lang="en-US" sz="1800" dirty="0" err="1" smtClean="0">
                <a:latin typeface="Gill Sans" charset="0"/>
                <a:ea typeface="ヒラギノ角ゴ Pro W3" charset="0"/>
                <a:cs typeface="ヒラギノ角ゴ Pro W3" charset="0"/>
                <a:sym typeface="Gill Sans" charset="0"/>
              </a:rPr>
              <a:t>Lustre</a:t>
            </a:r>
            <a:r>
              <a:rPr lang="en-US" sz="1800" dirty="0" smtClean="0">
                <a:latin typeface="Gill Sans" charset="0"/>
                <a:ea typeface="ヒラギノ角ゴ Pro W3" charset="0"/>
                <a:cs typeface="ヒラギノ角ゴ Pro W3" charset="0"/>
                <a:sym typeface="Gill Sans" charset="0"/>
              </a:rPr>
              <a:t> </a:t>
            </a:r>
          </a:p>
          <a:p>
            <a:pPr eaLnBrk="1" hangingPunct="1">
              <a:defRPr/>
            </a:pPr>
            <a:r>
              <a:rPr lang="en-US" sz="1800" dirty="0" smtClean="0">
                <a:latin typeface="Gill Sans" charset="0"/>
                <a:ea typeface="ヒラギノ角ゴ Pro W3" charset="0"/>
                <a:cs typeface="ヒラギノ角ゴ Pro W3" charset="0"/>
                <a:sym typeface="Gill Sans" charset="0"/>
              </a:rPr>
              <a:t>    /scratch </a:t>
            </a:r>
            <a:r>
              <a:rPr lang="en-US" sz="1800" dirty="0" err="1" smtClean="0">
                <a:latin typeface="Gill Sans" charset="0"/>
                <a:ea typeface="ヒラギノ角ゴ Pro W3" charset="0"/>
                <a:cs typeface="ヒラギノ角ゴ Pro W3" charset="0"/>
                <a:sym typeface="Gill Sans" charset="0"/>
              </a:rPr>
              <a:t>filesystem</a:t>
            </a: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marL="285750" indent="-285750" eaLnBrk="1" hangingPunct="1">
              <a:buFont typeface="Arial"/>
              <a:buChar char="•"/>
              <a:defRPr/>
            </a:pPr>
            <a:r>
              <a:rPr lang="en-US" sz="1800" dirty="0" smtClean="0">
                <a:latin typeface="Gill Sans" charset="0"/>
                <a:ea typeface="ヒラギノ角ゴ Pro W3" charset="0"/>
                <a:cs typeface="ヒラギノ角ゴ Pro W3" charset="0"/>
                <a:sym typeface="Gill Sans" charset="0"/>
              </a:rPr>
              <a:t>Now optimizing db access</a:t>
            </a:r>
          </a:p>
          <a:p>
            <a:pPr marL="285750" indent="-285750" eaLnBrk="1" hangingPunct="1">
              <a:buFont typeface="Arial"/>
              <a:buChar char="•"/>
              <a:defRPr/>
            </a:pPr>
            <a:endParaRPr lang="en-US" sz="1800" dirty="0" smtClean="0">
              <a:latin typeface="Gill Sans" charset="0"/>
              <a:ea typeface="ヒラギノ角ゴ Pro W3" charset="0"/>
              <a:cs typeface="ヒラギノ角ゴ Pro W3" charset="0"/>
              <a:sym typeface="Gill Sans" charset="0"/>
            </a:endParaRPr>
          </a:p>
          <a:p>
            <a:pPr eaLnBrk="1" hangingPunct="1">
              <a:defRPr/>
            </a:pPr>
            <a:r>
              <a:rPr lang="en-US" sz="1800" dirty="0" smtClean="0">
                <a:latin typeface="Gill Sans" charset="0"/>
                <a:ea typeface="ヒラギノ角ゴ Pro W3" charset="0"/>
                <a:cs typeface="ヒラギノ角ゴ Pro W3" charset="0"/>
                <a:sym typeface="Gill Sans" charset="0"/>
              </a:rPr>
              <a:t>Typical turnaround is now </a:t>
            </a:r>
          </a:p>
          <a:p>
            <a:pPr eaLnBrk="1" hangingPunct="1">
              <a:defRPr/>
            </a:pPr>
            <a:r>
              <a:rPr lang="en-US" sz="1800" dirty="0" smtClean="0">
                <a:latin typeface="Gill Sans" charset="0"/>
                <a:ea typeface="ヒラギノ角ゴ Pro W3" charset="0"/>
                <a:cs typeface="ヒラギノ角ゴ Pro W3" charset="0"/>
                <a:sym typeface="Gill Sans" charset="0"/>
              </a:rPr>
              <a:t>&lt; </a:t>
            </a:r>
            <a:r>
              <a:rPr lang="en-US" sz="1800" dirty="0">
                <a:latin typeface="Gill Sans" charset="0"/>
                <a:ea typeface="ヒラギノ角ゴ Pro W3" charset="0"/>
                <a:cs typeface="ヒラギノ角ゴ Pro W3" charset="0"/>
                <a:sym typeface="Gill Sans" charset="0"/>
              </a:rPr>
              <a:t>5</a:t>
            </a:r>
            <a:r>
              <a:rPr lang="en-US" sz="1800" dirty="0" smtClean="0">
                <a:latin typeface="Gill Sans" charset="0"/>
                <a:ea typeface="ヒラギノ角ゴ Pro W3" charset="0"/>
                <a:cs typeface="ヒラギノ角ゴ Pro W3" charset="0"/>
                <a:sym typeface="Gill Sans" charset="0"/>
              </a:rPr>
              <a:t> minutes for 95% of the data!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1884" y="2014885"/>
            <a:ext cx="1993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830" y="5868010"/>
            <a:ext cx="4163918" cy="923330"/>
          </a:xfrm>
          <a:prstGeom prst="rect">
            <a:avLst/>
          </a:prstGeom>
          <a:noFill/>
        </p:spPr>
        <p:txBody>
          <a:bodyPr wrap="square" rtlCol="0">
            <a:spAutoFit/>
          </a:bodyPr>
          <a:lstStyle/>
          <a:p>
            <a:r>
              <a:rPr lang="en-US" dirty="0" smtClean="0">
                <a:latin typeface="Gill Sans" charset="0"/>
                <a:ea typeface="ヒラギノ角ゴ Pro W3" charset="0"/>
                <a:cs typeface="ヒラギノ角ゴ Pro W3" charset="0"/>
                <a:sym typeface="Gill Sans" charset="0"/>
              </a:rPr>
              <a:t>Yi Cao’s Caltech thesis May 3, 2016.  </a:t>
            </a:r>
            <a:r>
              <a:rPr lang="en-US" dirty="0" smtClean="0">
                <a:latin typeface="Gill Sans" charset="0"/>
                <a:ea typeface="ヒラギノ角ゴ Pro W3" charset="0"/>
                <a:cs typeface="ヒラギノ角ゴ Pro W3" charset="0"/>
                <a:sym typeface="Gill Sans" charset="0"/>
              </a:rPr>
              <a:t>Became an </a:t>
            </a:r>
            <a:r>
              <a:rPr lang="en-US" dirty="0" err="1" smtClean="0">
                <a:latin typeface="Gill Sans" charset="0"/>
                <a:ea typeface="ヒラギノ角ゴ Pro W3" charset="0"/>
                <a:cs typeface="ヒラギノ角ゴ Pro W3" charset="0"/>
                <a:sym typeface="Gill Sans" charset="0"/>
              </a:rPr>
              <a:t>eScience</a:t>
            </a:r>
            <a:r>
              <a:rPr lang="en-US" dirty="0" smtClean="0">
                <a:latin typeface="Gill Sans" charset="0"/>
                <a:ea typeface="ヒラギノ角ゴ Pro W3" charset="0"/>
                <a:cs typeface="ヒラギノ角ゴ Pro W3" charset="0"/>
                <a:sym typeface="Gill Sans" charset="0"/>
              </a:rPr>
              <a:t> </a:t>
            </a:r>
            <a:r>
              <a:rPr lang="en-US" dirty="0" smtClean="0">
                <a:latin typeface="Gill Sans" charset="0"/>
                <a:ea typeface="ヒラギノ角ゴ Pro W3" charset="0"/>
                <a:cs typeface="ヒラギノ角ゴ Pro W3" charset="0"/>
                <a:sym typeface="Gill Sans" charset="0"/>
              </a:rPr>
              <a:t>Postdoctoral Fellow at University of  </a:t>
            </a:r>
            <a:r>
              <a:rPr lang="en-US" dirty="0" smtClean="0">
                <a:latin typeface="Gill Sans" charset="0"/>
                <a:ea typeface="ヒラギノ角ゴ Pro W3" charset="0"/>
                <a:cs typeface="ヒラギノ角ゴ Pro W3" charset="0"/>
                <a:sym typeface="Gill Sans" charset="0"/>
              </a:rPr>
              <a:t>Washington </a:t>
            </a:r>
            <a:r>
              <a:rPr lang="en-US" dirty="0" smtClean="0">
                <a:latin typeface="Gill Sans" charset="0"/>
                <a:ea typeface="ヒラギノ角ゴ Pro W3" charset="0"/>
                <a:cs typeface="ヒラギノ角ゴ Pro W3" charset="0"/>
                <a:sym typeface="Wingdings"/>
              </a:rPr>
              <a:t> Google!</a:t>
            </a:r>
            <a:endParaRPr lang="en-US" dirty="0"/>
          </a:p>
        </p:txBody>
      </p:sp>
      <p:sp>
        <p:nvSpPr>
          <p:cNvPr id="4" name="Footer Placeholder 3"/>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81170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1995</a:t>
            </a:r>
            <a:endParaRPr lang="en-US" dirty="0"/>
          </a:p>
        </p:txBody>
      </p:sp>
      <p:sp>
        <p:nvSpPr>
          <p:cNvPr id="4" name="Footer Placeholder 3"/>
          <p:cNvSpPr>
            <a:spLocks noGrp="1"/>
          </p:cNvSpPr>
          <p:nvPr>
            <p:ph type="ftr" sz="quarter" idx="11"/>
          </p:nvPr>
        </p:nvSpPr>
        <p:spPr/>
        <p:txBody>
          <a:bodyPr/>
          <a:lstStyle/>
          <a:p>
            <a:pPr>
              <a:defRPr/>
            </a:pPr>
            <a:r>
              <a:rPr lang="en-US" dirty="0" smtClean="0"/>
              <a:t>ISI @ USC 2017</a:t>
            </a:r>
            <a:endParaRPr lang="en-US" dirty="0"/>
          </a:p>
        </p:txBody>
      </p:sp>
      <p:pic>
        <p:nvPicPr>
          <p:cNvPr id="256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8486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3473646" y="5191352"/>
            <a:ext cx="1643446" cy="541544"/>
          </a:xfrm>
          <a:prstGeom prst="straightConnector1">
            <a:avLst/>
          </a:prstGeom>
          <a:ln w="38100" cmpd="sng">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80343" y="5268120"/>
            <a:ext cx="2492990" cy="1200329"/>
          </a:xfrm>
          <a:prstGeom prst="rect">
            <a:avLst/>
          </a:prstGeom>
        </p:spPr>
        <p:txBody>
          <a:bodyPr wrap="none">
            <a:spAutoFit/>
          </a:bodyPr>
          <a:lstStyle/>
          <a:p>
            <a:pPr marL="285750" indent="-285750">
              <a:buFont typeface="Arial"/>
              <a:buChar char="•"/>
            </a:pPr>
            <a:r>
              <a:rPr lang="en-US" dirty="0" smtClean="0">
                <a:solidFill>
                  <a:srgbClr val="FF0000"/>
                </a:solidFill>
              </a:rPr>
              <a:t>50 k-baud connection</a:t>
            </a:r>
          </a:p>
          <a:p>
            <a:pPr marL="285750" indent="-285750">
              <a:buFont typeface="Arial"/>
              <a:buChar char="•"/>
            </a:pPr>
            <a:r>
              <a:rPr lang="en-US" dirty="0" smtClean="0">
                <a:solidFill>
                  <a:srgbClr val="FF0000"/>
                </a:solidFill>
              </a:rPr>
              <a:t>200 images/night</a:t>
            </a:r>
          </a:p>
          <a:p>
            <a:pPr marL="285750" indent="-285750">
              <a:buFont typeface="Arial"/>
              <a:buChar char="•"/>
            </a:pPr>
            <a:r>
              <a:rPr lang="en-US" dirty="0" smtClean="0">
                <a:solidFill>
                  <a:srgbClr val="FF0000"/>
                </a:solidFill>
              </a:rPr>
              <a:t>4 nights/month</a:t>
            </a:r>
          </a:p>
          <a:p>
            <a:pPr marL="285750" indent="-285750">
              <a:buFont typeface="Arial"/>
              <a:buChar char="•"/>
            </a:pPr>
            <a:r>
              <a:rPr lang="en-US" dirty="0" smtClean="0">
                <a:solidFill>
                  <a:srgbClr val="FF0000"/>
                </a:solidFill>
              </a:rPr>
              <a:t>3 month season</a:t>
            </a:r>
            <a:endParaRPr lang="en-US" dirty="0">
              <a:solidFill>
                <a:srgbClr val="FF0000"/>
              </a:solidFill>
            </a:endParaRPr>
          </a:p>
        </p:txBody>
      </p:sp>
    </p:spTree>
    <p:extLst>
      <p:ext uri="{BB962C8B-B14F-4D97-AF65-F5344CB8AC3E}">
        <p14:creationId xmlns:p14="http://schemas.microsoft.com/office/powerpoint/2010/main" val="1256577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Rot="1" noChangeArrowheads="1"/>
          </p:cNvSpPr>
          <p:nvPr/>
        </p:nvSpPr>
        <p:spPr>
          <a:xfrm>
            <a:off x="457200" y="152400"/>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t>Instrumented Pipeline with 39 Checkpoints </a:t>
            </a:r>
          </a:p>
        </p:txBody>
      </p:sp>
      <p:sp>
        <p:nvSpPr>
          <p:cNvPr id="3" name="Text Box 1030"/>
          <p:cNvSpPr txBox="1">
            <a:spLocks/>
          </p:cNvSpPr>
          <p:nvPr/>
        </p:nvSpPr>
        <p:spPr bwMode="auto">
          <a:xfrm>
            <a:off x="457199" y="1316445"/>
            <a:ext cx="8544141"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latin typeface="Gill Sans" charset="0"/>
                <a:ea typeface="ヒラギノ角ゴ Pro W3" charset="0"/>
                <a:cs typeface="ヒラギノ角ゴ Pro W3" charset="0"/>
                <a:sym typeface="Gill Sans" charset="0"/>
              </a:rPr>
              <a:t>Covers everything from: </a:t>
            </a:r>
          </a:p>
          <a:p>
            <a:pPr algn="l" eaLnBrk="1" hangingPunct="1"/>
            <a:endParaRPr lang="en-US" dirty="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a:latin typeface="Gill Sans" charset="0"/>
                <a:ea typeface="ヒラギノ角ゴ Pro W3" charset="0"/>
                <a:cs typeface="ヒラギノ角ゴ Pro W3" charset="0"/>
                <a:sym typeface="Gill Sans" charset="0"/>
              </a:rPr>
              <a:t>P</a:t>
            </a:r>
            <a:r>
              <a:rPr lang="en-US" dirty="0" smtClean="0">
                <a:latin typeface="Gill Sans" charset="0"/>
                <a:ea typeface="ヒラギノ角ゴ Pro W3" charset="0"/>
                <a:cs typeface="ヒラギノ角ゴ Pro W3" charset="0"/>
                <a:sym typeface="Gill Sans" charset="0"/>
              </a:rPr>
              <a:t>ulling the data from the telescope</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I/O on </a:t>
            </a:r>
            <a:r>
              <a:rPr lang="en-US" dirty="0" err="1" smtClean="0">
                <a:latin typeface="Gill Sans" charset="0"/>
                <a:ea typeface="ヒラギノ角ゴ Pro W3" charset="0"/>
                <a:cs typeface="ヒラギノ角ゴ Pro W3" charset="0"/>
                <a:sym typeface="Gill Sans" charset="0"/>
              </a:rPr>
              <a:t>scracth</a:t>
            </a:r>
            <a:endParaRPr lang="en-US" dirty="0" smtClean="0">
              <a:latin typeface="Gill Sans" charset="0"/>
              <a:ea typeface="ヒラギノ角ゴ Pro W3" charset="0"/>
              <a:cs typeface="ヒラギノ角ゴ Pro W3" charset="0"/>
              <a:sym typeface="Gill Sans" charset="0"/>
            </a:endParaRP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Subtraction software</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Running ML algorithms</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Loading the db with discoveries</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Performing difficult geometric queries to match with known stars, asteroids, previous discoveries, etc.</a:t>
            </a:r>
          </a:p>
          <a:p>
            <a:pPr marL="342900" indent="-342900" algn="l" eaLnBrk="1" hangingPunct="1">
              <a:buFont typeface="Arial"/>
              <a:buChar char="•"/>
            </a:pPr>
            <a:r>
              <a:rPr lang="en-US" dirty="0" smtClean="0">
                <a:latin typeface="Gill Sans" charset="0"/>
                <a:ea typeface="ヒラギノ角ゴ Pro W3" charset="0"/>
                <a:cs typeface="ヒラギノ角ゴ Pro W3" charset="0"/>
                <a:sym typeface="Gill Sans" charset="0"/>
              </a:rPr>
              <a:t>Copying data from scratch to project </a:t>
            </a:r>
          </a:p>
          <a:p>
            <a:pPr algn="l" eaLnBrk="1" hangingPunct="1"/>
            <a:endParaRPr lang="en-US" dirty="0">
              <a:latin typeface="Gill Sans" charset="0"/>
              <a:ea typeface="ヒラギノ角ゴ Pro W3" charset="0"/>
              <a:cs typeface="ヒラギノ角ゴ Pro W3" charset="0"/>
              <a:sym typeface="Gill Sans" charset="0"/>
            </a:endParaRPr>
          </a:p>
        </p:txBody>
      </p:sp>
      <p:sp>
        <p:nvSpPr>
          <p:cNvPr id="4" name="Footer Placeholder 3"/>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8761250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0" y="-1"/>
            <a:ext cx="8875059" cy="6858001"/>
          </a:xfrm>
          <a:prstGeom prst="rect">
            <a:avLst/>
          </a:prstGeom>
        </p:spPr>
      </p:pic>
      <p:sp>
        <p:nvSpPr>
          <p:cNvPr id="3" name="Text Box 1030"/>
          <p:cNvSpPr txBox="1">
            <a:spLocks/>
          </p:cNvSpPr>
          <p:nvPr/>
        </p:nvSpPr>
        <p:spPr bwMode="auto">
          <a:xfrm>
            <a:off x="2932030" y="966183"/>
            <a:ext cx="478337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endParaRPr lang="en-US" dirty="0">
              <a:solidFill>
                <a:srgbClr val="000000"/>
              </a:solidFill>
              <a:latin typeface="Gill Sans" charset="0"/>
              <a:ea typeface="ヒラギノ角ゴ Pro W3" charset="0"/>
              <a:cs typeface="ヒラギノ角ゴ Pro W3" charset="0"/>
              <a:sym typeface="Gill Sans" charset="0"/>
            </a:endParaRPr>
          </a:p>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Given 3000 images per night with 39 checkpoints for each, we are monitoring some aspect of NERSC or </a:t>
            </a:r>
            <a:r>
              <a:rPr lang="en-US" dirty="0" err="1" smtClean="0">
                <a:solidFill>
                  <a:srgbClr val="000000"/>
                </a:solidFill>
                <a:latin typeface="Gill Sans" charset="0"/>
                <a:ea typeface="ヒラギノ角ゴ Pro W3" charset="0"/>
                <a:cs typeface="ヒラギノ角ゴ Pro W3" charset="0"/>
                <a:sym typeface="Gill Sans" charset="0"/>
              </a:rPr>
              <a:t>ESnet</a:t>
            </a:r>
            <a:r>
              <a:rPr lang="en-US" dirty="0" smtClean="0">
                <a:solidFill>
                  <a:srgbClr val="000000"/>
                </a:solidFill>
                <a:latin typeface="Gill Sans" charset="0"/>
                <a:ea typeface="ヒラギノ角ゴ Pro W3" charset="0"/>
                <a:cs typeface="ヒラギノ角ゴ Pro W3" charset="0"/>
                <a:sym typeface="Gill Sans" charset="0"/>
              </a:rPr>
              <a:t> every quarter second.</a:t>
            </a:r>
          </a:p>
          <a:p>
            <a:pPr algn="l" eaLnBrk="1" hangingPunct="1"/>
            <a:endParaRPr lang="en-US" dirty="0">
              <a:solidFill>
                <a:srgbClr val="000000"/>
              </a:solidFill>
              <a:latin typeface="Gill Sans" charset="0"/>
              <a:ea typeface="ヒラギノ角ゴ Pro W3" charset="0"/>
              <a:cs typeface="ヒラギノ角ゴ Pro W3" charset="0"/>
              <a:sym typeface="Gill Sans" charset="0"/>
            </a:endParaRPr>
          </a:p>
          <a:p>
            <a:pPr algn="l" eaLnBrk="1" hangingPunct="1"/>
            <a:endParaRPr lang="en-US" dirty="0" smtClean="0">
              <a:solidFill>
                <a:srgbClr val="000000"/>
              </a:solidFill>
              <a:latin typeface="Gill Sans" charset="0"/>
              <a:ea typeface="ヒラギノ角ゴ Pro W3" charset="0"/>
              <a:cs typeface="ヒラギノ角ゴ Pro W3" charset="0"/>
              <a:sym typeface="Gill Sans" charset="0"/>
            </a:endParaRPr>
          </a:p>
        </p:txBody>
      </p:sp>
      <p:sp>
        <p:nvSpPr>
          <p:cNvPr id="5" name="TextBox 4"/>
          <p:cNvSpPr txBox="1"/>
          <p:nvPr/>
        </p:nvSpPr>
        <p:spPr>
          <a:xfrm>
            <a:off x="916564" y="54324"/>
            <a:ext cx="7422005" cy="1107996"/>
          </a:xfrm>
          <a:prstGeom prst="rect">
            <a:avLst/>
          </a:prstGeom>
          <a:noFill/>
        </p:spPr>
        <p:txBody>
          <a:bodyPr wrap="square" rtlCol="0">
            <a:spAutoFit/>
          </a:bodyPr>
          <a:lstStyle/>
          <a:p>
            <a:pPr algn="ctr"/>
            <a:r>
              <a:rPr lang="en-US" sz="2400" dirty="0">
                <a:solidFill>
                  <a:schemeClr val="bg1"/>
                </a:solidFill>
                <a:latin typeface="Gill Sans" charset="0"/>
                <a:ea typeface="ヒラギノ角ゴ Pro W3" charset="0"/>
                <a:cs typeface="ヒラギノ角ゴ Pro W3" charset="0"/>
                <a:sym typeface="Gill Sans" charset="0"/>
              </a:rPr>
              <a:t>For 8 hours every night, we now know more about the NERSC center than they do in real-time.</a:t>
            </a:r>
          </a:p>
          <a:p>
            <a:pPr algn="ctr"/>
            <a:endParaRPr lang="en-US" dirty="0"/>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4705530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3" name="Text Box 1030"/>
          <p:cNvSpPr txBox="1">
            <a:spLocks/>
          </p:cNvSpPr>
          <p:nvPr/>
        </p:nvSpPr>
        <p:spPr bwMode="auto">
          <a:xfrm>
            <a:off x="1214905" y="1140974"/>
            <a:ext cx="658993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Decent correlation between number of objects and the total time for our queries with some scatter likely due to overlapping queries. </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4" name="Footer Placeholder 3"/>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953294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3" name="Text Box 1030"/>
          <p:cNvSpPr txBox="1">
            <a:spLocks/>
          </p:cNvSpPr>
          <p:nvPr/>
        </p:nvSpPr>
        <p:spPr bwMode="auto">
          <a:xfrm>
            <a:off x="1991359" y="1140974"/>
            <a:ext cx="6188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Now exploring relationship between nightly conditions and the bulk of the data through ML.</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4" name="Text Box 1030"/>
          <p:cNvSpPr txBox="1">
            <a:spLocks/>
          </p:cNvSpPr>
          <p:nvPr/>
        </p:nvSpPr>
        <p:spPr bwMode="auto">
          <a:xfrm>
            <a:off x="3857550" y="3152235"/>
            <a:ext cx="5144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dirty="0" smtClean="0">
                <a:solidFill>
                  <a:srgbClr val="000000"/>
                </a:solidFill>
                <a:latin typeface="Gill Sans" charset="0"/>
                <a:ea typeface="ヒラギノ角ゴ Pro W3" charset="0"/>
                <a:cs typeface="ヒラギノ角ゴ Pro W3" charset="0"/>
                <a:sym typeface="Gill Sans" charset="0"/>
              </a:rPr>
              <a:t>While getting a hold of the outliers via NERSC system information.</a:t>
            </a:r>
            <a:endParaRPr lang="en-US" dirty="0">
              <a:solidFill>
                <a:srgbClr val="000000"/>
              </a:solidFill>
              <a:latin typeface="Gill Sans" charset="0"/>
              <a:ea typeface="ヒラギノ角ゴ Pro W3" charset="0"/>
              <a:cs typeface="ヒラギノ角ゴ Pro W3" charset="0"/>
              <a:sym typeface="Gill Sans" charset="0"/>
            </a:endParaRPr>
          </a:p>
        </p:txBody>
      </p:sp>
      <p:sp>
        <p:nvSpPr>
          <p:cNvPr id="5" name="Footer Placeholder 4"/>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2173583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1026"/>
          <p:cNvSpPr>
            <a:spLocks noGrp="1" noRot="1" noChangeArrowheads="1"/>
          </p:cNvSpPr>
          <p:nvPr>
            <p:ph type="title"/>
          </p:nvPr>
        </p:nvSpPr>
        <p:spPr>
          <a:xfrm>
            <a:off x="457200" y="76200"/>
            <a:ext cx="8229600" cy="1143000"/>
          </a:xfrm>
        </p:spPr>
        <p:txBody>
          <a:bodyPr/>
          <a:lstStyle/>
          <a:p>
            <a:pPr eaLnBrk="1" hangingPunct="1">
              <a:defRPr/>
            </a:pPr>
            <a:r>
              <a:rPr lang="en-US" dirty="0">
                <a:latin typeface="Palatino" charset="0"/>
                <a:ea typeface="ＭＳ Ｐゴシック" charset="0"/>
              </a:rPr>
              <a:t>PTF Sky Coverage</a:t>
            </a:r>
          </a:p>
        </p:txBody>
      </p:sp>
      <p:sp>
        <p:nvSpPr>
          <p:cNvPr id="5" name="Text Box 4"/>
          <p:cNvSpPr txBox="1">
            <a:spLocks noChangeArrowheads="1"/>
          </p:cNvSpPr>
          <p:nvPr/>
        </p:nvSpPr>
        <p:spPr bwMode="auto">
          <a:xfrm>
            <a:off x="1150938" y="851625"/>
            <a:ext cx="61722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cs typeface="+mn-cs"/>
              </a:rPr>
              <a:t>To date:</a:t>
            </a:r>
          </a:p>
          <a:p>
            <a:pPr algn="l">
              <a:buFont typeface="Times" charset="0"/>
              <a:buChar char="•"/>
              <a:defRPr/>
            </a:pPr>
            <a:r>
              <a:rPr lang="en-US" dirty="0">
                <a:cs typeface="+mn-cs"/>
              </a:rPr>
              <a:t> </a:t>
            </a:r>
            <a:r>
              <a:rPr lang="en-US" dirty="0" smtClean="0">
                <a:cs typeface="+mn-cs"/>
              </a:rPr>
              <a:t>2338 </a:t>
            </a:r>
            <a:r>
              <a:rPr lang="en-US" dirty="0" err="1" smtClean="0">
                <a:cs typeface="+mn-cs"/>
              </a:rPr>
              <a:t>Spectroscopically</a:t>
            </a:r>
            <a:r>
              <a:rPr lang="en-US" dirty="0" smtClean="0">
                <a:cs typeface="+mn-cs"/>
              </a:rPr>
              <a:t> </a:t>
            </a:r>
            <a:r>
              <a:rPr lang="en-US" dirty="0">
                <a:cs typeface="+mn-cs"/>
              </a:rPr>
              <a:t>typed supernovae</a:t>
            </a:r>
          </a:p>
          <a:p>
            <a:pPr algn="l">
              <a:buFont typeface="Times" charset="0"/>
              <a:buChar char="•"/>
              <a:defRPr/>
            </a:pPr>
            <a:r>
              <a:rPr lang="en-US" dirty="0">
                <a:cs typeface="+mn-cs"/>
              </a:rPr>
              <a:t> </a:t>
            </a:r>
            <a:r>
              <a:rPr lang="en-US" dirty="0" smtClean="0">
                <a:cs typeface="+mn-cs"/>
              </a:rPr>
              <a:t>10</a:t>
            </a:r>
            <a:r>
              <a:rPr lang="en-US" baseline="30000" dirty="0"/>
              <a:t>6</a:t>
            </a:r>
            <a:r>
              <a:rPr lang="en-US" dirty="0" smtClean="0">
                <a:cs typeface="+mn-cs"/>
              </a:rPr>
              <a:t> </a:t>
            </a:r>
            <a:r>
              <a:rPr lang="en-US" dirty="0">
                <a:cs typeface="+mn-cs"/>
              </a:rPr>
              <a:t>Galactic Transients</a:t>
            </a:r>
          </a:p>
          <a:p>
            <a:pPr algn="l">
              <a:buFont typeface="Times" charset="0"/>
              <a:buChar char="•"/>
              <a:defRPr/>
            </a:pPr>
            <a:r>
              <a:rPr lang="en-US" dirty="0">
                <a:cs typeface="+mn-cs"/>
              </a:rPr>
              <a:t> 10</a:t>
            </a:r>
            <a:r>
              <a:rPr lang="en-US" baseline="30000" dirty="0">
                <a:cs typeface="+mn-cs"/>
              </a:rPr>
              <a:t>4</a:t>
            </a:r>
            <a:r>
              <a:rPr lang="en-US" dirty="0">
                <a:cs typeface="+mn-cs"/>
              </a:rPr>
              <a:t>  Transients in </a:t>
            </a:r>
            <a:r>
              <a:rPr lang="en-US" dirty="0" smtClean="0">
                <a:cs typeface="+mn-cs"/>
              </a:rPr>
              <a:t>M31</a:t>
            </a:r>
          </a:p>
          <a:p>
            <a:pPr algn="l">
              <a:defRPr/>
            </a:pPr>
            <a:endParaRPr lang="en-US" dirty="0"/>
          </a:p>
          <a:p>
            <a:pPr algn="l">
              <a:defRPr/>
            </a:pPr>
            <a:r>
              <a:rPr lang="en-US" dirty="0" smtClean="0"/>
              <a:t>139</a:t>
            </a:r>
            <a:r>
              <a:rPr lang="en-US" dirty="0" smtClean="0">
                <a:cs typeface="+mn-cs"/>
              </a:rPr>
              <a:t> publications, 6 in </a:t>
            </a:r>
            <a:r>
              <a:rPr lang="en-US" i="1" dirty="0" smtClean="0">
                <a:cs typeface="+mn-cs"/>
              </a:rPr>
              <a:t>Nature</a:t>
            </a:r>
            <a:r>
              <a:rPr lang="en-US" dirty="0" smtClean="0">
                <a:cs typeface="+mn-cs"/>
              </a:rPr>
              <a:t> and 2 in </a:t>
            </a:r>
            <a:r>
              <a:rPr lang="en-US" i="1" dirty="0" smtClean="0">
                <a:cs typeface="+mn-cs"/>
              </a:rPr>
              <a:t>Science </a:t>
            </a:r>
            <a:r>
              <a:rPr lang="en-US" dirty="0" smtClean="0">
                <a:cs typeface="+mn-cs"/>
              </a:rPr>
              <a:t>since late 2009</a:t>
            </a:r>
            <a:endParaRPr lang="en-US" dirty="0">
              <a:cs typeface="+mn-cs"/>
            </a:endParaRPr>
          </a:p>
        </p:txBody>
      </p:sp>
      <p:pic>
        <p:nvPicPr>
          <p:cNvPr id="3" name="PTF_movie_accum_R_equ_12_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2254" y="2804343"/>
            <a:ext cx="6360067" cy="3180034"/>
          </a:xfrm>
          <a:prstGeom prst="rect">
            <a:avLst/>
          </a:prstGeom>
        </p:spPr>
      </p:pic>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1313102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ISI @ USC 2017</a:t>
            </a:r>
            <a:endParaRPr lang="en-US" dirty="0"/>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a:t> </a:t>
            </a:r>
            <a:r>
              <a:rPr lang="en-US" sz="4400" dirty="0" smtClean="0"/>
              <a:t>Gravitational Wave Trigger </a:t>
            </a:r>
            <a:r>
              <a:rPr lang="en-US" sz="4400" dirty="0"/>
              <a:t>GW150914</a:t>
            </a:r>
            <a:endParaRPr lang="en-US" sz="4400" dirty="0">
              <a:latin typeface="Palatino" charset="0"/>
            </a:endParaRPr>
          </a:p>
        </p:txBody>
      </p:sp>
      <p:pic>
        <p:nvPicPr>
          <p:cNvPr id="5" name="Picture 4"/>
          <p:cNvPicPr>
            <a:picLocks noChangeAspect="1"/>
          </p:cNvPicPr>
          <p:nvPr/>
        </p:nvPicPr>
        <p:blipFill>
          <a:blip r:embed="rId2"/>
          <a:stretch>
            <a:fillRect/>
          </a:stretch>
        </p:blipFill>
        <p:spPr>
          <a:xfrm>
            <a:off x="4124325" y="1508345"/>
            <a:ext cx="4931712" cy="4848005"/>
          </a:xfrm>
          <a:prstGeom prst="rect">
            <a:avLst/>
          </a:prstGeom>
        </p:spPr>
      </p:pic>
      <p:pic>
        <p:nvPicPr>
          <p:cNvPr id="6" name="Picture 5"/>
          <p:cNvPicPr>
            <a:picLocks noChangeAspect="1"/>
          </p:cNvPicPr>
          <p:nvPr/>
        </p:nvPicPr>
        <p:blipFill>
          <a:blip r:embed="rId3"/>
          <a:stretch>
            <a:fillRect/>
          </a:stretch>
        </p:blipFill>
        <p:spPr>
          <a:xfrm>
            <a:off x="139589" y="1444626"/>
            <a:ext cx="3686286" cy="4895849"/>
          </a:xfrm>
          <a:prstGeom prst="rect">
            <a:avLst/>
          </a:prstGeom>
        </p:spPr>
      </p:pic>
      <p:sp>
        <p:nvSpPr>
          <p:cNvPr id="7" name="Text Box 6"/>
          <p:cNvSpPr txBox="1">
            <a:spLocks noChangeArrowheads="1"/>
          </p:cNvSpPr>
          <p:nvPr/>
        </p:nvSpPr>
        <p:spPr bwMode="auto">
          <a:xfrm>
            <a:off x="6019800" y="4944160"/>
            <a:ext cx="21219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dirty="0" err="1" smtClean="0">
                <a:solidFill>
                  <a:schemeClr val="bg1"/>
                </a:solidFill>
                <a:cs typeface="+mn-cs"/>
              </a:rPr>
              <a:t>Kasliwal</a:t>
            </a:r>
            <a:r>
              <a:rPr lang="en-US" dirty="0" smtClean="0">
                <a:solidFill>
                  <a:schemeClr val="bg1"/>
                </a:solidFill>
                <a:cs typeface="+mn-cs"/>
              </a:rPr>
              <a:t> </a:t>
            </a:r>
            <a:r>
              <a:rPr lang="en-US" i="1" dirty="0" smtClean="0">
                <a:solidFill>
                  <a:schemeClr val="bg1"/>
                </a:solidFill>
                <a:cs typeface="+mn-cs"/>
              </a:rPr>
              <a:t>et al. </a:t>
            </a:r>
            <a:r>
              <a:rPr lang="en-US" dirty="0" smtClean="0">
                <a:solidFill>
                  <a:schemeClr val="bg1"/>
                </a:solidFill>
                <a:cs typeface="+mn-cs"/>
              </a:rPr>
              <a:t>(2016)</a:t>
            </a:r>
          </a:p>
          <a:p>
            <a:pPr algn="ctr">
              <a:defRPr/>
            </a:pPr>
            <a:r>
              <a:rPr lang="en-US" dirty="0" smtClean="0">
                <a:solidFill>
                  <a:srgbClr val="000000"/>
                </a:solidFill>
                <a:cs typeface="+mn-cs"/>
              </a:rPr>
              <a:t>(</a:t>
            </a:r>
            <a:r>
              <a:rPr lang="en-US" dirty="0" err="1">
                <a:solidFill>
                  <a:srgbClr val="000000"/>
                </a:solidFill>
              </a:rPr>
              <a:t>arXiv</a:t>
            </a:r>
            <a:r>
              <a:rPr lang="en-US" dirty="0">
                <a:solidFill>
                  <a:srgbClr val="000000"/>
                </a:solidFill>
              </a:rPr>
              <a:t> and </a:t>
            </a:r>
            <a:r>
              <a:rPr lang="en-US" dirty="0" smtClean="0">
                <a:solidFill>
                  <a:srgbClr val="000000"/>
                </a:solidFill>
              </a:rPr>
              <a:t>ApJL)</a:t>
            </a:r>
            <a:endParaRPr lang="en-US" dirty="0">
              <a:solidFill>
                <a:srgbClr val="000000"/>
              </a:solidFill>
              <a:cs typeface="+mn-cs"/>
            </a:endParaRPr>
          </a:p>
        </p:txBody>
      </p:sp>
    </p:spTree>
    <p:extLst>
      <p:ext uri="{BB962C8B-B14F-4D97-AF65-F5344CB8AC3E}">
        <p14:creationId xmlns:p14="http://schemas.microsoft.com/office/powerpoint/2010/main" val="32237737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ISI @ USC 2017</a:t>
            </a:r>
            <a:endParaRPr lang="en-US" dirty="0"/>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smtClean="0"/>
              <a:t>GW150914</a:t>
            </a:r>
            <a:endParaRPr lang="en-US" sz="4400" dirty="0">
              <a:latin typeface="Palatino" charset="0"/>
            </a:endParaRPr>
          </a:p>
        </p:txBody>
      </p:sp>
      <p:pic>
        <p:nvPicPr>
          <p:cNvPr id="3" name="Picture 2"/>
          <p:cNvPicPr>
            <a:picLocks noChangeAspect="1"/>
          </p:cNvPicPr>
          <p:nvPr/>
        </p:nvPicPr>
        <p:blipFill>
          <a:blip r:embed="rId3"/>
          <a:stretch>
            <a:fillRect/>
          </a:stretch>
        </p:blipFill>
        <p:spPr>
          <a:xfrm>
            <a:off x="2778125" y="836192"/>
            <a:ext cx="6181865" cy="5958307"/>
          </a:xfrm>
          <a:prstGeom prst="rect">
            <a:avLst/>
          </a:prstGeom>
        </p:spPr>
      </p:pic>
      <p:sp>
        <p:nvSpPr>
          <p:cNvPr id="7" name="Text Box 5"/>
          <p:cNvSpPr txBox="1">
            <a:spLocks noChangeArrowheads="1"/>
          </p:cNvSpPr>
          <p:nvPr/>
        </p:nvSpPr>
        <p:spPr bwMode="auto">
          <a:xfrm>
            <a:off x="111125" y="963192"/>
            <a:ext cx="24923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2000" dirty="0" smtClean="0">
                <a:cs typeface="+mn-cs"/>
              </a:rPr>
              <a:t>Going to have to be able to sift through a lot of stuff, and react quickly with follow-up, to get on the optical companion for a GW trigger.</a:t>
            </a:r>
            <a:endParaRPr lang="en-US" sz="2000" dirty="0">
              <a:cs typeface="+mn-cs"/>
            </a:endParaRPr>
          </a:p>
        </p:txBody>
      </p:sp>
      <p:pic>
        <p:nvPicPr>
          <p:cNvPr id="8" name="Picture 7"/>
          <p:cNvPicPr>
            <a:picLocks noChangeAspect="1"/>
          </p:cNvPicPr>
          <p:nvPr/>
        </p:nvPicPr>
        <p:blipFill>
          <a:blip r:embed="rId4"/>
          <a:stretch>
            <a:fillRect/>
          </a:stretch>
        </p:blipFill>
        <p:spPr>
          <a:xfrm>
            <a:off x="111125" y="3335167"/>
            <a:ext cx="4575174" cy="3243433"/>
          </a:xfrm>
          <a:prstGeom prst="rect">
            <a:avLst/>
          </a:prstGeom>
        </p:spPr>
      </p:pic>
    </p:spTree>
    <p:extLst>
      <p:ext uri="{BB962C8B-B14F-4D97-AF65-F5344CB8AC3E}">
        <p14:creationId xmlns:p14="http://schemas.microsoft.com/office/powerpoint/2010/main" val="1996390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ISI @ USC 2017</a:t>
            </a:r>
            <a:endParaRPr lang="en-US" dirty="0"/>
          </a:p>
        </p:txBody>
      </p:sp>
      <p:sp>
        <p:nvSpPr>
          <p:cNvPr id="4" name="Rectangle 1026"/>
          <p:cNvSpPr txBox="1">
            <a:spLocks noRot="1" noChangeArrowheads="1"/>
          </p:cNvSpPr>
          <p:nvPr/>
        </p:nvSpPr>
        <p:spPr bwMode="auto">
          <a:xfrm>
            <a:off x="457200" y="412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dirty="0" smtClean="0"/>
              <a:t>iPTF 13dqy – </a:t>
            </a:r>
            <a:r>
              <a:rPr lang="en-US" sz="4400" dirty="0" err="1" smtClean="0"/>
              <a:t>Yaron</a:t>
            </a:r>
            <a:r>
              <a:rPr lang="en-US" sz="4400" dirty="0" smtClean="0"/>
              <a:t> </a:t>
            </a:r>
            <a:r>
              <a:rPr lang="en-US" sz="4400" i="1" dirty="0" smtClean="0"/>
              <a:t>et al. </a:t>
            </a:r>
          </a:p>
          <a:p>
            <a:pPr algn="ctr" eaLnBrk="1" hangingPunct="1"/>
            <a:r>
              <a:rPr lang="en-US" sz="3200" i="1" dirty="0" smtClean="0"/>
              <a:t>Nature</a:t>
            </a:r>
            <a:r>
              <a:rPr lang="en-US" sz="3200" dirty="0" smtClean="0"/>
              <a:t> Feb 13, 2017</a:t>
            </a:r>
            <a:endParaRPr lang="en-US" sz="3200" dirty="0">
              <a:latin typeface="Palatino" charset="0"/>
            </a:endParaRPr>
          </a:p>
        </p:txBody>
      </p:sp>
      <p:pic>
        <p:nvPicPr>
          <p:cNvPr id="5" name="Picture 4"/>
          <p:cNvPicPr>
            <a:picLocks noChangeAspect="1"/>
          </p:cNvPicPr>
          <p:nvPr/>
        </p:nvPicPr>
        <p:blipFill>
          <a:blip r:embed="rId2"/>
          <a:stretch>
            <a:fillRect/>
          </a:stretch>
        </p:blipFill>
        <p:spPr>
          <a:xfrm>
            <a:off x="243324" y="1391026"/>
            <a:ext cx="4071346" cy="5022474"/>
          </a:xfrm>
          <a:prstGeom prst="rect">
            <a:avLst/>
          </a:prstGeom>
        </p:spPr>
      </p:pic>
      <p:pic>
        <p:nvPicPr>
          <p:cNvPr id="6" name="Picture 5"/>
          <p:cNvPicPr>
            <a:picLocks noChangeAspect="1"/>
          </p:cNvPicPr>
          <p:nvPr/>
        </p:nvPicPr>
        <p:blipFill>
          <a:blip r:embed="rId3"/>
          <a:stretch>
            <a:fillRect/>
          </a:stretch>
        </p:blipFill>
        <p:spPr>
          <a:xfrm>
            <a:off x="4377048" y="1397000"/>
            <a:ext cx="4627252" cy="4940300"/>
          </a:xfrm>
          <a:prstGeom prst="rect">
            <a:avLst/>
          </a:prstGeom>
        </p:spPr>
      </p:pic>
      <p:pic>
        <p:nvPicPr>
          <p:cNvPr id="3" name="Picture 2"/>
          <p:cNvPicPr>
            <a:picLocks noChangeAspect="1"/>
          </p:cNvPicPr>
          <p:nvPr/>
        </p:nvPicPr>
        <p:blipFill>
          <a:blip r:embed="rId4"/>
          <a:stretch>
            <a:fillRect/>
          </a:stretch>
        </p:blipFill>
        <p:spPr>
          <a:xfrm>
            <a:off x="63500" y="1384300"/>
            <a:ext cx="8940800" cy="5026802"/>
          </a:xfrm>
          <a:prstGeom prst="rect">
            <a:avLst/>
          </a:prstGeom>
        </p:spPr>
      </p:pic>
    </p:spTree>
    <p:extLst>
      <p:ext uri="{BB962C8B-B14F-4D97-AF65-F5344CB8AC3E}">
        <p14:creationId xmlns:p14="http://schemas.microsoft.com/office/powerpoint/2010/main" val="1963592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Bottlenecks…crude </a:t>
            </a:r>
            <a:r>
              <a:rPr lang="en-US" i="1" dirty="0" smtClean="0">
                <a:cs typeface="+mj-cs"/>
              </a:rPr>
              <a:t>vs</a:t>
            </a:r>
            <a:r>
              <a:rPr lang="en-US" dirty="0" smtClean="0">
                <a:cs typeface="+mj-cs"/>
              </a:rPr>
              <a:t>. real</a:t>
            </a:r>
          </a:p>
        </p:txBody>
      </p:sp>
      <p:sp>
        <p:nvSpPr>
          <p:cNvPr id="802844" name="Line 28"/>
          <p:cNvSpPr>
            <a:spLocks noChangeShapeType="1"/>
          </p:cNvSpPr>
          <p:nvPr/>
        </p:nvSpPr>
        <p:spPr bwMode="auto">
          <a:xfrm>
            <a:off x="1219200" y="1600200"/>
            <a:ext cx="0" cy="3886200"/>
          </a:xfrm>
          <a:prstGeom prst="line">
            <a:avLst/>
          </a:prstGeom>
          <a:noFill/>
          <a:ln w="381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45" name="Line 29"/>
          <p:cNvSpPr>
            <a:spLocks noChangeShapeType="1"/>
          </p:cNvSpPr>
          <p:nvPr/>
        </p:nvSpPr>
        <p:spPr bwMode="auto">
          <a:xfrm>
            <a:off x="1219200" y="5486400"/>
            <a:ext cx="6248400"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46" name="Text Box 30"/>
          <p:cNvSpPr txBox="1">
            <a:spLocks noChangeArrowheads="1"/>
          </p:cNvSpPr>
          <p:nvPr/>
        </p:nvSpPr>
        <p:spPr bwMode="auto">
          <a:xfrm>
            <a:off x="4038600" y="5758934"/>
            <a:ext cx="6125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time</a:t>
            </a:r>
          </a:p>
        </p:txBody>
      </p:sp>
      <p:sp>
        <p:nvSpPr>
          <p:cNvPr id="802847" name="Text Box 31"/>
          <p:cNvSpPr txBox="1">
            <a:spLocks noChangeArrowheads="1"/>
          </p:cNvSpPr>
          <p:nvPr/>
        </p:nvSpPr>
        <p:spPr bwMode="auto">
          <a:xfrm rot="-5400000">
            <a:off x="180331" y="3277672"/>
            <a:ext cx="1163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solidFill>
                  <a:srgbClr val="FFFFFF"/>
                </a:solidFill>
                <a:cs typeface="+mn-cs"/>
              </a:rPr>
              <a:t>brightness</a:t>
            </a:r>
          </a:p>
        </p:txBody>
      </p:sp>
      <p:sp>
        <p:nvSpPr>
          <p:cNvPr id="802848" name="Freeform 32"/>
          <p:cNvSpPr>
            <a:spLocks/>
          </p:cNvSpPr>
          <p:nvPr/>
        </p:nvSpPr>
        <p:spPr bwMode="auto">
          <a:xfrm>
            <a:off x="1524000" y="3657600"/>
            <a:ext cx="6375400" cy="1295400"/>
          </a:xfrm>
          <a:custGeom>
            <a:avLst/>
            <a:gdLst>
              <a:gd name="T0" fmla="*/ 0 w 4016"/>
              <a:gd name="T1" fmla="*/ 528 h 816"/>
              <a:gd name="T2" fmla="*/ 288 w 4016"/>
              <a:gd name="T3" fmla="*/ 48 h 816"/>
              <a:gd name="T4" fmla="*/ 1200 w 4016"/>
              <a:gd name="T5" fmla="*/ 816 h 816"/>
              <a:gd name="T6" fmla="*/ 2400 w 4016"/>
              <a:gd name="T7" fmla="*/ 48 h 816"/>
              <a:gd name="T8" fmla="*/ 3504 w 4016"/>
              <a:gd name="T9" fmla="*/ 624 h 816"/>
              <a:gd name="T10" fmla="*/ 3936 w 4016"/>
              <a:gd name="T11" fmla="*/ 384 h 816"/>
              <a:gd name="T12" fmla="*/ 3984 w 4016"/>
              <a:gd name="T13" fmla="*/ 336 h 816"/>
            </a:gdLst>
            <a:ahLst/>
            <a:cxnLst>
              <a:cxn ang="0">
                <a:pos x="T0" y="T1"/>
              </a:cxn>
              <a:cxn ang="0">
                <a:pos x="T2" y="T3"/>
              </a:cxn>
              <a:cxn ang="0">
                <a:pos x="T4" y="T5"/>
              </a:cxn>
              <a:cxn ang="0">
                <a:pos x="T6" y="T7"/>
              </a:cxn>
              <a:cxn ang="0">
                <a:pos x="T8" y="T9"/>
              </a:cxn>
              <a:cxn ang="0">
                <a:pos x="T10" y="T11"/>
              </a:cxn>
              <a:cxn ang="0">
                <a:pos x="T12" y="T13"/>
              </a:cxn>
            </a:cxnLst>
            <a:rect l="0" t="0" r="r" b="b"/>
            <a:pathLst>
              <a:path w="4016" h="816">
                <a:moveTo>
                  <a:pt x="0" y="528"/>
                </a:moveTo>
                <a:cubicBezTo>
                  <a:pt x="44" y="264"/>
                  <a:pt x="88" y="0"/>
                  <a:pt x="288" y="48"/>
                </a:cubicBezTo>
                <a:cubicBezTo>
                  <a:pt x="488" y="96"/>
                  <a:pt x="848" y="816"/>
                  <a:pt x="1200" y="816"/>
                </a:cubicBezTo>
                <a:cubicBezTo>
                  <a:pt x="1552" y="816"/>
                  <a:pt x="2016" y="80"/>
                  <a:pt x="2400" y="48"/>
                </a:cubicBezTo>
                <a:cubicBezTo>
                  <a:pt x="2784" y="16"/>
                  <a:pt x="3248" y="568"/>
                  <a:pt x="3504" y="624"/>
                </a:cubicBezTo>
                <a:cubicBezTo>
                  <a:pt x="3760" y="680"/>
                  <a:pt x="3856" y="432"/>
                  <a:pt x="3936" y="384"/>
                </a:cubicBezTo>
                <a:cubicBezTo>
                  <a:pt x="4016" y="336"/>
                  <a:pt x="3976" y="344"/>
                  <a:pt x="3984" y="336"/>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802849" name="Line 33"/>
          <p:cNvSpPr>
            <a:spLocks noChangeShapeType="1"/>
          </p:cNvSpPr>
          <p:nvPr/>
        </p:nvSpPr>
        <p:spPr bwMode="auto">
          <a:xfrm flipV="1">
            <a:off x="4648200" y="1447800"/>
            <a:ext cx="1447800" cy="3657600"/>
          </a:xfrm>
          <a:prstGeom prst="line">
            <a:avLst/>
          </a:prstGeom>
          <a:noFill/>
          <a:ln w="3810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1" name="Line 35"/>
          <p:cNvSpPr>
            <a:spLocks noChangeShapeType="1"/>
          </p:cNvSpPr>
          <p:nvPr/>
        </p:nvSpPr>
        <p:spPr bwMode="auto">
          <a:xfrm>
            <a:off x="1447800" y="3429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2" name="Line 36"/>
          <p:cNvSpPr>
            <a:spLocks noChangeShapeType="1"/>
          </p:cNvSpPr>
          <p:nvPr/>
        </p:nvSpPr>
        <p:spPr bwMode="auto">
          <a:xfrm>
            <a:off x="1600200" y="32004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3" name="Line 37"/>
          <p:cNvSpPr>
            <a:spLocks noChangeShapeType="1"/>
          </p:cNvSpPr>
          <p:nvPr/>
        </p:nvSpPr>
        <p:spPr bwMode="auto">
          <a:xfrm>
            <a:off x="38862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4" name="Line 38"/>
          <p:cNvSpPr>
            <a:spLocks noChangeShapeType="1"/>
          </p:cNvSpPr>
          <p:nvPr/>
        </p:nvSpPr>
        <p:spPr bwMode="auto">
          <a:xfrm>
            <a:off x="34290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5" name="Line 39"/>
          <p:cNvSpPr>
            <a:spLocks noChangeShapeType="1"/>
          </p:cNvSpPr>
          <p:nvPr/>
        </p:nvSpPr>
        <p:spPr bwMode="auto">
          <a:xfrm>
            <a:off x="3581400" y="2971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6" name="Line 40"/>
          <p:cNvSpPr>
            <a:spLocks noChangeShapeType="1"/>
          </p:cNvSpPr>
          <p:nvPr/>
        </p:nvSpPr>
        <p:spPr bwMode="auto">
          <a:xfrm>
            <a:off x="5257800" y="3886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7" name="Line 41"/>
          <p:cNvSpPr>
            <a:spLocks noChangeShapeType="1"/>
          </p:cNvSpPr>
          <p:nvPr/>
        </p:nvSpPr>
        <p:spPr bwMode="auto">
          <a:xfrm>
            <a:off x="4976544" y="4098975"/>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8" name="Line 42"/>
          <p:cNvSpPr>
            <a:spLocks noChangeShapeType="1"/>
          </p:cNvSpPr>
          <p:nvPr/>
        </p:nvSpPr>
        <p:spPr bwMode="auto">
          <a:xfrm>
            <a:off x="4038600" y="32766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59" name="Line 43"/>
          <p:cNvSpPr>
            <a:spLocks noChangeShapeType="1"/>
          </p:cNvSpPr>
          <p:nvPr/>
        </p:nvSpPr>
        <p:spPr bwMode="auto">
          <a:xfrm>
            <a:off x="4343400" y="3429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0" name="Line 44"/>
          <p:cNvSpPr>
            <a:spLocks noChangeShapeType="1"/>
          </p:cNvSpPr>
          <p:nvPr/>
        </p:nvSpPr>
        <p:spPr bwMode="auto">
          <a:xfrm>
            <a:off x="4495800" y="3429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1" name="Line 45"/>
          <p:cNvSpPr>
            <a:spLocks noChangeShapeType="1"/>
          </p:cNvSpPr>
          <p:nvPr/>
        </p:nvSpPr>
        <p:spPr bwMode="auto">
          <a:xfrm>
            <a:off x="2133600" y="2971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2" name="Line 46"/>
          <p:cNvSpPr>
            <a:spLocks noChangeShapeType="1"/>
          </p:cNvSpPr>
          <p:nvPr/>
        </p:nvSpPr>
        <p:spPr bwMode="auto">
          <a:xfrm>
            <a:off x="2286000" y="28956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3" name="Line 47"/>
          <p:cNvSpPr>
            <a:spLocks noChangeShapeType="1"/>
          </p:cNvSpPr>
          <p:nvPr/>
        </p:nvSpPr>
        <p:spPr bwMode="auto">
          <a:xfrm>
            <a:off x="2438400" y="2743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4" name="Line 48"/>
          <p:cNvSpPr>
            <a:spLocks noChangeShapeType="1"/>
          </p:cNvSpPr>
          <p:nvPr/>
        </p:nvSpPr>
        <p:spPr bwMode="auto">
          <a:xfrm>
            <a:off x="2819400" y="2667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5" name="Line 49"/>
          <p:cNvSpPr>
            <a:spLocks noChangeShapeType="1"/>
          </p:cNvSpPr>
          <p:nvPr/>
        </p:nvSpPr>
        <p:spPr bwMode="auto">
          <a:xfrm>
            <a:off x="2971800" y="26670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6" name="Line 50"/>
          <p:cNvSpPr>
            <a:spLocks noChangeShapeType="1"/>
          </p:cNvSpPr>
          <p:nvPr/>
        </p:nvSpPr>
        <p:spPr bwMode="auto">
          <a:xfrm>
            <a:off x="5486400" y="3733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7" name="Line 51"/>
          <p:cNvSpPr>
            <a:spLocks noChangeShapeType="1"/>
          </p:cNvSpPr>
          <p:nvPr/>
        </p:nvSpPr>
        <p:spPr bwMode="auto">
          <a:xfrm>
            <a:off x="5638800" y="3505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8" name="Line 52"/>
          <p:cNvSpPr>
            <a:spLocks noChangeShapeType="1"/>
          </p:cNvSpPr>
          <p:nvPr/>
        </p:nvSpPr>
        <p:spPr bwMode="auto">
          <a:xfrm>
            <a:off x="5943600" y="33528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69" name="Line 53"/>
          <p:cNvSpPr>
            <a:spLocks noChangeShapeType="1"/>
          </p:cNvSpPr>
          <p:nvPr/>
        </p:nvSpPr>
        <p:spPr bwMode="auto">
          <a:xfrm>
            <a:off x="6248400" y="32004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0" name="Line 54"/>
          <p:cNvSpPr>
            <a:spLocks noChangeShapeType="1"/>
          </p:cNvSpPr>
          <p:nvPr/>
        </p:nvSpPr>
        <p:spPr bwMode="auto">
          <a:xfrm>
            <a:off x="64008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1" name="Line 55"/>
          <p:cNvSpPr>
            <a:spLocks noChangeShapeType="1"/>
          </p:cNvSpPr>
          <p:nvPr/>
        </p:nvSpPr>
        <p:spPr bwMode="auto">
          <a:xfrm>
            <a:off x="6629400" y="31242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2872" name="Text Box 56"/>
          <p:cNvSpPr txBox="1">
            <a:spLocks noChangeArrowheads="1"/>
          </p:cNvSpPr>
          <p:nvPr/>
        </p:nvSpPr>
        <p:spPr bwMode="auto">
          <a:xfrm>
            <a:off x="6907213" y="3320008"/>
            <a:ext cx="2062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cs typeface="+mn-cs"/>
              </a:rPr>
              <a:t>5-</a:t>
            </a:r>
            <a:r>
              <a:rPr lang="en-US" dirty="0">
                <a:cs typeface="+mn-cs"/>
                <a:sym typeface="Symbol" charset="0"/>
              </a:rPr>
              <a:t></a:t>
            </a:r>
            <a:r>
              <a:rPr lang="en-US" dirty="0">
                <a:cs typeface="+mn-cs"/>
              </a:rPr>
              <a:t> data in db</a:t>
            </a:r>
          </a:p>
        </p:txBody>
      </p:sp>
      <p:sp>
        <p:nvSpPr>
          <p:cNvPr id="33" name="Line 36"/>
          <p:cNvSpPr>
            <a:spLocks noChangeShapeType="1"/>
          </p:cNvSpPr>
          <p:nvPr/>
        </p:nvSpPr>
        <p:spPr bwMode="auto">
          <a:xfrm>
            <a:off x="7471473" y="1295400"/>
            <a:ext cx="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Oval 2"/>
          <p:cNvSpPr/>
          <p:nvPr/>
        </p:nvSpPr>
        <p:spPr>
          <a:xfrm>
            <a:off x="4834846" y="3733800"/>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134510" y="3554910"/>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344997" y="2429402"/>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590202" y="1453953"/>
            <a:ext cx="1339504" cy="369332"/>
          </a:xfrm>
          <a:prstGeom prst="rect">
            <a:avLst/>
          </a:prstGeom>
          <a:noFill/>
        </p:spPr>
        <p:txBody>
          <a:bodyPr wrap="none" rtlCol="0">
            <a:spAutoFit/>
          </a:bodyPr>
          <a:lstStyle/>
          <a:p>
            <a:r>
              <a:rPr lang="en-US" dirty="0" smtClean="0"/>
              <a:t>- upper limit</a:t>
            </a:r>
            <a:endParaRPr lang="en-US" dirty="0"/>
          </a:p>
        </p:txBody>
      </p:sp>
      <p:sp>
        <p:nvSpPr>
          <p:cNvPr id="38" name="TextBox 37"/>
          <p:cNvSpPr txBox="1"/>
          <p:nvPr/>
        </p:nvSpPr>
        <p:spPr>
          <a:xfrm>
            <a:off x="7629871" y="2373868"/>
            <a:ext cx="1205040" cy="369332"/>
          </a:xfrm>
          <a:prstGeom prst="rect">
            <a:avLst/>
          </a:prstGeom>
          <a:noFill/>
        </p:spPr>
        <p:txBody>
          <a:bodyPr wrap="none" rtlCol="0">
            <a:spAutoFit/>
          </a:bodyPr>
          <a:lstStyle/>
          <a:p>
            <a:r>
              <a:rPr lang="en-US" dirty="0" smtClean="0"/>
              <a:t>- detection</a:t>
            </a:r>
            <a:endParaRPr lang="en-US" dirty="0"/>
          </a:p>
        </p:txBody>
      </p:sp>
      <p:grpSp>
        <p:nvGrpSpPr>
          <p:cNvPr id="6" name="Group 5"/>
          <p:cNvGrpSpPr/>
          <p:nvPr/>
        </p:nvGrpSpPr>
        <p:grpSpPr>
          <a:xfrm>
            <a:off x="1237608" y="2593380"/>
            <a:ext cx="1965323" cy="1637010"/>
            <a:chOff x="1237608" y="2593380"/>
            <a:chExt cx="1965323" cy="1637010"/>
          </a:xfrm>
        </p:grpSpPr>
        <p:sp>
          <p:nvSpPr>
            <p:cNvPr id="5" name="Rectangle 4"/>
            <p:cNvSpPr/>
            <p:nvPr/>
          </p:nvSpPr>
          <p:spPr>
            <a:xfrm>
              <a:off x="1237608" y="2593380"/>
              <a:ext cx="1965323" cy="1637010"/>
            </a:xfrm>
            <a:prstGeom prst="rect">
              <a:avLst/>
            </a:prstGeom>
            <a:solidFill>
              <a:srgbClr val="CCFFCC">
                <a:alpha val="23000"/>
              </a:srgb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113968" y="3792508"/>
              <a:ext cx="245205" cy="23759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2873" name="Rectangle 57"/>
          <p:cNvSpPr>
            <a:spLocks noChangeArrowheads="1"/>
          </p:cNvSpPr>
          <p:nvPr/>
        </p:nvSpPr>
        <p:spPr bwMode="auto">
          <a:xfrm>
            <a:off x="4724400" y="1371600"/>
            <a:ext cx="685800" cy="4038600"/>
          </a:xfrm>
          <a:prstGeom prst="rect">
            <a:avLst/>
          </a:prstGeom>
          <a:solidFill>
            <a:srgbClr val="CCFFCC">
              <a:alpha val="35000"/>
            </a:srgbClr>
          </a:solidFill>
          <a:ln w="9525">
            <a:solidFill>
              <a:schemeClr val="tx1"/>
            </a:solidFill>
            <a:miter lim="800000"/>
            <a:headEnd/>
            <a:tailEnd/>
          </a:ln>
          <a:effectLst/>
          <a:extLst/>
        </p:spPr>
        <p:txBody>
          <a:bodyPr wrap="none" anchor="ctr"/>
          <a:lstStyle/>
          <a:p>
            <a:pPr>
              <a:defRPr/>
            </a:pPr>
            <a:endParaRPr lang="en-US">
              <a:cs typeface="+mn-cs"/>
            </a:endParaRP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676417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28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ISI @ USC 2017</a:t>
            </a:r>
            <a:endParaRPr lang="en-US" dirty="0"/>
          </a:p>
        </p:txBody>
      </p:sp>
      <p:sp>
        <p:nvSpPr>
          <p:cNvPr id="3" name="Title 1"/>
          <p:cNvSpPr txBox="1">
            <a:spLocks/>
          </p:cNvSpPr>
          <p:nvPr/>
        </p:nvSpPr>
        <p:spPr>
          <a:xfrm>
            <a:off x="107462" y="-182561"/>
            <a:ext cx="8987693" cy="7523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Discovery of first multiply gravitationally lensed Type Ia Supernova</a:t>
            </a:r>
            <a:endParaRPr lang="en-US" sz="3600" dirty="0"/>
          </a:p>
        </p:txBody>
      </p:sp>
      <p:sp>
        <p:nvSpPr>
          <p:cNvPr id="4" name="Content Placeholder 2"/>
          <p:cNvSpPr txBox="1">
            <a:spLocks/>
          </p:cNvSpPr>
          <p:nvPr/>
        </p:nvSpPr>
        <p:spPr>
          <a:xfrm>
            <a:off x="0" y="1285434"/>
            <a:ext cx="3352800" cy="543308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r>
              <a:rPr lang="en-US" smtClean="0"/>
              <a:t>C3-developed the pipeline for the intermediate Palomar Transient Factory discovery of the first multiply gravitationally lensed Type Ia supernova.  </a:t>
            </a:r>
          </a:p>
          <a:p>
            <a:pPr marL="228600" indent="-228600"/>
            <a:r>
              <a:rPr lang="en-US" smtClean="0"/>
              <a:t>Published in </a:t>
            </a:r>
            <a:r>
              <a:rPr lang="en-US" i="1" smtClean="0"/>
              <a:t>Science</a:t>
            </a:r>
            <a:r>
              <a:rPr lang="en-US" smtClean="0"/>
              <a:t>, “The discovery of the multiply-imaged lensed Type Ia supernova iPTF16geu”, Goobar et al. (2017) and </a:t>
            </a:r>
            <a:r>
              <a:rPr lang="en-US" i="1" smtClean="0"/>
              <a:t>ApJ Letters</a:t>
            </a:r>
            <a:r>
              <a:rPr lang="en-US" smtClean="0"/>
              <a:t>, “How to Find Gravitationally Lensed Type Ia Supernovae”, Goldstein &amp; Nugent (2017)</a:t>
            </a:r>
          </a:p>
          <a:p>
            <a:pPr marL="228600" indent="-228600"/>
            <a:endParaRPr lang="en-US" dirty="0"/>
          </a:p>
        </p:txBody>
      </p:sp>
      <p:sp>
        <p:nvSpPr>
          <p:cNvPr id="5" name="TextBox 4"/>
          <p:cNvSpPr txBox="1"/>
          <p:nvPr/>
        </p:nvSpPr>
        <p:spPr>
          <a:xfrm>
            <a:off x="3225801" y="5276930"/>
            <a:ext cx="5931436" cy="1477328"/>
          </a:xfrm>
          <a:prstGeom prst="rect">
            <a:avLst/>
          </a:prstGeom>
          <a:noFill/>
        </p:spPr>
        <p:txBody>
          <a:bodyPr wrap="square" rtlCol="0">
            <a:spAutoFit/>
          </a:bodyPr>
          <a:lstStyle/>
          <a:p>
            <a:r>
              <a:rPr lang="en-US" dirty="0" smtClean="0"/>
              <a:t>Above: the light paths for the supernova at 4 billion light years away, gravitationally lensed by an elliptical galaxy 2.5 billion light years away into a system of 4 images. Below: an SDSS image of the host galaxy and an HST image of the galaxy and 4 supernova images.</a:t>
            </a:r>
            <a:endParaRPr lang="en-US" dirty="0"/>
          </a:p>
        </p:txBody>
      </p:sp>
      <p:pic>
        <p:nvPicPr>
          <p:cNvPr id="6" name="Picture 5" descr="16geu_hos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900" y="2311400"/>
            <a:ext cx="2984500" cy="2984500"/>
          </a:xfrm>
          <a:prstGeom prst="rect">
            <a:avLst/>
          </a:prstGeom>
        </p:spPr>
      </p:pic>
      <p:pic>
        <p:nvPicPr>
          <p:cNvPr id="7" name="Picture 6" descr="iptf16geu.tiff"/>
          <p:cNvPicPr>
            <a:picLocks noChangeAspect="1"/>
          </p:cNvPicPr>
          <p:nvPr/>
        </p:nvPicPr>
        <p:blipFill rotWithShape="1">
          <a:blip r:embed="rId3">
            <a:extLst>
              <a:ext uri="{28A0092B-C50C-407E-A947-70E740481C1C}">
                <a14:useLocalDpi xmlns:a14="http://schemas.microsoft.com/office/drawing/2010/main" val="0"/>
              </a:ext>
            </a:extLst>
          </a:blip>
          <a:srcRect l="30844" t="25808" r="25783" b="28332"/>
          <a:stretch/>
        </p:blipFill>
        <p:spPr>
          <a:xfrm>
            <a:off x="7134860" y="2804160"/>
            <a:ext cx="1894840" cy="1894840"/>
          </a:xfrm>
          <a:prstGeom prst="rect">
            <a:avLst/>
          </a:prstGeom>
          <a:ln w="12700" cmpd="sng">
            <a:solidFill>
              <a:srgbClr val="4F81BD"/>
            </a:solidFill>
          </a:ln>
        </p:spPr>
      </p:pic>
      <p:cxnSp>
        <p:nvCxnSpPr>
          <p:cNvPr id="8" name="Straight Connector 7"/>
          <p:cNvCxnSpPr/>
          <p:nvPr/>
        </p:nvCxnSpPr>
        <p:spPr>
          <a:xfrm flipV="1">
            <a:off x="5041900" y="2804160"/>
            <a:ext cx="2092960" cy="9931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054600" y="3949700"/>
            <a:ext cx="2080260" cy="7493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3352800" y="1572154"/>
            <a:ext cx="596900" cy="573441"/>
          </a:xfrm>
          <a:prstGeom prst="rect">
            <a:avLst/>
          </a:prstGeom>
        </p:spPr>
      </p:pic>
      <p:sp>
        <p:nvSpPr>
          <p:cNvPr id="11" name="5-Point Star 10"/>
          <p:cNvSpPr/>
          <p:nvPr/>
        </p:nvSpPr>
        <p:spPr>
          <a:xfrm>
            <a:off x="3416300" y="1497277"/>
            <a:ext cx="241300" cy="205846"/>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765800" y="1460500"/>
            <a:ext cx="215900" cy="330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5901765" y="1957273"/>
            <a:ext cx="171823" cy="153189"/>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5901765" y="1118699"/>
            <a:ext cx="171823" cy="153189"/>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5-Point Star 14"/>
          <p:cNvSpPr/>
          <p:nvPr/>
        </p:nvSpPr>
        <p:spPr>
          <a:xfrm>
            <a:off x="5679888" y="1330065"/>
            <a:ext cx="171823" cy="153189"/>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5679888" y="1778000"/>
            <a:ext cx="171823" cy="153189"/>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3657600" y="1195294"/>
            <a:ext cx="2244165" cy="3904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5" idx="1"/>
          </p:cNvCxnSpPr>
          <p:nvPr/>
        </p:nvCxnSpPr>
        <p:spPr>
          <a:xfrm flipV="1">
            <a:off x="3657600" y="1388578"/>
            <a:ext cx="2022288" cy="2116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3" idx="1"/>
          </p:cNvCxnSpPr>
          <p:nvPr/>
        </p:nvCxnSpPr>
        <p:spPr>
          <a:xfrm>
            <a:off x="3657600" y="1600200"/>
            <a:ext cx="2244165" cy="415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6" idx="1"/>
          </p:cNvCxnSpPr>
          <p:nvPr/>
        </p:nvCxnSpPr>
        <p:spPr>
          <a:xfrm>
            <a:off x="3657600" y="1600200"/>
            <a:ext cx="2022288" cy="236313"/>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8218381" y="974901"/>
            <a:ext cx="811319" cy="1250597"/>
          </a:xfrm>
          <a:prstGeom prst="rect">
            <a:avLst/>
          </a:prstGeom>
          <a:scene3d>
            <a:camera prst="orthographicFront">
              <a:rot lat="0" lon="10799999" rev="0"/>
            </a:camera>
            <a:lightRig rig="threePt" dir="t"/>
          </a:scene3d>
        </p:spPr>
      </p:pic>
      <p:cxnSp>
        <p:nvCxnSpPr>
          <p:cNvPr id="22" name="Straight Connector 21"/>
          <p:cNvCxnSpPr/>
          <p:nvPr/>
        </p:nvCxnSpPr>
        <p:spPr>
          <a:xfrm>
            <a:off x="6073588" y="1195294"/>
            <a:ext cx="2353236" cy="5078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5" idx="4"/>
          </p:cNvCxnSpPr>
          <p:nvPr/>
        </p:nvCxnSpPr>
        <p:spPr>
          <a:xfrm>
            <a:off x="5851711" y="1388578"/>
            <a:ext cx="2575113" cy="300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6" idx="4"/>
          </p:cNvCxnSpPr>
          <p:nvPr/>
        </p:nvCxnSpPr>
        <p:spPr>
          <a:xfrm flipV="1">
            <a:off x="5851711" y="1801261"/>
            <a:ext cx="2581077" cy="352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4"/>
          </p:cNvCxnSpPr>
          <p:nvPr/>
        </p:nvCxnSpPr>
        <p:spPr>
          <a:xfrm flipV="1">
            <a:off x="6073588" y="1782211"/>
            <a:ext cx="2359200" cy="23357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6324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60800" y="2720975"/>
            <a:ext cx="5283200" cy="4000500"/>
          </a:xfrm>
          <a:prstGeom prst="rect">
            <a:avLst/>
          </a:prstGeom>
        </p:spPr>
      </p:pic>
      <p:sp>
        <p:nvSpPr>
          <p:cNvPr id="2" name="Title 1"/>
          <p:cNvSpPr>
            <a:spLocks noGrp="1"/>
          </p:cNvSpPr>
          <p:nvPr>
            <p:ph type="title"/>
          </p:nvPr>
        </p:nvSpPr>
        <p:spPr>
          <a:xfrm>
            <a:off x="323850" y="0"/>
            <a:ext cx="8229600" cy="1143000"/>
          </a:xfrm>
        </p:spPr>
        <p:txBody>
          <a:bodyPr/>
          <a:lstStyle/>
          <a:p>
            <a:pPr>
              <a:defRPr/>
            </a:pPr>
            <a:r>
              <a:rPr lang="en-US" dirty="0" smtClean="0"/>
              <a:t>Supernovae circa 1995</a:t>
            </a:r>
            <a:endParaRPr lang="en-US" dirty="0"/>
          </a:p>
        </p:txBody>
      </p:sp>
      <p:sp>
        <p:nvSpPr>
          <p:cNvPr id="4" name="Footer Placeholder 3"/>
          <p:cNvSpPr>
            <a:spLocks noGrp="1"/>
          </p:cNvSpPr>
          <p:nvPr>
            <p:ph type="ftr" sz="quarter" idx="11"/>
          </p:nvPr>
        </p:nvSpPr>
        <p:spPr/>
        <p:txBody>
          <a:bodyPr/>
          <a:lstStyle/>
          <a:p>
            <a:pPr>
              <a:defRPr/>
            </a:pPr>
            <a:r>
              <a:rPr lang="en-US" dirty="0" smtClean="0"/>
              <a:t>ISI @ USC 2017</a:t>
            </a:r>
            <a:endParaRPr lang="en-US" dirty="0"/>
          </a:p>
        </p:txBody>
      </p:sp>
      <p:pic>
        <p:nvPicPr>
          <p:cNvPr id="3" name="Picture 2"/>
          <p:cNvPicPr>
            <a:picLocks noChangeAspect="1"/>
          </p:cNvPicPr>
          <p:nvPr/>
        </p:nvPicPr>
        <p:blipFill>
          <a:blip r:embed="rId3"/>
          <a:stretch>
            <a:fillRect/>
          </a:stretch>
        </p:blipFill>
        <p:spPr>
          <a:xfrm>
            <a:off x="1960905" y="937586"/>
            <a:ext cx="5468621" cy="2032504"/>
          </a:xfrm>
          <a:prstGeom prst="rect">
            <a:avLst/>
          </a:prstGeom>
        </p:spPr>
      </p:pic>
      <p:pic>
        <p:nvPicPr>
          <p:cNvPr id="8" name="Picture 7"/>
          <p:cNvPicPr>
            <a:picLocks noChangeAspect="1"/>
          </p:cNvPicPr>
          <p:nvPr/>
        </p:nvPicPr>
        <p:blipFill>
          <a:blip r:embed="rId4"/>
          <a:stretch>
            <a:fillRect/>
          </a:stretch>
        </p:blipFill>
        <p:spPr>
          <a:xfrm>
            <a:off x="247512" y="3118543"/>
            <a:ext cx="3359530" cy="3237807"/>
          </a:xfrm>
          <a:prstGeom prst="rect">
            <a:avLst/>
          </a:prstGeom>
        </p:spPr>
      </p:pic>
    </p:spTree>
    <p:extLst>
      <p:ext uri="{BB962C8B-B14F-4D97-AF65-F5344CB8AC3E}">
        <p14:creationId xmlns:p14="http://schemas.microsoft.com/office/powerpoint/2010/main" val="16846547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91087" y="3284648"/>
            <a:ext cx="1495425" cy="1150827"/>
          </a:xfrm>
          <a:prstGeom prst="rect">
            <a:avLst/>
          </a:prstGeom>
        </p:spPr>
      </p:pic>
      <p:pic>
        <p:nvPicPr>
          <p:cNvPr id="32" name="Picture 31"/>
          <p:cNvPicPr>
            <a:picLocks noChangeAspect="1"/>
          </p:cNvPicPr>
          <p:nvPr/>
        </p:nvPicPr>
        <p:blipFill>
          <a:blip r:embed="rId3"/>
          <a:stretch>
            <a:fillRect/>
          </a:stretch>
        </p:blipFill>
        <p:spPr>
          <a:xfrm>
            <a:off x="4754971" y="2133600"/>
            <a:ext cx="1767657" cy="1119148"/>
          </a:xfrm>
          <a:prstGeom prst="rect">
            <a:avLst/>
          </a:prstGeom>
        </p:spPr>
      </p:pic>
      <p:sp>
        <p:nvSpPr>
          <p:cNvPr id="785410" name="Rectangle 1026"/>
          <p:cNvSpPr>
            <a:spLocks noGrp="1" noRot="1" noChangeArrowheads="1"/>
          </p:cNvSpPr>
          <p:nvPr>
            <p:ph type="title" idx="4294967295"/>
          </p:nvPr>
        </p:nvSpPr>
        <p:spPr>
          <a:xfrm>
            <a:off x="457200" y="152400"/>
            <a:ext cx="8229600" cy="1143000"/>
          </a:xfrm>
        </p:spPr>
        <p:txBody>
          <a:bodyPr/>
          <a:lstStyle/>
          <a:p>
            <a:pPr eaLnBrk="1" hangingPunct="1">
              <a:defRPr/>
            </a:pPr>
            <a:r>
              <a:rPr lang="en-US" dirty="0" smtClean="0">
                <a:cs typeface="+mj-cs"/>
              </a:rPr>
              <a:t>Pipeline...</a:t>
            </a:r>
          </a:p>
        </p:txBody>
      </p:sp>
      <p:sp>
        <p:nvSpPr>
          <p:cNvPr id="799748" name="Rectangle 4"/>
          <p:cNvSpPr>
            <a:spLocks noChangeArrowheads="1"/>
          </p:cNvSpPr>
          <p:nvPr/>
        </p:nvSpPr>
        <p:spPr bwMode="auto">
          <a:xfrm>
            <a:off x="1447800" y="4953000"/>
            <a:ext cx="4419600" cy="1371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dirty="0">
                <a:cs typeface="+mn-cs"/>
              </a:rPr>
              <a:t>NERSC GLOBAL FILESYSTEM</a:t>
            </a:r>
          </a:p>
          <a:p>
            <a:pPr>
              <a:defRPr/>
            </a:pPr>
            <a:r>
              <a:rPr lang="en-US" dirty="0">
                <a:cs typeface="+mn-cs"/>
              </a:rPr>
              <a:t>250TB (185TB used)</a:t>
            </a:r>
          </a:p>
        </p:txBody>
      </p:sp>
      <p:sp>
        <p:nvSpPr>
          <p:cNvPr id="799749" name="Rectangle 5"/>
          <p:cNvSpPr>
            <a:spLocks noChangeArrowheads="1"/>
          </p:cNvSpPr>
          <p:nvPr/>
        </p:nvSpPr>
        <p:spPr bwMode="auto">
          <a:xfrm>
            <a:off x="2286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Data</a:t>
            </a:r>
          </a:p>
          <a:p>
            <a:pPr>
              <a:defRPr/>
            </a:pPr>
            <a:r>
              <a:rPr lang="en-US">
                <a:cs typeface="+mn-cs"/>
              </a:rPr>
              <a:t>Transfer</a:t>
            </a:r>
          </a:p>
          <a:p>
            <a:pPr>
              <a:defRPr/>
            </a:pPr>
            <a:r>
              <a:rPr lang="en-US">
                <a:cs typeface="+mn-cs"/>
              </a:rPr>
              <a:t>Nodes</a:t>
            </a:r>
          </a:p>
        </p:txBody>
      </p:sp>
      <p:sp>
        <p:nvSpPr>
          <p:cNvPr id="799750" name="Rectangle 6"/>
          <p:cNvSpPr>
            <a:spLocks noChangeArrowheads="1"/>
          </p:cNvSpPr>
          <p:nvPr/>
        </p:nvSpPr>
        <p:spPr bwMode="auto">
          <a:xfrm>
            <a:off x="2438400" y="23622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2</a:t>
            </a:r>
          </a:p>
        </p:txBody>
      </p:sp>
      <p:sp>
        <p:nvSpPr>
          <p:cNvPr id="799751" name="Rectangle 7"/>
          <p:cNvSpPr>
            <a:spLocks noChangeArrowheads="1"/>
          </p:cNvSpPr>
          <p:nvPr/>
        </p:nvSpPr>
        <p:spPr bwMode="auto">
          <a:xfrm>
            <a:off x="6858000" y="2895600"/>
            <a:ext cx="19050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a:cs typeface="+mn-cs"/>
              </a:rPr>
              <a:t>Science</a:t>
            </a:r>
          </a:p>
          <a:p>
            <a:pPr>
              <a:defRPr/>
            </a:pPr>
            <a:r>
              <a:rPr lang="en-US">
                <a:cs typeface="+mn-cs"/>
              </a:rPr>
              <a:t>Gateway</a:t>
            </a:r>
          </a:p>
          <a:p>
            <a:pPr>
              <a:defRPr/>
            </a:pPr>
            <a:r>
              <a:rPr lang="en-US">
                <a:cs typeface="+mn-cs"/>
              </a:rPr>
              <a:t>Node 1</a:t>
            </a:r>
          </a:p>
        </p:txBody>
      </p:sp>
      <p:sp>
        <p:nvSpPr>
          <p:cNvPr id="799752" name="Line 8"/>
          <p:cNvSpPr>
            <a:spLocks noChangeShapeType="1"/>
          </p:cNvSpPr>
          <p:nvPr/>
        </p:nvSpPr>
        <p:spPr bwMode="auto">
          <a:xfrm>
            <a:off x="1143000" y="1295400"/>
            <a:ext cx="762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3" name="Line 9"/>
          <p:cNvSpPr>
            <a:spLocks noChangeShapeType="1"/>
          </p:cNvSpPr>
          <p:nvPr/>
        </p:nvSpPr>
        <p:spPr bwMode="auto">
          <a:xfrm>
            <a:off x="914400" y="3657600"/>
            <a:ext cx="4572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4" name="Line 10"/>
          <p:cNvSpPr>
            <a:spLocks noChangeShapeType="1"/>
          </p:cNvSpPr>
          <p:nvPr/>
        </p:nvSpPr>
        <p:spPr bwMode="auto">
          <a:xfrm>
            <a:off x="37338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5" name="Line 11"/>
          <p:cNvSpPr>
            <a:spLocks noChangeShapeType="1"/>
          </p:cNvSpPr>
          <p:nvPr/>
        </p:nvSpPr>
        <p:spPr bwMode="auto">
          <a:xfrm flipV="1">
            <a:off x="7620000" y="1828800"/>
            <a:ext cx="381000" cy="914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56" name="Text Box 12"/>
          <p:cNvSpPr txBox="1">
            <a:spLocks noChangeArrowheads="1"/>
          </p:cNvSpPr>
          <p:nvPr/>
        </p:nvSpPr>
        <p:spPr bwMode="auto">
          <a:xfrm>
            <a:off x="263525" y="762000"/>
            <a:ext cx="1868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Observatory</a:t>
            </a:r>
          </a:p>
        </p:txBody>
      </p:sp>
      <p:sp>
        <p:nvSpPr>
          <p:cNvPr id="799757" name="Text Box 13"/>
          <p:cNvSpPr txBox="1">
            <a:spLocks noChangeArrowheads="1"/>
          </p:cNvSpPr>
          <p:nvPr/>
        </p:nvSpPr>
        <p:spPr bwMode="auto">
          <a:xfrm>
            <a:off x="7127875" y="930275"/>
            <a:ext cx="1998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PTF </a:t>
            </a:r>
          </a:p>
          <a:p>
            <a:pPr>
              <a:defRPr/>
            </a:pPr>
            <a:r>
              <a:rPr lang="en-US">
                <a:cs typeface="+mn-cs"/>
              </a:rPr>
              <a:t>Classification</a:t>
            </a:r>
          </a:p>
        </p:txBody>
      </p:sp>
      <p:sp>
        <p:nvSpPr>
          <p:cNvPr id="799758" name="Text Box 14"/>
          <p:cNvSpPr txBox="1">
            <a:spLocks noChangeArrowheads="1"/>
          </p:cNvSpPr>
          <p:nvPr/>
        </p:nvSpPr>
        <p:spPr bwMode="auto">
          <a:xfrm>
            <a:off x="2292350" y="1905000"/>
            <a:ext cx="224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Processing/db </a:t>
            </a:r>
          </a:p>
        </p:txBody>
      </p:sp>
      <p:sp>
        <p:nvSpPr>
          <p:cNvPr id="799760" name="Text Box 16"/>
          <p:cNvSpPr txBox="1">
            <a:spLocks noChangeArrowheads="1"/>
          </p:cNvSpPr>
          <p:nvPr/>
        </p:nvSpPr>
        <p:spPr bwMode="auto">
          <a:xfrm>
            <a:off x="4800600" y="1676400"/>
            <a:ext cx="186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cs typeface="+mn-cs"/>
              </a:rPr>
              <a:t>Subtractions</a:t>
            </a:r>
          </a:p>
        </p:txBody>
      </p:sp>
      <p:sp>
        <p:nvSpPr>
          <p:cNvPr id="799761" name="Line 17"/>
          <p:cNvSpPr>
            <a:spLocks noChangeShapeType="1"/>
          </p:cNvSpPr>
          <p:nvPr/>
        </p:nvSpPr>
        <p:spPr bwMode="auto">
          <a:xfrm>
            <a:off x="7772400" y="4267200"/>
            <a:ext cx="0" cy="990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2" name="Line 18"/>
          <p:cNvSpPr>
            <a:spLocks noChangeShapeType="1"/>
          </p:cNvSpPr>
          <p:nvPr/>
        </p:nvSpPr>
        <p:spPr bwMode="auto">
          <a:xfrm flipH="1">
            <a:off x="6019800" y="5257800"/>
            <a:ext cx="1752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3" name="Line 19"/>
          <p:cNvSpPr>
            <a:spLocks noChangeShapeType="1"/>
          </p:cNvSpPr>
          <p:nvPr/>
        </p:nvSpPr>
        <p:spPr bwMode="auto">
          <a:xfrm>
            <a:off x="5257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4" name="Line 20"/>
          <p:cNvSpPr>
            <a:spLocks noChangeShapeType="1"/>
          </p:cNvSpPr>
          <p:nvPr/>
        </p:nvSpPr>
        <p:spPr bwMode="auto">
          <a:xfrm>
            <a:off x="4419600" y="3200400"/>
            <a:ext cx="381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5" name="Line 21"/>
          <p:cNvSpPr>
            <a:spLocks noChangeShapeType="1"/>
          </p:cNvSpPr>
          <p:nvPr/>
        </p:nvSpPr>
        <p:spPr bwMode="auto">
          <a:xfrm flipH="1" flipV="1">
            <a:off x="3124200" y="36576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6" name="Line 22"/>
          <p:cNvSpPr>
            <a:spLocks noChangeShapeType="1"/>
          </p:cNvSpPr>
          <p:nvPr/>
        </p:nvSpPr>
        <p:spPr bwMode="auto">
          <a:xfrm flipV="1">
            <a:off x="5638800" y="4191000"/>
            <a:ext cx="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9767" name="Text Box 23"/>
          <p:cNvSpPr txBox="1">
            <a:spLocks noChangeArrowheads="1"/>
          </p:cNvSpPr>
          <p:nvPr/>
        </p:nvSpPr>
        <p:spPr bwMode="auto">
          <a:xfrm>
            <a:off x="1258888" y="1401763"/>
            <a:ext cx="1166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2.5 MB/s</a:t>
            </a:r>
          </a:p>
        </p:txBody>
      </p:sp>
      <p:sp>
        <p:nvSpPr>
          <p:cNvPr id="799768" name="Text Box 24"/>
          <p:cNvSpPr txBox="1">
            <a:spLocks noChangeArrowheads="1"/>
          </p:cNvSpPr>
          <p:nvPr/>
        </p:nvSpPr>
        <p:spPr bwMode="auto">
          <a:xfrm>
            <a:off x="1962150" y="4038600"/>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 GB/s</a:t>
            </a:r>
          </a:p>
        </p:txBody>
      </p:sp>
      <p:sp>
        <p:nvSpPr>
          <p:cNvPr id="799769" name="Text Box 25"/>
          <p:cNvSpPr txBox="1">
            <a:spLocks noChangeArrowheads="1"/>
          </p:cNvSpPr>
          <p:nvPr/>
        </p:nvSpPr>
        <p:spPr bwMode="auto">
          <a:xfrm>
            <a:off x="4106863" y="1295400"/>
            <a:ext cx="110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a:solidFill>
                  <a:schemeClr val="hlink"/>
                </a:solidFill>
                <a:cs typeface="+mn-cs"/>
              </a:rPr>
              <a:t>12 MB/s</a:t>
            </a:r>
          </a:p>
        </p:txBody>
      </p:sp>
      <p:sp>
        <p:nvSpPr>
          <p:cNvPr id="799770" name="Text Box 26"/>
          <p:cNvSpPr txBox="1">
            <a:spLocks noChangeArrowheads="1"/>
          </p:cNvSpPr>
          <p:nvPr/>
        </p:nvSpPr>
        <p:spPr bwMode="auto">
          <a:xfrm>
            <a:off x="8001000" y="2284383"/>
            <a:ext cx="10145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dirty="0">
                <a:solidFill>
                  <a:schemeClr val="hlink"/>
                </a:solidFill>
                <a:cs typeface="+mn-cs"/>
              </a:rPr>
              <a:t>4 MB/</a:t>
            </a:r>
            <a:r>
              <a:rPr lang="en-US" sz="2000" b="1" i="1" dirty="0" smtClean="0">
                <a:solidFill>
                  <a:schemeClr val="hlink"/>
                </a:solidFill>
                <a:cs typeface="+mn-cs"/>
              </a:rPr>
              <a:t>s</a:t>
            </a:r>
            <a:endParaRPr lang="en-US" sz="2000" b="1" i="1" dirty="0">
              <a:solidFill>
                <a:schemeClr val="hlink"/>
              </a:solidFill>
              <a:cs typeface="+mn-cs"/>
            </a:endParaRPr>
          </a:p>
        </p:txBody>
      </p:sp>
      <p:sp>
        <p:nvSpPr>
          <p:cNvPr id="799771" name="Text Box 27"/>
          <p:cNvSpPr txBox="1">
            <a:spLocks noChangeArrowheads="1"/>
          </p:cNvSpPr>
          <p:nvPr/>
        </p:nvSpPr>
        <p:spPr bwMode="auto">
          <a:xfrm>
            <a:off x="7924800" y="4417983"/>
            <a:ext cx="12130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b="1" i="1" dirty="0">
                <a:solidFill>
                  <a:schemeClr val="hlink"/>
                </a:solidFill>
                <a:cs typeface="+mn-cs"/>
              </a:rPr>
              <a:t>0.5 MB/</a:t>
            </a:r>
            <a:r>
              <a:rPr lang="en-US" sz="2000" b="1" i="1" dirty="0" smtClean="0">
                <a:solidFill>
                  <a:schemeClr val="hlink"/>
                </a:solidFill>
                <a:cs typeface="+mn-cs"/>
              </a:rPr>
              <a:t>s</a:t>
            </a:r>
            <a:endParaRPr lang="en-US" sz="2000" b="1" i="1" dirty="0">
              <a:solidFill>
                <a:schemeClr val="hlink"/>
              </a:solidFill>
              <a:cs typeface="+mn-cs"/>
            </a:endParaRPr>
          </a:p>
        </p:txBody>
      </p:sp>
      <p:sp>
        <p:nvSpPr>
          <p:cNvPr id="30" name="Line 22"/>
          <p:cNvSpPr>
            <a:spLocks noChangeShapeType="1"/>
          </p:cNvSpPr>
          <p:nvPr/>
        </p:nvSpPr>
        <p:spPr bwMode="auto">
          <a:xfrm flipH="1" flipV="1">
            <a:off x="6051840" y="5405217"/>
            <a:ext cx="941387" cy="685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n>
                <a:solidFill>
                  <a:srgbClr val="FFFF00"/>
                </a:solidFill>
              </a:ln>
              <a:cs typeface="+mn-cs"/>
            </a:endParaRPr>
          </a:p>
        </p:txBody>
      </p:sp>
      <p:sp>
        <p:nvSpPr>
          <p:cNvPr id="31" name="Text Box 14"/>
          <p:cNvSpPr txBox="1">
            <a:spLocks noChangeArrowheads="1"/>
          </p:cNvSpPr>
          <p:nvPr/>
        </p:nvSpPr>
        <p:spPr bwMode="auto">
          <a:xfrm>
            <a:off x="6993227" y="5337436"/>
            <a:ext cx="214973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dirty="0" smtClean="0">
                <a:solidFill>
                  <a:srgbClr val="FFFF00"/>
                </a:solidFill>
                <a:cs typeface="+mn-cs"/>
              </a:rPr>
              <a:t>Trigger new subtractions</a:t>
            </a:r>
            <a:r>
              <a:rPr lang="en-US" dirty="0">
                <a:solidFill>
                  <a:srgbClr val="FFFF00"/>
                </a:solidFill>
              </a:rPr>
              <a:t>:</a:t>
            </a:r>
            <a:endParaRPr lang="en-US" dirty="0" smtClean="0">
              <a:solidFill>
                <a:srgbClr val="FFFF00"/>
              </a:solidFill>
              <a:cs typeface="+mn-cs"/>
            </a:endParaRPr>
          </a:p>
          <a:p>
            <a:pPr algn="ctr">
              <a:defRPr/>
            </a:pPr>
            <a:r>
              <a:rPr lang="en-US" dirty="0" smtClean="0">
                <a:solidFill>
                  <a:srgbClr val="FFFF00"/>
                </a:solidFill>
              </a:rPr>
              <a:t>output now greater than input </a:t>
            </a:r>
          </a:p>
          <a:p>
            <a:pPr algn="ctr">
              <a:defRPr/>
            </a:pPr>
            <a:r>
              <a:rPr lang="en-US" dirty="0" smtClean="0">
                <a:solidFill>
                  <a:srgbClr val="FFFF00"/>
                </a:solidFill>
              </a:rPr>
              <a:t>~ 1 TB/night</a:t>
            </a:r>
            <a:endParaRPr lang="en-US" dirty="0">
              <a:solidFill>
                <a:srgbClr val="FFFF00"/>
              </a:solidFill>
              <a:cs typeface="+mn-cs"/>
            </a:endParaRP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7273088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hape 149"/>
          <p:cNvSpPr>
            <a:spLocks noGrp="1"/>
          </p:cNvSpPr>
          <p:nvPr>
            <p:ph type="title"/>
          </p:nvPr>
        </p:nvSpPr>
        <p:spPr/>
        <p:txBody>
          <a:bodyPr/>
          <a:lstStyle/>
          <a:p>
            <a:r>
              <a:rPr lang="en-US">
                <a:latin typeface="Calibri" charset="0"/>
              </a:rPr>
              <a:t>Zwicky Transient Facility</a:t>
            </a:r>
          </a:p>
        </p:txBody>
      </p:sp>
      <p:pic>
        <p:nvPicPr>
          <p:cNvPr id="107522" name="fov_sky.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911350"/>
            <a:ext cx="73183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6222403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153"/>
          <p:cNvSpPr>
            <a:spLocks noGrp="1"/>
          </p:cNvSpPr>
          <p:nvPr>
            <p:ph type="title"/>
          </p:nvPr>
        </p:nvSpPr>
        <p:spPr/>
        <p:txBody>
          <a:bodyPr/>
          <a:lstStyle/>
          <a:p>
            <a:endParaRPr lang="en-US">
              <a:latin typeface="Calibri" charset="0"/>
            </a:endParaRPr>
          </a:p>
        </p:txBody>
      </p:sp>
      <p:pic>
        <p:nvPicPr>
          <p:cNvPr id="108546" name="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681038"/>
            <a:ext cx="8509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4853235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rrowheads="1"/>
          </p:cNvSpPr>
          <p:nvPr>
            <p:ph type="title"/>
          </p:nvPr>
        </p:nvSpPr>
        <p:spPr>
          <a:xfrm>
            <a:off x="457200" y="228600"/>
            <a:ext cx="8229600" cy="1143000"/>
          </a:xfrm>
        </p:spPr>
        <p:txBody>
          <a:bodyPr/>
          <a:lstStyle/>
          <a:p>
            <a:pPr eaLnBrk="1" hangingPunct="1">
              <a:defRPr/>
            </a:pPr>
            <a:r>
              <a:rPr lang="en-US" dirty="0" smtClean="0">
                <a:cs typeface="+mj-cs"/>
              </a:rPr>
              <a:t>Future</a:t>
            </a:r>
          </a:p>
        </p:txBody>
      </p:sp>
      <p:sp>
        <p:nvSpPr>
          <p:cNvPr id="794630" name="Text Box 6"/>
          <p:cNvSpPr txBox="1">
            <a:spLocks noChangeArrowheads="1"/>
          </p:cNvSpPr>
          <p:nvPr/>
        </p:nvSpPr>
        <p:spPr bwMode="auto">
          <a:xfrm>
            <a:off x="5181600" y="4810423"/>
            <a:ext cx="373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buFont typeface="Times" charset="0"/>
              <a:buNone/>
              <a:defRPr/>
            </a:pPr>
            <a:r>
              <a:rPr lang="en-US" dirty="0">
                <a:cs typeface="+mn-cs"/>
              </a:rPr>
              <a:t>LSST - 15TB data/night</a:t>
            </a:r>
          </a:p>
          <a:p>
            <a:pPr algn="l">
              <a:buFont typeface="Times" charset="0"/>
              <a:buNone/>
              <a:defRPr/>
            </a:pPr>
            <a:r>
              <a:rPr lang="en-US" dirty="0">
                <a:cs typeface="+mn-cs"/>
              </a:rPr>
              <a:t>Only one 30-m </a:t>
            </a:r>
            <a:r>
              <a:rPr lang="en-US" dirty="0" smtClean="0">
                <a:cs typeface="+mn-cs"/>
              </a:rPr>
              <a:t>telescope</a:t>
            </a:r>
          </a:p>
          <a:p>
            <a:pPr algn="l">
              <a:buFont typeface="Times" charset="0"/>
              <a:buNone/>
              <a:defRPr/>
            </a:pPr>
            <a:r>
              <a:rPr lang="en-US" i="1" dirty="0" smtClean="0">
                <a:solidFill>
                  <a:srgbClr val="FFFF00"/>
                </a:solidFill>
              </a:rPr>
              <a:t>How many triggers can we handle???</a:t>
            </a:r>
            <a:endParaRPr lang="en-US" i="1" dirty="0">
              <a:solidFill>
                <a:srgbClr val="FFFF00"/>
              </a:solidFill>
            </a:endParaRPr>
          </a:p>
        </p:txBody>
      </p:sp>
      <p:pic>
        <p:nvPicPr>
          <p:cNvPr id="7946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635500" cy="4232275"/>
          </a:xfrm>
          <a:prstGeom prst="rect">
            <a:avLst/>
          </a:prstGeom>
          <a:noFill/>
          <a:ln>
            <a:noFill/>
          </a:ln>
          <a:effectLst>
            <a:outerShdw blurRad="76200" dist="152400"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7946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3052763" cy="2406650"/>
          </a:xfrm>
          <a:prstGeom prst="rect">
            <a:avLst/>
          </a:prstGeom>
          <a:noFill/>
          <a:ln>
            <a:noFill/>
          </a:ln>
          <a:effectLst>
            <a:outerShdw blurRad="76200" dist="152400"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839989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4630"/>
                                        </p:tgtEl>
                                        <p:attrNameLst>
                                          <p:attrName>style.visibility</p:attrName>
                                        </p:attrNameLst>
                                      </p:cBhvr>
                                      <p:to>
                                        <p:strVal val="visible"/>
                                      </p:to>
                                    </p:set>
                                    <p:anim calcmode="lin" valueType="num">
                                      <p:cBhvr additive="base">
                                        <p:cTn id="7" dur="500" fill="hold"/>
                                        <p:tgtEl>
                                          <p:spTgt spid="794630"/>
                                        </p:tgtEl>
                                        <p:attrNameLst>
                                          <p:attrName>ppt_x</p:attrName>
                                        </p:attrNameLst>
                                      </p:cBhvr>
                                      <p:tavLst>
                                        <p:tav tm="0">
                                          <p:val>
                                            <p:strVal val="1+#ppt_w/2"/>
                                          </p:val>
                                        </p:tav>
                                        <p:tav tm="100000">
                                          <p:val>
                                            <p:strVal val="#ppt_x"/>
                                          </p:val>
                                        </p:tav>
                                      </p:tavLst>
                                    </p:anim>
                                    <p:anim calcmode="lin" valueType="num">
                                      <p:cBhvr additive="base">
                                        <p:cTn id="8" dur="500" fill="hold"/>
                                        <p:tgtEl>
                                          <p:spTgt spid="794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3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1998</a:t>
            </a:r>
            <a:endParaRPr lang="en-US" dirty="0"/>
          </a:p>
        </p:txBody>
      </p:sp>
      <p:pic>
        <p:nvPicPr>
          <p:cNvPr id="26627" name="Picture 12" descr="&#10;353349215.png                                                  00084D1EMacintosh HD                   7C2624F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789238"/>
            <a:ext cx="55943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3" descr="&#10;353349209.png                                                  00084D1EMacintosh HD                   7C2624F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55943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4" descr="&#10;353349208.png                                                  00084D1EMacintosh HD                   7C2624F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37050"/>
            <a:ext cx="55943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759450" y="841375"/>
            <a:ext cx="338455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Per image we would have ~200 5-</a:t>
            </a:r>
            <a:r>
              <a:rPr lang="en-US" dirty="0">
                <a:latin typeface="Lucida Grande"/>
                <a:ea typeface="Lucida Grande"/>
                <a:cs typeface="Lucida Grande"/>
              </a:rPr>
              <a:t>σ</a:t>
            </a:r>
            <a:r>
              <a:rPr lang="en-US" dirty="0"/>
              <a:t> detections. We would require 2 independent detections.</a:t>
            </a:r>
          </a:p>
        </p:txBody>
      </p:sp>
      <p:sp>
        <p:nvSpPr>
          <p:cNvPr id="10" name="Text Box 4"/>
          <p:cNvSpPr txBox="1">
            <a:spLocks noChangeArrowheads="1"/>
          </p:cNvSpPr>
          <p:nvPr/>
        </p:nvSpPr>
        <p:spPr bwMode="auto">
          <a:xfrm>
            <a:off x="5832475" y="4473575"/>
            <a:ext cx="324643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Cuts were made based on shape, motion, etc., and a scanner would have to look at ~5 candidates per image.</a:t>
            </a:r>
          </a:p>
        </p:txBody>
      </p:sp>
      <p:sp>
        <p:nvSpPr>
          <p:cNvPr id="11" name="Text Box 4"/>
          <p:cNvSpPr txBox="1">
            <a:spLocks noChangeArrowheads="1"/>
          </p:cNvSpPr>
          <p:nvPr/>
        </p:nvSpPr>
        <p:spPr bwMode="auto">
          <a:xfrm>
            <a:off x="0" y="2933700"/>
            <a:ext cx="34623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Typically only 50-200 images taken per night - 4 sq. deg. of sky.</a:t>
            </a:r>
          </a:p>
        </p:txBody>
      </p:sp>
      <p:sp>
        <p:nvSpPr>
          <p:cNvPr id="3" name="Footer Placeholder 2"/>
          <p:cNvSpPr>
            <a:spLocks noGrp="1"/>
          </p:cNvSpPr>
          <p:nvPr>
            <p:ph type="ftr" sz="quarter" idx="11"/>
          </p:nvPr>
        </p:nvSpPr>
        <p:spPr/>
        <p:txBody>
          <a:bodyPr/>
          <a:lstStyle/>
          <a:p>
            <a:r>
              <a:rPr lang="en-US" smtClean="0"/>
              <a:t>Intelligent Optical Network Infrastructure</a:t>
            </a:r>
            <a:endParaRPr lang="en-US"/>
          </a:p>
        </p:txBody>
      </p:sp>
    </p:spTree>
    <p:extLst>
      <p:ext uri="{BB962C8B-B14F-4D97-AF65-F5344CB8AC3E}">
        <p14:creationId xmlns:p14="http://schemas.microsoft.com/office/powerpoint/2010/main" val="27499763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2000</a:t>
            </a:r>
            <a:endParaRPr lang="en-US" dirty="0"/>
          </a:p>
        </p:txBody>
      </p:sp>
      <p:sp>
        <p:nvSpPr>
          <p:cNvPr id="9" name="Text Box 4"/>
          <p:cNvSpPr txBox="1">
            <a:spLocks noChangeArrowheads="1"/>
          </p:cNvSpPr>
          <p:nvPr/>
        </p:nvSpPr>
        <p:spPr bwMode="auto">
          <a:xfrm>
            <a:off x="5759450" y="800100"/>
            <a:ext cx="33845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r>
              <a:rPr lang="en-US" dirty="0"/>
              <a:t>Pain begins.....</a:t>
            </a:r>
          </a:p>
        </p:txBody>
      </p:sp>
      <p:pic>
        <p:nvPicPr>
          <p:cNvPr id="276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268413"/>
            <a:ext cx="90233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rot="-1592940">
            <a:off x="556730" y="3189330"/>
            <a:ext cx="8175710" cy="954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Palatino" charset="0"/>
                <a:ea typeface="ＭＳ Ｐゴシック" charset="0"/>
                <a:cs typeface="ＭＳ Ｐゴシック" charset="0"/>
              </a:defRPr>
            </a:lvl1pPr>
            <a:lvl2pPr marL="742950" indent="-285750" eaLnBrk="0" hangingPunct="0">
              <a:defRPr sz="2400">
                <a:solidFill>
                  <a:schemeClr val="tx1"/>
                </a:solidFill>
                <a:latin typeface="Palatino" charset="0"/>
                <a:ea typeface="ＭＳ Ｐゴシック" charset="0"/>
              </a:defRPr>
            </a:lvl2pPr>
            <a:lvl3pPr marL="1143000" indent="-228600" eaLnBrk="0" hangingPunct="0">
              <a:defRPr sz="2400">
                <a:solidFill>
                  <a:schemeClr val="tx1"/>
                </a:solidFill>
                <a:latin typeface="Palatino" charset="0"/>
                <a:ea typeface="ＭＳ Ｐゴシック" charset="0"/>
              </a:defRPr>
            </a:lvl3pPr>
            <a:lvl4pPr marL="1600200" indent="-228600" eaLnBrk="0" hangingPunct="0">
              <a:defRPr sz="2400">
                <a:solidFill>
                  <a:schemeClr val="tx1"/>
                </a:solidFill>
                <a:latin typeface="Palatino" charset="0"/>
                <a:ea typeface="ＭＳ Ｐゴシック" charset="0"/>
              </a:defRPr>
            </a:lvl4pPr>
            <a:lvl5pPr marL="2057400" indent="-228600" eaLnBrk="0" hangingPunct="0">
              <a:defRPr sz="2400">
                <a:solidFill>
                  <a:schemeClr val="tx1"/>
                </a:solidFill>
                <a:latin typeface="Palatino" charset="0"/>
                <a:ea typeface="ＭＳ Ｐゴシック" charset="0"/>
              </a:defRPr>
            </a:lvl5pPr>
            <a:lvl6pPr marL="2514600" indent="-228600" algn="ctr" eaLnBrk="0" fontAlgn="base" hangingPunct="0">
              <a:spcBef>
                <a:spcPct val="0"/>
              </a:spcBef>
              <a:spcAft>
                <a:spcPct val="0"/>
              </a:spcAft>
              <a:defRPr sz="2400">
                <a:solidFill>
                  <a:schemeClr val="tx1"/>
                </a:solidFill>
                <a:latin typeface="Palatino" charset="0"/>
                <a:ea typeface="ＭＳ Ｐゴシック" charset="0"/>
              </a:defRPr>
            </a:lvl6pPr>
            <a:lvl7pPr marL="2971800" indent="-228600" algn="ctr" eaLnBrk="0" fontAlgn="base" hangingPunct="0">
              <a:spcBef>
                <a:spcPct val="0"/>
              </a:spcBef>
              <a:spcAft>
                <a:spcPct val="0"/>
              </a:spcAft>
              <a:defRPr sz="2400">
                <a:solidFill>
                  <a:schemeClr val="tx1"/>
                </a:solidFill>
                <a:latin typeface="Palatino" charset="0"/>
                <a:ea typeface="ＭＳ Ｐゴシック" charset="0"/>
              </a:defRPr>
            </a:lvl7pPr>
            <a:lvl8pPr marL="3429000" indent="-228600" algn="ctr" eaLnBrk="0" fontAlgn="base" hangingPunct="0">
              <a:spcBef>
                <a:spcPct val="0"/>
              </a:spcBef>
              <a:spcAft>
                <a:spcPct val="0"/>
              </a:spcAft>
              <a:defRPr sz="2400">
                <a:solidFill>
                  <a:schemeClr val="tx1"/>
                </a:solidFill>
                <a:latin typeface="Palatino" charset="0"/>
                <a:ea typeface="ＭＳ Ｐゴシック" charset="0"/>
              </a:defRPr>
            </a:lvl8pPr>
            <a:lvl9pPr marL="3886200" indent="-228600" algn="ctr" eaLnBrk="0" fontAlgn="base" hangingPunct="0">
              <a:spcBef>
                <a:spcPct val="0"/>
              </a:spcBef>
              <a:spcAft>
                <a:spcPct val="0"/>
              </a:spcAft>
              <a:defRPr sz="2400">
                <a:solidFill>
                  <a:schemeClr val="tx1"/>
                </a:solidFill>
                <a:latin typeface="Palatino" charset="0"/>
                <a:ea typeface="ＭＳ Ｐゴシック" charset="0"/>
              </a:defRPr>
            </a:lvl9pPr>
          </a:lstStyle>
          <a:p>
            <a:pPr algn="l" eaLnBrk="1" hangingPunct="1"/>
            <a:r>
              <a:rPr lang="en-US" sz="2800" b="1" dirty="0">
                <a:solidFill>
                  <a:srgbClr val="FF0000"/>
                </a:solidFill>
              </a:rPr>
              <a:t>~1000 sq. deg. – 250 X increase in </a:t>
            </a:r>
            <a:r>
              <a:rPr lang="en-US" sz="2800" b="1" dirty="0" smtClean="0">
                <a:solidFill>
                  <a:srgbClr val="FF0000"/>
                </a:solidFill>
              </a:rPr>
              <a:t>scale per night EVERY NIGHT !</a:t>
            </a:r>
            <a:r>
              <a:rPr lang="en-US" sz="2800" b="1" dirty="0">
                <a:solidFill>
                  <a:srgbClr val="FF0000"/>
                </a:solidFill>
              </a:rPr>
              <a:t>!!</a:t>
            </a:r>
          </a:p>
        </p:txBody>
      </p:sp>
      <p:sp>
        <p:nvSpPr>
          <p:cNvPr id="3" name="Footer Placeholder 2"/>
          <p:cNvSpPr>
            <a:spLocks noGrp="1"/>
          </p:cNvSpPr>
          <p:nvPr>
            <p:ph type="ftr" sz="quarter" idx="11"/>
          </p:nvPr>
        </p:nvSpPr>
        <p:spPr/>
        <p:txBody>
          <a:bodyPr/>
          <a:lstStyle/>
          <a:p>
            <a:r>
              <a:rPr lang="en-US" smtClean="0"/>
              <a:t>Intelligent Optical Network Infrastructure</a:t>
            </a:r>
            <a:endParaRPr lang="en-US"/>
          </a:p>
        </p:txBody>
      </p:sp>
    </p:spTree>
    <p:extLst>
      <p:ext uri="{BB962C8B-B14F-4D97-AF65-F5344CB8AC3E}">
        <p14:creationId xmlns:p14="http://schemas.microsoft.com/office/powerpoint/2010/main" val="865623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229600" cy="1143000"/>
          </a:xfrm>
        </p:spPr>
        <p:txBody>
          <a:bodyPr/>
          <a:lstStyle/>
          <a:p>
            <a:pPr>
              <a:defRPr/>
            </a:pPr>
            <a:r>
              <a:rPr lang="en-US" dirty="0" smtClean="0"/>
              <a:t>Supernovae circa 2000</a:t>
            </a:r>
            <a:endParaRPr lang="en-US" dirty="0"/>
          </a:p>
        </p:txBody>
      </p:sp>
      <p:sp>
        <p:nvSpPr>
          <p:cNvPr id="8" name="Text Box 4"/>
          <p:cNvSpPr txBox="1">
            <a:spLocks noChangeArrowheads="1"/>
          </p:cNvSpPr>
          <p:nvPr/>
        </p:nvSpPr>
        <p:spPr bwMode="auto">
          <a:xfrm>
            <a:off x="5232793" y="1641505"/>
            <a:ext cx="37683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defRPr/>
            </a:pPr>
            <a:r>
              <a:rPr lang="en-US" dirty="0" err="1" smtClean="0"/>
              <a:t>FEDEx</a:t>
            </a:r>
            <a:r>
              <a:rPr lang="en-US" dirty="0" smtClean="0"/>
              <a:t> Networking: Do not underestimate the bandwidth of a station wagon filled with DAT tapes... achieved 200 </a:t>
            </a:r>
            <a:r>
              <a:rPr lang="en-US" dirty="0" err="1" smtClean="0"/>
              <a:t>kB</a:t>
            </a:r>
            <a:r>
              <a:rPr lang="en-US" dirty="0" smtClean="0"/>
              <a:t>/s</a:t>
            </a:r>
            <a:endParaRPr lang="en-US" dirty="0"/>
          </a:p>
        </p:txBody>
      </p:sp>
      <p:pic>
        <p:nvPicPr>
          <p:cNvPr id="3" name="Picture 2"/>
          <p:cNvPicPr>
            <a:picLocks noChangeAspect="1"/>
          </p:cNvPicPr>
          <p:nvPr/>
        </p:nvPicPr>
        <p:blipFill>
          <a:blip r:embed="rId2"/>
          <a:stretch>
            <a:fillRect/>
          </a:stretch>
        </p:blipFill>
        <p:spPr>
          <a:xfrm>
            <a:off x="5988868" y="4491652"/>
            <a:ext cx="3155131" cy="2366348"/>
          </a:xfrm>
          <a:prstGeom prst="rect">
            <a:avLst/>
          </a:prstGeom>
        </p:spPr>
      </p:pic>
      <p:pic>
        <p:nvPicPr>
          <p:cNvPr id="5" name="Picture 4"/>
          <p:cNvPicPr>
            <a:picLocks noChangeAspect="1"/>
          </p:cNvPicPr>
          <p:nvPr/>
        </p:nvPicPr>
        <p:blipFill>
          <a:blip r:embed="rId3"/>
          <a:stretch>
            <a:fillRect/>
          </a:stretch>
        </p:blipFill>
        <p:spPr>
          <a:xfrm>
            <a:off x="52910" y="858547"/>
            <a:ext cx="3408233" cy="1567787"/>
          </a:xfrm>
          <a:prstGeom prst="rect">
            <a:avLst/>
          </a:prstGeom>
        </p:spPr>
      </p:pic>
      <p:pic>
        <p:nvPicPr>
          <p:cNvPr id="6" name="Picture 5" descr="tri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4" y="3018451"/>
            <a:ext cx="5481259" cy="3188673"/>
          </a:xfrm>
          <a:prstGeom prst="rect">
            <a:avLst/>
          </a:prstGeom>
        </p:spPr>
      </p:pic>
      <p:sp>
        <p:nvSpPr>
          <p:cNvPr id="10" name="Footer Placeholder 9"/>
          <p:cNvSpPr>
            <a:spLocks noGrp="1"/>
          </p:cNvSpPr>
          <p:nvPr>
            <p:ph type="ftr" sz="quarter" idx="11"/>
          </p:nvPr>
        </p:nvSpPr>
        <p:spPr/>
        <p:txBody>
          <a:bodyPr/>
          <a:lstStyle/>
          <a:p>
            <a:r>
              <a:rPr lang="en-US" smtClean="0"/>
              <a:t>Intelligent Optical Network Infrastructure</a:t>
            </a:r>
            <a:endParaRPr lang="en-US"/>
          </a:p>
        </p:txBody>
      </p:sp>
    </p:spTree>
    <p:extLst>
      <p:ext uri="{BB962C8B-B14F-4D97-AF65-F5344CB8AC3E}">
        <p14:creationId xmlns:p14="http://schemas.microsoft.com/office/powerpoint/2010/main" val="24448259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rrowheads="1"/>
          </p:cNvSpPr>
          <p:nvPr>
            <p:ph type="title"/>
          </p:nvPr>
        </p:nvSpPr>
        <p:spPr>
          <a:xfrm>
            <a:off x="457200" y="228600"/>
            <a:ext cx="8229600" cy="1143000"/>
          </a:xfrm>
        </p:spPr>
        <p:txBody>
          <a:bodyPr/>
          <a:lstStyle/>
          <a:p>
            <a:pPr eaLnBrk="1" hangingPunct="1">
              <a:defRPr/>
            </a:pPr>
            <a:r>
              <a:rPr lang="en-US" dirty="0" smtClean="0">
                <a:cs typeface="+mj-cs"/>
              </a:rPr>
              <a:t>PTF (2009-2012), iPTF(2013-2016)</a:t>
            </a:r>
          </a:p>
        </p:txBody>
      </p:sp>
      <p:sp>
        <p:nvSpPr>
          <p:cNvPr id="732163" name="Text Box 3"/>
          <p:cNvSpPr txBox="1">
            <a:spLocks noChangeArrowheads="1"/>
          </p:cNvSpPr>
          <p:nvPr/>
        </p:nvSpPr>
        <p:spPr bwMode="auto">
          <a:xfrm>
            <a:off x="76200" y="865188"/>
            <a:ext cx="90678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defRPr/>
            </a:pPr>
            <a:endParaRPr lang="en-US" dirty="0">
              <a:cs typeface="+mn-cs"/>
            </a:endParaRPr>
          </a:p>
          <a:p>
            <a:pPr algn="l">
              <a:buFont typeface="Wingdings" charset="0"/>
              <a:buChar char="§"/>
              <a:defRPr/>
            </a:pPr>
            <a:r>
              <a:rPr lang="en-US" dirty="0">
                <a:cs typeface="+mn-cs"/>
              </a:rPr>
              <a:t> CFH12k camera on the Palomar </a:t>
            </a:r>
            <a:r>
              <a:rPr lang="en-US" dirty="0" err="1">
                <a:cs typeface="+mn-cs"/>
              </a:rPr>
              <a:t>Oschin</a:t>
            </a:r>
            <a:r>
              <a:rPr lang="en-US" dirty="0">
                <a:cs typeface="+mn-cs"/>
              </a:rPr>
              <a:t> Schmidt telescope</a:t>
            </a:r>
          </a:p>
          <a:p>
            <a:pPr lvl="1" algn="l">
              <a:buFont typeface="Wingdings" charset="0"/>
              <a:buChar char="§"/>
              <a:defRPr/>
            </a:pPr>
            <a:r>
              <a:rPr lang="en-US" dirty="0">
                <a:cs typeface="+mn-cs"/>
              </a:rPr>
              <a:t> 7.8 </a:t>
            </a:r>
            <a:r>
              <a:rPr lang="en-US" dirty="0" err="1">
                <a:cs typeface="+mn-cs"/>
              </a:rPr>
              <a:t>sq</a:t>
            </a:r>
            <a:r>
              <a:rPr lang="en-US" dirty="0">
                <a:cs typeface="+mn-cs"/>
              </a:rPr>
              <a:t> </a:t>
            </a:r>
            <a:r>
              <a:rPr lang="en-US" dirty="0" err="1">
                <a:cs typeface="+mn-cs"/>
              </a:rPr>
              <a:t>deg</a:t>
            </a:r>
            <a:r>
              <a:rPr lang="en-US" dirty="0">
                <a:cs typeface="+mn-cs"/>
              </a:rPr>
              <a:t> field of view, 1</a:t>
            </a:r>
            <a:r>
              <a:rPr lang="ja-JP" altLang="en-US" dirty="0">
                <a:latin typeface="Arial"/>
                <a:cs typeface="+mn-cs"/>
              </a:rPr>
              <a:t>”</a:t>
            </a:r>
            <a:r>
              <a:rPr lang="en-US" dirty="0">
                <a:cs typeface="+mn-cs"/>
              </a:rPr>
              <a:t> pixels </a:t>
            </a:r>
          </a:p>
          <a:p>
            <a:pPr lvl="1" algn="l">
              <a:buFont typeface="Wingdings" charset="0"/>
              <a:buChar char="§"/>
              <a:defRPr/>
            </a:pPr>
            <a:r>
              <a:rPr lang="en-US" dirty="0">
                <a:cs typeface="+mn-cs"/>
              </a:rPr>
              <a:t> 60s exposures with 15-20s readout in r, g and H-alpha </a:t>
            </a:r>
          </a:p>
          <a:p>
            <a:pPr lvl="1" algn="l">
              <a:buFont typeface="Wingdings" charset="0"/>
              <a:buChar char="§"/>
              <a:defRPr/>
            </a:pPr>
            <a:r>
              <a:rPr lang="en-US" dirty="0">
                <a:cs typeface="+mn-cs"/>
              </a:rPr>
              <a:t> First light Nov. 24, 2008. </a:t>
            </a:r>
          </a:p>
          <a:p>
            <a:pPr lvl="1" algn="l">
              <a:buFont typeface="Wingdings" charset="0"/>
              <a:buChar char="§"/>
              <a:defRPr/>
            </a:pPr>
            <a:r>
              <a:rPr lang="en-US" dirty="0">
                <a:cs typeface="+mn-cs"/>
              </a:rPr>
              <a:t> First useful science images on Jan 13</a:t>
            </a:r>
            <a:r>
              <a:rPr lang="en-US" baseline="30000" dirty="0">
                <a:cs typeface="+mn-cs"/>
              </a:rPr>
              <a:t>th</a:t>
            </a:r>
            <a:r>
              <a:rPr lang="en-US" dirty="0">
                <a:cs typeface="+mn-cs"/>
              </a:rPr>
              <a:t>, 2009.</a:t>
            </a:r>
          </a:p>
          <a:p>
            <a:pPr lvl="1" algn="l">
              <a:buFont typeface="Wingdings" charset="0"/>
              <a:buNone/>
              <a:defRPr/>
            </a:pPr>
            <a:endParaRPr lang="en-US" dirty="0">
              <a:cs typeface="+mn-cs"/>
            </a:endParaRPr>
          </a:p>
          <a:p>
            <a:pPr algn="l">
              <a:buFont typeface="Wingdings" charset="0"/>
              <a:buChar char="§"/>
              <a:defRPr/>
            </a:pPr>
            <a:r>
              <a:rPr lang="en-US" dirty="0">
                <a:cs typeface="+mn-cs"/>
              </a:rPr>
              <a:t> 2 Cadences (Mar. - Nov.) 2009-2011</a:t>
            </a:r>
          </a:p>
          <a:p>
            <a:pPr lvl="1" algn="l">
              <a:buFont typeface="Wingdings" charset="0"/>
              <a:buChar char="§"/>
              <a:defRPr/>
            </a:pPr>
            <a:r>
              <a:rPr lang="en-US" dirty="0">
                <a:cs typeface="+mn-cs"/>
              </a:rPr>
              <a:t> Nightly (35% of time) on nearby galaxies and clusters (g/r)</a:t>
            </a:r>
          </a:p>
          <a:p>
            <a:pPr lvl="1" algn="l">
              <a:buFont typeface="Wingdings" charset="0"/>
              <a:buChar char="§"/>
              <a:defRPr/>
            </a:pPr>
            <a:r>
              <a:rPr lang="en-US" dirty="0">
                <a:cs typeface="+mn-cs"/>
              </a:rPr>
              <a:t> Every 3 nights (65% of time) on SDSS fields with minimum coverage of 2500 </a:t>
            </a:r>
            <a:r>
              <a:rPr lang="en-US" dirty="0" err="1">
                <a:cs typeface="+mn-cs"/>
              </a:rPr>
              <a:t>sq</a:t>
            </a:r>
            <a:r>
              <a:rPr lang="en-US" dirty="0">
                <a:cs typeface="+mn-cs"/>
              </a:rPr>
              <a:t> deg. (r) to 20th mag 10-sigma</a:t>
            </a:r>
          </a:p>
          <a:p>
            <a:pPr lvl="1" algn="l">
              <a:buFont typeface="Wingdings" charset="0"/>
              <a:buChar char="§"/>
              <a:defRPr/>
            </a:pPr>
            <a:r>
              <a:rPr lang="en-US" dirty="0">
                <a:cs typeface="+mn-cs"/>
              </a:rPr>
              <a:t> H-alpha during bright time (full +/-2 days)</a:t>
            </a:r>
          </a:p>
          <a:p>
            <a:pPr lvl="1" algn="l">
              <a:buFont typeface="Wingdings" charset="0"/>
              <a:buChar char="§"/>
              <a:defRPr/>
            </a:pPr>
            <a:endParaRPr lang="en-US" dirty="0">
              <a:cs typeface="+mn-cs"/>
            </a:endParaRPr>
          </a:p>
          <a:p>
            <a:pPr lvl="1" algn="l">
              <a:buFont typeface="Wingdings" charset="0"/>
              <a:buNone/>
              <a:defRPr/>
            </a:pPr>
            <a:r>
              <a:rPr lang="en-US" dirty="0">
                <a:cs typeface="+mn-cs"/>
              </a:rPr>
              <a:t>Nov-Feb, minute cadences on select fields.</a:t>
            </a: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31891186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4" name="Group 12"/>
          <p:cNvGraphicFramePr>
            <a:graphicFrameLocks noGrp="1"/>
          </p:cNvGraphicFramePr>
          <p:nvPr>
            <p:extLst>
              <p:ext uri="{D42A27DB-BD31-4B8C-83A1-F6EECF244321}">
                <p14:modId xmlns:p14="http://schemas.microsoft.com/office/powerpoint/2010/main" val="2942788176"/>
              </p:ext>
            </p:extLst>
          </p:nvPr>
        </p:nvGraphicFramePr>
        <p:xfrm>
          <a:off x="407988" y="4876800"/>
          <a:ext cx="8347075" cy="1793876"/>
        </p:xfrm>
        <a:graphic>
          <a:graphicData uri="http://schemas.openxmlformats.org/drawingml/2006/table">
            <a:tbl>
              <a:tblPr/>
              <a:tblGrid>
                <a:gridCol w="2690812"/>
                <a:gridCol w="5656263"/>
              </a:tblGrid>
              <a:tr h="650875">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Instrumentation, system design, first results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Law, Kulkarni, Dekany et al. 2009 PASP 121 1395L</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r h="569913">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Science plans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Rau, Kulkarni, Law et al. 2009 PASP 121 1334R</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r h="573088">
                <a:tc>
                  <a:txBody>
                    <a:bodyPr/>
                    <a:lstStyle/>
                    <a:p>
                      <a:pPr marL="52388" marR="0" lvl="0" indent="0" algn="ctr"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2010 survey status</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c>
                  <a:txBody>
                    <a:bodyPr/>
                    <a:lstStyle/>
                    <a:p>
                      <a:pPr marL="52388" marR="0" lvl="0" indent="0" algn="l" defTabSz="914400" rtl="0" eaLnBrk="1" fontAlgn="base" latinLnBrk="0" hangingPunct="1">
                        <a:lnSpc>
                          <a:spcPct val="93000"/>
                        </a:lnSpc>
                        <a:spcBef>
                          <a:spcPct val="0"/>
                        </a:spcBef>
                        <a:spcAft>
                          <a:spcPct val="0"/>
                        </a:spcAft>
                        <a:buClr>
                          <a:schemeClr val="hlink"/>
                        </a:buClr>
                        <a:buSzPct val="111000"/>
                        <a:buFontTx/>
                        <a:buNone/>
                        <a:tabLst/>
                      </a:pPr>
                      <a:r>
                        <a:rPr kumimoji="0" lang="en-US" sz="1700" b="0" i="0" u="none" strike="noStrike" cap="none" normalizeH="0" baseline="0" dirty="0">
                          <a:ln>
                            <a:noFill/>
                          </a:ln>
                          <a:solidFill>
                            <a:schemeClr val="tx1"/>
                          </a:solidFill>
                          <a:effectLst>
                            <a:outerShdw blurRad="38100" dist="38100" dir="2700000" algn="tl">
                              <a:srgbClr val="000000"/>
                            </a:outerShdw>
                          </a:effectLst>
                          <a:latin typeface="Helvetica" charset="0"/>
                          <a:ea typeface="ヒラギノ角ゴ ProN W3" charset="0"/>
                          <a:cs typeface="ヒラギノ角ゴ ProN W3" charset="0"/>
                          <a:sym typeface="Helvetica" charset="0"/>
                        </a:rPr>
                        <a:t>Law et al. 2010 SPIE 7735</a:t>
                      </a:r>
                    </a:p>
                  </a:txBody>
                  <a:tcPr marL="35719" marR="35719" marT="35719" marB="35719" anchor="ctr" horzOverflow="overflow">
                    <a:lnL w="25400" cap="flat" cmpd="sng" algn="ctr">
                      <a:solidFill>
                        <a:srgbClr val="FFCC66"/>
                      </a:solidFill>
                      <a:prstDash val="solid"/>
                      <a:round/>
                      <a:headEnd type="none" w="med" len="med"/>
                      <a:tailEnd type="none" w="med" len="med"/>
                    </a:lnL>
                    <a:lnR w="25400" cap="flat" cmpd="sng" algn="ctr">
                      <a:solidFill>
                        <a:srgbClr val="FFCC66"/>
                      </a:solidFill>
                      <a:prstDash val="solid"/>
                      <a:round/>
                      <a:headEnd type="none" w="med" len="med"/>
                      <a:tailEnd type="none" w="med" len="med"/>
                    </a:lnR>
                    <a:lnT w="25400" cap="flat" cmpd="sng" algn="ctr">
                      <a:solidFill>
                        <a:srgbClr val="FFCC66"/>
                      </a:solidFill>
                      <a:prstDash val="solid"/>
                      <a:round/>
                      <a:headEnd type="none" w="med" len="med"/>
                      <a:tailEnd type="none" w="med" len="med"/>
                    </a:lnT>
                    <a:lnB w="25400" cap="flat" cmpd="sng" algn="ctr">
                      <a:solidFill>
                        <a:srgbClr val="FFCC66"/>
                      </a:solidFill>
                      <a:prstDash val="solid"/>
                      <a:round/>
                      <a:headEnd type="none" w="med" len="med"/>
                      <a:tailEnd type="none" w="med" len="med"/>
                    </a:lnB>
                    <a:lnTlToBr>
                      <a:noFill/>
                    </a:lnTlToBr>
                    <a:lnBlToTr>
                      <a:noFill/>
                    </a:lnBlToTr>
                    <a:noFill/>
                  </a:tcPr>
                </a:tc>
              </a:tr>
            </a:tbl>
          </a:graphicData>
        </a:graphic>
      </p:graphicFrame>
      <p:pic>
        <p:nvPicPr>
          <p:cNvPr id="21506" name="Picture 4"/>
          <p:cNvPicPr>
            <a:picLocks noChangeArrowheads="1"/>
          </p:cNvPicPr>
          <p:nvPr/>
        </p:nvPicPr>
        <p:blipFill>
          <a:blip r:embed="rId2">
            <a:extLst>
              <a:ext uri="{28A0092B-C50C-407E-A947-70E740481C1C}">
                <a14:useLocalDpi xmlns:a14="http://schemas.microsoft.com/office/drawing/2010/main" val="0"/>
              </a:ext>
            </a:extLst>
          </a:blip>
          <a:srcRect l="5367" t="8104" r="2582" b="30484"/>
          <a:stretch>
            <a:fillRect/>
          </a:stretch>
        </p:blipFill>
        <p:spPr bwMode="auto">
          <a:xfrm>
            <a:off x="0" y="533400"/>
            <a:ext cx="91900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1507" name="Group 5"/>
          <p:cNvGrpSpPr>
            <a:grpSpLocks/>
          </p:cNvGrpSpPr>
          <p:nvPr/>
        </p:nvGrpSpPr>
        <p:grpSpPr bwMode="auto">
          <a:xfrm>
            <a:off x="822325" y="2689225"/>
            <a:ext cx="777875" cy="815975"/>
            <a:chOff x="0" y="0"/>
            <a:chExt cx="696" cy="729"/>
          </a:xfrm>
        </p:grpSpPr>
        <p:pic>
          <p:nvPicPr>
            <p:cNvPr id="2152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6"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82" name="Rectangle 10"/>
          <p:cNvSpPr>
            <a:spLocks/>
          </p:cNvSpPr>
          <p:nvPr/>
        </p:nvSpPr>
        <p:spPr bwMode="auto">
          <a:xfrm>
            <a:off x="0" y="3554413"/>
            <a:ext cx="3303588" cy="712787"/>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513" defTabSz="457200">
              <a:defRPr/>
            </a:pPr>
            <a:r>
              <a:rPr lang="en-US" sz="1800">
                <a:latin typeface="Arial" charset="0"/>
                <a:cs typeface="Helvetica" charset="0"/>
              </a:rPr>
              <a:t>P48:</a:t>
            </a:r>
          </a:p>
          <a:p>
            <a:pPr marL="36513" defTabSz="457200">
              <a:defRPr/>
            </a:pPr>
            <a:r>
              <a:rPr lang="en-US" sz="1800">
                <a:latin typeface="Arial" charset="0"/>
                <a:cs typeface="Helvetica" charset="0"/>
              </a:rPr>
              <a:t>Discovery Engine</a:t>
            </a:r>
          </a:p>
        </p:txBody>
      </p:sp>
      <p:grpSp>
        <p:nvGrpSpPr>
          <p:cNvPr id="21509" name="Group 7"/>
          <p:cNvGrpSpPr>
            <a:grpSpLocks/>
          </p:cNvGrpSpPr>
          <p:nvPr/>
        </p:nvGrpSpPr>
        <p:grpSpPr bwMode="auto">
          <a:xfrm>
            <a:off x="8180388" y="2470150"/>
            <a:ext cx="777875" cy="806450"/>
            <a:chOff x="0" y="0"/>
            <a:chExt cx="696" cy="723"/>
          </a:xfrm>
        </p:grpSpPr>
        <p:pic>
          <p:nvPicPr>
            <p:cNvPr id="21526"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81" name="Rectangle 9"/>
          <p:cNvSpPr>
            <a:spLocks/>
          </p:cNvSpPr>
          <p:nvPr/>
        </p:nvSpPr>
        <p:spPr bwMode="auto">
          <a:xfrm>
            <a:off x="6248400" y="2590800"/>
            <a:ext cx="2176463" cy="550863"/>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P60:</a:t>
            </a:r>
          </a:p>
          <a:p>
            <a:pPr marL="36834" defTabSz="457200">
              <a:defRPr/>
            </a:pPr>
            <a:r>
              <a:rPr lang="en-US" sz="1800" dirty="0" err="1">
                <a:latin typeface="Arial" charset="0"/>
                <a:ea typeface="Helvetica" charset="0"/>
                <a:cs typeface="Helvetica" charset="0"/>
              </a:rPr>
              <a:t>Followup</a:t>
            </a:r>
            <a:endParaRPr lang="en-US" sz="1800" dirty="0">
              <a:latin typeface="Arial" charset="0"/>
              <a:ea typeface="Helvetica" charset="0"/>
              <a:cs typeface="Helvetica" charset="0"/>
            </a:endParaRPr>
          </a:p>
        </p:txBody>
      </p:sp>
      <p:sp>
        <p:nvSpPr>
          <p:cNvPr id="796726" name="Rectangle 54"/>
          <p:cNvSpPr>
            <a:spLocks noRot="1" noChangeArrowheads="1"/>
          </p:cNvSpPr>
          <p:nvPr/>
        </p:nvSpPr>
        <p:spPr bwMode="auto">
          <a:xfrm>
            <a:off x="4572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a:solidFill>
                  <a:schemeClr val="bg2"/>
                </a:solidFill>
                <a:effectLst>
                  <a:outerShdw blurRad="38100" dist="38100" dir="2700000" algn="tl">
                    <a:srgbClr val="000000"/>
                  </a:outerShdw>
                </a:effectLst>
                <a:cs typeface="+mn-cs"/>
              </a:rPr>
              <a:t>Discovery and Follow-up</a:t>
            </a:r>
          </a:p>
        </p:txBody>
      </p:sp>
      <p:sp>
        <p:nvSpPr>
          <p:cNvPr id="11" name="Title 1"/>
          <p:cNvSpPr>
            <a:spLocks noGrp="1"/>
          </p:cNvSpPr>
          <p:nvPr>
            <p:ph type="title"/>
          </p:nvPr>
        </p:nvSpPr>
        <p:spPr>
          <a:xfrm>
            <a:off x="323850" y="-60472"/>
            <a:ext cx="8229600" cy="665201"/>
          </a:xfrm>
        </p:spPr>
        <p:txBody>
          <a:bodyPr>
            <a:normAutofit fontScale="90000"/>
          </a:bodyPr>
          <a:lstStyle/>
          <a:p>
            <a:pPr>
              <a:defRPr/>
            </a:pPr>
            <a:r>
              <a:rPr lang="en-US" dirty="0" smtClean="0"/>
              <a:t>Supernovae circa 2009</a:t>
            </a:r>
            <a:endParaRPr lang="en-US" dirty="0"/>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1892374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hpwren-201208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84200"/>
            <a:ext cx="8348662"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Rectangle 9"/>
          <p:cNvSpPr>
            <a:spLocks/>
          </p:cNvSpPr>
          <p:nvPr/>
        </p:nvSpPr>
        <p:spPr bwMode="auto">
          <a:xfrm>
            <a:off x="5867400" y="1924608"/>
            <a:ext cx="2176463" cy="550862"/>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Palomar</a:t>
            </a:r>
          </a:p>
        </p:txBody>
      </p:sp>
      <p:sp>
        <p:nvSpPr>
          <p:cNvPr id="796726" name="Rectangle 54"/>
          <p:cNvSpPr>
            <a:spLocks noRot="1" noChangeArrowheads="1"/>
          </p:cNvSpPr>
          <p:nvPr/>
        </p:nvSpPr>
        <p:spPr bwMode="auto">
          <a:xfrm>
            <a:off x="4572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dirty="0" smtClean="0">
                <a:solidFill>
                  <a:srgbClr val="FFFF00"/>
                </a:solidFill>
                <a:effectLst>
                  <a:outerShdw blurRad="38100" dist="38100" dir="2700000" algn="tl">
                    <a:srgbClr val="000000"/>
                  </a:outerShdw>
                </a:effectLst>
                <a:cs typeface="+mn-cs"/>
              </a:rPr>
              <a:t>HPWREN Network</a:t>
            </a:r>
            <a:endParaRPr lang="en-US" sz="4400" dirty="0">
              <a:solidFill>
                <a:srgbClr val="FFFF00"/>
              </a:solidFill>
              <a:effectLst>
                <a:outerShdw blurRad="38100" dist="38100" dir="2700000" algn="tl">
                  <a:srgbClr val="000000"/>
                </a:outerShdw>
              </a:effectLst>
              <a:cs typeface="+mn-cs"/>
            </a:endParaRPr>
          </a:p>
        </p:txBody>
      </p:sp>
      <p:sp>
        <p:nvSpPr>
          <p:cNvPr id="13" name="Rectangle 9"/>
          <p:cNvSpPr>
            <a:spLocks/>
          </p:cNvSpPr>
          <p:nvPr/>
        </p:nvSpPr>
        <p:spPr bwMode="auto">
          <a:xfrm>
            <a:off x="900113" y="2997200"/>
            <a:ext cx="2176462" cy="550863"/>
          </a:xfrm>
          <a:prstGeom prst="rect">
            <a:avLst/>
          </a:prstGeom>
          <a:noFill/>
          <a:ln w="12700" cap="flat">
            <a:noFill/>
            <a:miter lim="800000"/>
            <a:headEnd type="none" w="med" len="med"/>
            <a:tailEnd type="none" w="med" len="med"/>
          </a:ln>
          <a:effectLst>
            <a:outerShdw blurRad="88900" dist="38099" dir="2700000" algn="ctr" rotWithShape="0">
              <a:schemeClr val="bg2">
                <a:alpha val="84999"/>
              </a:schemeClr>
            </a:outerShdw>
          </a:effectLst>
        </p:spPr>
        <p:txBody>
          <a:bodyPr lIns="0" tIns="0" rIns="36866" bIns="0"/>
          <a:lstStyle/>
          <a:p>
            <a:pPr marL="36834" defTabSz="457200">
              <a:defRPr/>
            </a:pPr>
            <a:r>
              <a:rPr lang="en-US" sz="1800" dirty="0">
                <a:latin typeface="Arial" charset="0"/>
                <a:ea typeface="Helvetica" charset="0"/>
                <a:cs typeface="Helvetica" charset="0"/>
              </a:rPr>
              <a:t>UCSD</a:t>
            </a:r>
          </a:p>
        </p:txBody>
      </p:sp>
      <p:sp>
        <p:nvSpPr>
          <p:cNvPr id="14" name="Line 8"/>
          <p:cNvSpPr>
            <a:spLocks noChangeShapeType="1"/>
          </p:cNvSpPr>
          <p:nvPr/>
        </p:nvSpPr>
        <p:spPr bwMode="auto">
          <a:xfrm>
            <a:off x="2411413" y="3249613"/>
            <a:ext cx="792162" cy="431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Line 8"/>
          <p:cNvSpPr>
            <a:spLocks noChangeShapeType="1"/>
          </p:cNvSpPr>
          <p:nvPr/>
        </p:nvSpPr>
        <p:spPr bwMode="auto">
          <a:xfrm flipH="1">
            <a:off x="4211638" y="2276475"/>
            <a:ext cx="1981200" cy="2524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Text Box 7"/>
          <p:cNvSpPr txBox="1">
            <a:spLocks noChangeArrowheads="1"/>
          </p:cNvSpPr>
          <p:nvPr/>
        </p:nvSpPr>
        <p:spPr bwMode="auto">
          <a:xfrm>
            <a:off x="442080" y="5408779"/>
            <a:ext cx="65313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defRPr/>
            </a:pPr>
            <a:r>
              <a:rPr lang="en-US" dirty="0" smtClean="0">
                <a:cs typeface="+mn-cs"/>
              </a:rPr>
              <a:t>155 Mbps from Palomar to UCSD, then  ∞ via </a:t>
            </a:r>
            <a:r>
              <a:rPr lang="en-US" dirty="0" err="1" smtClean="0">
                <a:cs typeface="+mn-cs"/>
              </a:rPr>
              <a:t>ESnet</a:t>
            </a:r>
            <a:r>
              <a:rPr lang="en-US" dirty="0" smtClean="0">
                <a:cs typeface="+mn-cs"/>
              </a:rPr>
              <a:t> to NERSC ;-) </a:t>
            </a:r>
            <a:endParaRPr lang="en-US" dirty="0">
              <a:cs typeface="+mn-cs"/>
            </a:endParaRPr>
          </a:p>
        </p:txBody>
      </p:sp>
      <p:sp>
        <p:nvSpPr>
          <p:cNvPr id="2" name="Footer Placeholder 1"/>
          <p:cNvSpPr>
            <a:spLocks noGrp="1"/>
          </p:cNvSpPr>
          <p:nvPr>
            <p:ph type="ftr" sz="quarter" idx="11"/>
          </p:nvPr>
        </p:nvSpPr>
        <p:spPr/>
        <p:txBody>
          <a:bodyPr/>
          <a:lstStyle/>
          <a:p>
            <a:r>
              <a:rPr lang="en-US" dirty="0" smtClean="0"/>
              <a:t>ISI @ USC 2017</a:t>
            </a:r>
            <a:endParaRPr lang="en-US" dirty="0"/>
          </a:p>
        </p:txBody>
      </p:sp>
    </p:spTree>
    <p:extLst>
      <p:ext uri="{BB962C8B-B14F-4D97-AF65-F5344CB8AC3E}">
        <p14:creationId xmlns:p14="http://schemas.microsoft.com/office/powerpoint/2010/main" val="41469388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1610</TotalTime>
  <Words>1996</Words>
  <Application>Microsoft Macintosh PowerPoint</Application>
  <PresentationFormat>On-screen Show (4:3)</PresentationFormat>
  <Paragraphs>301</Paragraphs>
  <Slides>33</Slides>
  <Notes>7</Notes>
  <HiddenSlides>0</HiddenSlides>
  <MMClips>1</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Custom Design</vt:lpstr>
      <vt:lpstr>The Palomar Transient Factory</vt:lpstr>
      <vt:lpstr>Supernovae circa 1995</vt:lpstr>
      <vt:lpstr>Supernovae circa 1995</vt:lpstr>
      <vt:lpstr>Supernovae circa 1998</vt:lpstr>
      <vt:lpstr>Supernovae circa 2000</vt:lpstr>
      <vt:lpstr>Supernovae circa 2000</vt:lpstr>
      <vt:lpstr>PTF (2009-2012), iPTF(2013-2016)</vt:lpstr>
      <vt:lpstr>Supernovae circa 2009</vt:lpstr>
      <vt:lpstr>PowerPoint Presentation</vt:lpstr>
      <vt:lpstr>PTF Camera</vt:lpstr>
      <vt:lpstr>PTF Science</vt:lpstr>
      <vt:lpstr>PTF Science</vt:lpstr>
      <vt:lpstr>PowerPoint Presentation</vt:lpstr>
      <vt:lpstr>Real or Bogus – Machine Learning Analysis</vt:lpstr>
      <vt:lpstr>PTF Database</vt:lpstr>
      <vt:lpstr>Pipeline...</vt:lpstr>
      <vt:lpstr>PTF Turn-around</vt:lpstr>
      <vt:lpstr>iPTF turn-around</vt:lpstr>
      <vt:lpstr>iPTF turn-around</vt:lpstr>
      <vt:lpstr>PowerPoint Presentation</vt:lpstr>
      <vt:lpstr>PowerPoint Presentation</vt:lpstr>
      <vt:lpstr>PowerPoint Presentation</vt:lpstr>
      <vt:lpstr>PowerPoint Presentation</vt:lpstr>
      <vt:lpstr>PTF Sky Coverage</vt:lpstr>
      <vt:lpstr>PowerPoint Presentation</vt:lpstr>
      <vt:lpstr>PowerPoint Presentation</vt:lpstr>
      <vt:lpstr>PowerPoint Presentation</vt:lpstr>
      <vt:lpstr>Bottlenecks…crude vs. real</vt:lpstr>
      <vt:lpstr>PowerPoint Presentation</vt:lpstr>
      <vt:lpstr>Pipeline...</vt:lpstr>
      <vt:lpstr>Zwicky Transient Facility</vt:lpstr>
      <vt:lpstr>PowerPoint Presentation</vt:lpstr>
      <vt:lpstr>Future</vt:lpstr>
    </vt:vector>
  </TitlesOfParts>
  <Company>Lawrence Berkeley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Nugent</dc:creator>
  <cp:lastModifiedBy>Office 2004 Test Drive User</cp:lastModifiedBy>
  <cp:revision>84</cp:revision>
  <dcterms:created xsi:type="dcterms:W3CDTF">2014-04-17T21:37:24Z</dcterms:created>
  <dcterms:modified xsi:type="dcterms:W3CDTF">2017-02-17T15:07:21Z</dcterms:modified>
</cp:coreProperties>
</file>