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9" r:id="rId2"/>
    <p:sldId id="298" r:id="rId3"/>
    <p:sldId id="296" r:id="rId4"/>
    <p:sldId id="300" r:id="rId5"/>
    <p:sldId id="258" r:id="rId6"/>
    <p:sldId id="301" r:id="rId7"/>
    <p:sldId id="272" r:id="rId8"/>
    <p:sldId id="295" r:id="rId9"/>
    <p:sldId id="262" r:id="rId10"/>
    <p:sldId id="303" r:id="rId11"/>
    <p:sldId id="304" r:id="rId12"/>
    <p:sldId id="278" r:id="rId13"/>
    <p:sldId id="302" r:id="rId14"/>
    <p:sldId id="305" r:id="rId15"/>
    <p:sldId id="306" r:id="rId16"/>
    <p:sldId id="307" r:id="rId17"/>
    <p:sldId id="279" r:id="rId18"/>
    <p:sldId id="308" r:id="rId19"/>
    <p:sldId id="309" r:id="rId20"/>
    <p:sldId id="310" r:id="rId21"/>
    <p:sldId id="311" r:id="rId22"/>
    <p:sldId id="312" r:id="rId23"/>
    <p:sldId id="282" r:id="rId24"/>
    <p:sldId id="313" r:id="rId25"/>
    <p:sldId id="314" r:id="rId26"/>
    <p:sldId id="281" r:id="rId27"/>
    <p:sldId id="283" r:id="rId28"/>
    <p:sldId id="284" r:id="rId29"/>
    <p:sldId id="285" r:id="rId30"/>
    <p:sldId id="286" r:id="rId31"/>
    <p:sldId id="287" r:id="rId32"/>
    <p:sldId id="288" r:id="rId33"/>
    <p:sldId id="289" r:id="rId34"/>
    <p:sldId id="290" r:id="rId35"/>
    <p:sldId id="280" r:id="rId36"/>
    <p:sldId id="292" r:id="rId37"/>
    <p:sldId id="317" r:id="rId38"/>
    <p:sldId id="291" r:id="rId39"/>
    <p:sldId id="293" r:id="rId40"/>
    <p:sldId id="294" r:id="rId41"/>
    <p:sldId id="315" r:id="rId42"/>
    <p:sldId id="31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2"/>
    <p:restoredTop sz="94694"/>
  </p:normalViewPr>
  <p:slideViewPr>
    <p:cSldViewPr snapToGrid="0" showGuides="1">
      <p:cViewPr varScale="1">
        <p:scale>
          <a:sx n="101" d="100"/>
          <a:sy n="101" d="100"/>
        </p:scale>
        <p:origin x="224" y="6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95DB5-64AE-7C44-B126-CD492DACE0A2}" type="datetimeFigureOut">
              <a:rPr lang="en-US" smtClean="0"/>
              <a:t>5/21/24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B7AC6-C14A-0B4D-8613-251105F555DD}" type="slidenum">
              <a:rPr lang="en-US" smtClean="0"/>
              <a:t>‹#›</a:t>
            </a:fld>
            <a:endParaRPr lang="en-US" dirty="0"/>
          </a:p>
        </p:txBody>
      </p:sp>
    </p:spTree>
    <p:extLst>
      <p:ext uri="{BB962C8B-B14F-4D97-AF65-F5344CB8AC3E}">
        <p14:creationId xmlns:p14="http://schemas.microsoft.com/office/powerpoint/2010/main" val="1776244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B7AC6-C14A-0B4D-8613-251105F555DD}" type="slidenum">
              <a:rPr lang="en-US" smtClean="0"/>
              <a:t>1</a:t>
            </a:fld>
            <a:endParaRPr lang="en-US" dirty="0"/>
          </a:p>
        </p:txBody>
      </p:sp>
    </p:spTree>
    <p:extLst>
      <p:ext uri="{BB962C8B-B14F-4D97-AF65-F5344CB8AC3E}">
        <p14:creationId xmlns:p14="http://schemas.microsoft.com/office/powerpoint/2010/main" val="16597421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6" descr="covid 19 illustration">
            <a:extLst>
              <a:ext uri="{FF2B5EF4-FFF2-40B4-BE49-F238E27FC236}">
                <a16:creationId xmlns:a16="http://schemas.microsoft.com/office/drawing/2014/main" id="{5793CBAE-6C4B-6A4E-8ED1-CA97C3CF40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786"/>
            <a:ext cx="12459022" cy="68540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text, clipart&#10;&#10;Description automatically generated">
            <a:extLst>
              <a:ext uri="{FF2B5EF4-FFF2-40B4-BE49-F238E27FC236}">
                <a16:creationId xmlns:a16="http://schemas.microsoft.com/office/drawing/2014/main" id="{C9D04DCE-6469-BE77-0163-050A85A5C7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833" y="5944713"/>
            <a:ext cx="1828800" cy="441982"/>
          </a:xfrm>
          <a:prstGeom prst="rect">
            <a:avLst/>
          </a:prstGeom>
        </p:spPr>
      </p:pic>
      <p:sp>
        <p:nvSpPr>
          <p:cNvPr id="27" name="Title 1">
            <a:extLst>
              <a:ext uri="{FF2B5EF4-FFF2-40B4-BE49-F238E27FC236}">
                <a16:creationId xmlns:a16="http://schemas.microsoft.com/office/drawing/2014/main" id="{428C88D4-233A-7AF8-3E0A-810C92EB350E}"/>
              </a:ext>
            </a:extLst>
          </p:cNvPr>
          <p:cNvSpPr>
            <a:spLocks noGrp="1"/>
          </p:cNvSpPr>
          <p:nvPr>
            <p:ph type="ctrTitle" hasCustomPrompt="1"/>
          </p:nvPr>
        </p:nvSpPr>
        <p:spPr>
          <a:xfrm>
            <a:off x="813175" y="1485166"/>
            <a:ext cx="10334625" cy="1947460"/>
          </a:xfrm>
        </p:spPr>
        <p:txBody>
          <a:bodyPr anchor="t" anchorCtr="0"/>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8" name="Subtitle 2">
            <a:extLst>
              <a:ext uri="{FF2B5EF4-FFF2-40B4-BE49-F238E27FC236}">
                <a16:creationId xmlns:a16="http://schemas.microsoft.com/office/drawing/2014/main" id="{76505AF9-488A-5037-B3FC-18786C6FE3DD}"/>
              </a:ext>
            </a:extLst>
          </p:cNvPr>
          <p:cNvSpPr>
            <a:spLocks noGrp="1"/>
          </p:cNvSpPr>
          <p:nvPr>
            <p:ph type="subTitle" idx="1"/>
          </p:nvPr>
        </p:nvSpPr>
        <p:spPr>
          <a:xfrm>
            <a:off x="813175" y="471658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9" name="Text Placeholder 4">
            <a:extLst>
              <a:ext uri="{FF2B5EF4-FFF2-40B4-BE49-F238E27FC236}">
                <a16:creationId xmlns:a16="http://schemas.microsoft.com/office/drawing/2014/main" id="{29590834-40BB-1833-F124-87900FE34BAB}"/>
              </a:ext>
            </a:extLst>
          </p:cNvPr>
          <p:cNvSpPr>
            <a:spLocks noGrp="1"/>
          </p:cNvSpPr>
          <p:nvPr>
            <p:ph type="body" sz="quarter" idx="10"/>
          </p:nvPr>
        </p:nvSpPr>
        <p:spPr>
          <a:xfrm>
            <a:off x="813175" y="344480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p:txBody>
      </p:sp>
      <p:pic>
        <p:nvPicPr>
          <p:cNvPr id="1026" name="Picture 2">
            <a:extLst>
              <a:ext uri="{FF2B5EF4-FFF2-40B4-BE49-F238E27FC236}">
                <a16:creationId xmlns:a16="http://schemas.microsoft.com/office/drawing/2014/main" id="{45F95368-C36C-4446-AC00-B6B93369CD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3266" y="5955231"/>
            <a:ext cx="3298550" cy="6358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ndia National Laboratories - Wikipedia">
            <a:extLst>
              <a:ext uri="{FF2B5EF4-FFF2-40B4-BE49-F238E27FC236}">
                <a16:creationId xmlns:a16="http://schemas.microsoft.com/office/drawing/2014/main" id="{1BD75A1F-1899-804D-AA6A-B46B5C2ABFD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29801" y="5789340"/>
            <a:ext cx="2004391" cy="801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L introduces sleek new look and logo">
            <a:extLst>
              <a:ext uri="{FF2B5EF4-FFF2-40B4-BE49-F238E27FC236}">
                <a16:creationId xmlns:a16="http://schemas.microsoft.com/office/drawing/2014/main" id="{9D3F42B6-E39C-A3E3-B9EB-09BF8C5282B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57630" y="5614166"/>
            <a:ext cx="3419061" cy="1367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8F1D2837-2FA1-C249-D789-7566DE2A2AE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7222" y="5090769"/>
            <a:ext cx="3403710" cy="7352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0E20EE-6E75-D5EB-F3EC-4079BD25488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835603" y="5014052"/>
            <a:ext cx="2490304" cy="8716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600FA2F-1386-3B9F-9F18-EA4687CBFB5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368856" y="4889452"/>
            <a:ext cx="3090782" cy="1184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oston University Terriers Secondary Logo - NCAA Division I ...">
            <a:extLst>
              <a:ext uri="{FF2B5EF4-FFF2-40B4-BE49-F238E27FC236}">
                <a16:creationId xmlns:a16="http://schemas.microsoft.com/office/drawing/2014/main" id="{E7949A9D-B50C-0F54-48E2-64C50849A2DC}"/>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005550" y="4301163"/>
            <a:ext cx="983298" cy="11330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SU Branding Toolkit: University Logos">
            <a:extLst>
              <a:ext uri="{FF2B5EF4-FFF2-40B4-BE49-F238E27FC236}">
                <a16:creationId xmlns:a16="http://schemas.microsoft.com/office/drawing/2014/main" id="{0F070892-30D2-A08B-53CC-4BBB2FED9FD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643319" y="4063212"/>
            <a:ext cx="991551" cy="141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021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4C2F-9859-7508-9C16-98508502BB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BB43B3-A1B0-47D5-F48F-D38D4478E2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59532-B18A-A126-9647-4A93249AF080}"/>
              </a:ext>
            </a:extLst>
          </p:cNvPr>
          <p:cNvSpPr>
            <a:spLocks noGrp="1"/>
          </p:cNvSpPr>
          <p:nvPr>
            <p:ph type="dt" sz="half" idx="10"/>
          </p:nvPr>
        </p:nvSpPr>
        <p:spPr/>
        <p:txBody>
          <a:bodyPr/>
          <a:lstStyle/>
          <a:p>
            <a:fld id="{17760C0C-E027-5248-BB34-012F943ED431}" type="datetime1">
              <a:rPr lang="en-US" smtClean="0"/>
              <a:t>5/21/24</a:t>
            </a:fld>
            <a:endParaRPr lang="en-US" dirty="0"/>
          </a:p>
        </p:txBody>
      </p:sp>
      <p:sp>
        <p:nvSpPr>
          <p:cNvPr id="5" name="Footer Placeholder 4">
            <a:extLst>
              <a:ext uri="{FF2B5EF4-FFF2-40B4-BE49-F238E27FC236}">
                <a16:creationId xmlns:a16="http://schemas.microsoft.com/office/drawing/2014/main" id="{E7941B36-ED29-96CB-A81A-757002B513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9B6123-8C71-C325-892B-DE64547A51BE}"/>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318864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596EA-27B8-9C32-FA4B-72FB32835A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B71FE-0055-2C2E-5BF8-A36AC8AF38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AFCEF-54C4-13C9-3B01-E4D0466E5BDE}"/>
              </a:ext>
            </a:extLst>
          </p:cNvPr>
          <p:cNvSpPr>
            <a:spLocks noGrp="1"/>
          </p:cNvSpPr>
          <p:nvPr>
            <p:ph type="dt" sz="half" idx="10"/>
          </p:nvPr>
        </p:nvSpPr>
        <p:spPr/>
        <p:txBody>
          <a:bodyPr/>
          <a:lstStyle/>
          <a:p>
            <a:fld id="{C95B4CFF-E7D1-784F-A7BF-CBC231C40851}" type="datetime1">
              <a:rPr lang="en-US" smtClean="0"/>
              <a:t>5/21/24</a:t>
            </a:fld>
            <a:endParaRPr lang="en-US" dirty="0"/>
          </a:p>
        </p:txBody>
      </p:sp>
      <p:sp>
        <p:nvSpPr>
          <p:cNvPr id="5" name="Footer Placeholder 4">
            <a:extLst>
              <a:ext uri="{FF2B5EF4-FFF2-40B4-BE49-F238E27FC236}">
                <a16:creationId xmlns:a16="http://schemas.microsoft.com/office/drawing/2014/main" id="{D372991B-5E4C-C606-0AEA-746ABC1645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9555A8-D880-B086-1F45-0FF9E849031F}"/>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119117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E5AB-E429-BB20-B5B7-FABED7B7B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BD87F-0EA5-D45C-8F6F-98D0459E4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D4F69-F7F5-EEEF-8F09-E518CA1E393F}"/>
              </a:ext>
            </a:extLst>
          </p:cNvPr>
          <p:cNvSpPr>
            <a:spLocks noGrp="1"/>
          </p:cNvSpPr>
          <p:nvPr>
            <p:ph type="dt" sz="half" idx="10"/>
          </p:nvPr>
        </p:nvSpPr>
        <p:spPr/>
        <p:txBody>
          <a:bodyPr/>
          <a:lstStyle/>
          <a:p>
            <a:fld id="{5477FCD2-96D0-CC47-9784-07DE86535B98}" type="datetime1">
              <a:rPr lang="en-US" smtClean="0"/>
              <a:t>5/21/24</a:t>
            </a:fld>
            <a:endParaRPr lang="en-US" dirty="0"/>
          </a:p>
        </p:txBody>
      </p:sp>
      <p:sp>
        <p:nvSpPr>
          <p:cNvPr id="5" name="Footer Placeholder 4">
            <a:extLst>
              <a:ext uri="{FF2B5EF4-FFF2-40B4-BE49-F238E27FC236}">
                <a16:creationId xmlns:a16="http://schemas.microsoft.com/office/drawing/2014/main" id="{2B721CDF-7446-D696-047F-19F9CD9BF0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072C6B-D012-B27A-8809-079C9606B48F}"/>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2861470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48B2-2D4D-B7BE-6099-56B3FD7D7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84B4C-51BE-5C59-0666-2A7D006AF5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6E35FC-0F84-0834-5765-C388E7C5501E}"/>
              </a:ext>
            </a:extLst>
          </p:cNvPr>
          <p:cNvSpPr>
            <a:spLocks noGrp="1"/>
          </p:cNvSpPr>
          <p:nvPr>
            <p:ph type="dt" sz="half" idx="10"/>
          </p:nvPr>
        </p:nvSpPr>
        <p:spPr/>
        <p:txBody>
          <a:bodyPr/>
          <a:lstStyle/>
          <a:p>
            <a:fld id="{07308E9B-E25D-AF43-8266-49FAAFC57DF7}" type="datetime1">
              <a:rPr lang="en-US" smtClean="0"/>
              <a:t>5/21/24</a:t>
            </a:fld>
            <a:endParaRPr lang="en-US" dirty="0"/>
          </a:p>
        </p:txBody>
      </p:sp>
      <p:sp>
        <p:nvSpPr>
          <p:cNvPr id="5" name="Footer Placeholder 4">
            <a:extLst>
              <a:ext uri="{FF2B5EF4-FFF2-40B4-BE49-F238E27FC236}">
                <a16:creationId xmlns:a16="http://schemas.microsoft.com/office/drawing/2014/main" id="{F6F5BD0A-275F-0770-2B8E-946F567466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883C8D-7D89-499B-6A4E-D97FCC16B88C}"/>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218347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EF75-9BC9-2161-4750-D361758CB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654E7-DD8E-968D-AA20-7CA072089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3471A7-4F8A-AA90-D398-C28D5D10BF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75B0E-885D-9C07-46D8-54F63103C950}"/>
              </a:ext>
            </a:extLst>
          </p:cNvPr>
          <p:cNvSpPr>
            <a:spLocks noGrp="1"/>
          </p:cNvSpPr>
          <p:nvPr>
            <p:ph type="dt" sz="half" idx="10"/>
          </p:nvPr>
        </p:nvSpPr>
        <p:spPr/>
        <p:txBody>
          <a:bodyPr/>
          <a:lstStyle/>
          <a:p>
            <a:fld id="{7FD4334A-9743-6949-BB46-576B3A6E3764}" type="datetime1">
              <a:rPr lang="en-US" smtClean="0"/>
              <a:t>5/21/24</a:t>
            </a:fld>
            <a:endParaRPr lang="en-US" dirty="0"/>
          </a:p>
        </p:txBody>
      </p:sp>
      <p:sp>
        <p:nvSpPr>
          <p:cNvPr id="6" name="Footer Placeholder 5">
            <a:extLst>
              <a:ext uri="{FF2B5EF4-FFF2-40B4-BE49-F238E27FC236}">
                <a16:creationId xmlns:a16="http://schemas.microsoft.com/office/drawing/2014/main" id="{3D58A194-15CE-D740-C113-14674BA32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0B9884-B6C3-E717-F3AF-BA64FE3C2866}"/>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326088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CFA8-8C1C-8E0D-1403-9876D873D9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A7668-84FF-6D18-CA08-02E002F03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C5647F-7081-E972-173A-4F60C80E45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2F13BF-421B-6918-E9D1-65B31BEBF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F6DF15-C12E-BB5A-8321-903D0FA227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678DD-A258-B8D4-EBA0-010A385F0430}"/>
              </a:ext>
            </a:extLst>
          </p:cNvPr>
          <p:cNvSpPr>
            <a:spLocks noGrp="1"/>
          </p:cNvSpPr>
          <p:nvPr>
            <p:ph type="dt" sz="half" idx="10"/>
          </p:nvPr>
        </p:nvSpPr>
        <p:spPr/>
        <p:txBody>
          <a:bodyPr/>
          <a:lstStyle/>
          <a:p>
            <a:fld id="{BBE8F142-9996-B44F-A984-C640905760C0}" type="datetime1">
              <a:rPr lang="en-US" smtClean="0"/>
              <a:t>5/21/24</a:t>
            </a:fld>
            <a:endParaRPr lang="en-US" dirty="0"/>
          </a:p>
        </p:txBody>
      </p:sp>
      <p:sp>
        <p:nvSpPr>
          <p:cNvPr id="8" name="Footer Placeholder 7">
            <a:extLst>
              <a:ext uri="{FF2B5EF4-FFF2-40B4-BE49-F238E27FC236}">
                <a16:creationId xmlns:a16="http://schemas.microsoft.com/office/drawing/2014/main" id="{A8561895-12E3-E28E-B7D8-78B6AF045C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6E4792-F93E-FCBA-A29D-8E12D459D884}"/>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262904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0E9A-DA4E-D4F2-BD26-ABF642E6F5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5DB477-02E9-ED81-6ED3-940E965CEF7D}"/>
              </a:ext>
            </a:extLst>
          </p:cNvPr>
          <p:cNvSpPr>
            <a:spLocks noGrp="1"/>
          </p:cNvSpPr>
          <p:nvPr>
            <p:ph type="dt" sz="half" idx="10"/>
          </p:nvPr>
        </p:nvSpPr>
        <p:spPr/>
        <p:txBody>
          <a:bodyPr/>
          <a:lstStyle/>
          <a:p>
            <a:fld id="{3557921A-F191-1446-AD7F-BBBDA7ACB669}" type="datetime1">
              <a:rPr lang="en-US" smtClean="0"/>
              <a:t>5/21/24</a:t>
            </a:fld>
            <a:endParaRPr lang="en-US" dirty="0"/>
          </a:p>
        </p:txBody>
      </p:sp>
      <p:sp>
        <p:nvSpPr>
          <p:cNvPr id="4" name="Footer Placeholder 3">
            <a:extLst>
              <a:ext uri="{FF2B5EF4-FFF2-40B4-BE49-F238E27FC236}">
                <a16:creationId xmlns:a16="http://schemas.microsoft.com/office/drawing/2014/main" id="{6C884EB7-1730-1815-5045-17DD6975F11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B8EBDC4-6433-0814-E59F-42AB461E129D}"/>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279286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CB38D-BC46-7587-EDF0-E5AB44F735CF}"/>
              </a:ext>
            </a:extLst>
          </p:cNvPr>
          <p:cNvSpPr>
            <a:spLocks noGrp="1"/>
          </p:cNvSpPr>
          <p:nvPr>
            <p:ph type="dt" sz="half" idx="10"/>
          </p:nvPr>
        </p:nvSpPr>
        <p:spPr/>
        <p:txBody>
          <a:bodyPr/>
          <a:lstStyle/>
          <a:p>
            <a:fld id="{152D4E84-A302-E147-9488-B2AF0D4805AD}" type="datetime1">
              <a:rPr lang="en-US" smtClean="0"/>
              <a:t>5/21/24</a:t>
            </a:fld>
            <a:endParaRPr lang="en-US" dirty="0"/>
          </a:p>
        </p:txBody>
      </p:sp>
      <p:sp>
        <p:nvSpPr>
          <p:cNvPr id="3" name="Footer Placeholder 2">
            <a:extLst>
              <a:ext uri="{FF2B5EF4-FFF2-40B4-BE49-F238E27FC236}">
                <a16:creationId xmlns:a16="http://schemas.microsoft.com/office/drawing/2014/main" id="{A88CAA98-1A87-BD6F-5CC7-2676D5EB48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D4C36E-F186-271B-B3BE-2FB5F0831F20}"/>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40266047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5884-CCF5-4E7C-F164-DB010A4D5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3D19-E045-5FAB-1A76-1174706F2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722B4-89BE-9828-D712-2389C1FF6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C65EC-94B9-ACDD-96ED-CC026B1520B8}"/>
              </a:ext>
            </a:extLst>
          </p:cNvPr>
          <p:cNvSpPr>
            <a:spLocks noGrp="1"/>
          </p:cNvSpPr>
          <p:nvPr>
            <p:ph type="dt" sz="half" idx="10"/>
          </p:nvPr>
        </p:nvSpPr>
        <p:spPr/>
        <p:txBody>
          <a:bodyPr/>
          <a:lstStyle/>
          <a:p>
            <a:fld id="{5F290F78-4549-7C4C-8A31-8CEA4BB6CD40}" type="datetime1">
              <a:rPr lang="en-US" smtClean="0"/>
              <a:t>5/21/24</a:t>
            </a:fld>
            <a:endParaRPr lang="en-US" dirty="0"/>
          </a:p>
        </p:txBody>
      </p:sp>
      <p:sp>
        <p:nvSpPr>
          <p:cNvPr id="6" name="Footer Placeholder 5">
            <a:extLst>
              <a:ext uri="{FF2B5EF4-FFF2-40B4-BE49-F238E27FC236}">
                <a16:creationId xmlns:a16="http://schemas.microsoft.com/office/drawing/2014/main" id="{FAC82B1C-CB10-055F-E20E-17290E8662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54750C-CBC3-7F4F-9019-8BAD4B55943C}"/>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346652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5199-96CE-A967-5008-14DF34883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7CEAF9-E1AF-3429-4F43-533EFBD70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56DF263-8E00-41BC-BAB8-571CE3436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F2A96-0B4B-E943-0570-BAAB26BCD89E}"/>
              </a:ext>
            </a:extLst>
          </p:cNvPr>
          <p:cNvSpPr>
            <a:spLocks noGrp="1"/>
          </p:cNvSpPr>
          <p:nvPr>
            <p:ph type="dt" sz="half" idx="10"/>
          </p:nvPr>
        </p:nvSpPr>
        <p:spPr/>
        <p:txBody>
          <a:bodyPr/>
          <a:lstStyle/>
          <a:p>
            <a:fld id="{4900F2CE-E970-BC4D-A7DF-841B648EF835}" type="datetime1">
              <a:rPr lang="en-US" smtClean="0"/>
              <a:t>5/21/24</a:t>
            </a:fld>
            <a:endParaRPr lang="en-US" dirty="0"/>
          </a:p>
        </p:txBody>
      </p:sp>
      <p:sp>
        <p:nvSpPr>
          <p:cNvPr id="6" name="Footer Placeholder 5">
            <a:extLst>
              <a:ext uri="{FF2B5EF4-FFF2-40B4-BE49-F238E27FC236}">
                <a16:creationId xmlns:a16="http://schemas.microsoft.com/office/drawing/2014/main" id="{1FF3F4A6-9118-49F6-703C-D07441F297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F47A73-5EAB-39F2-483C-2989D113D3E7}"/>
              </a:ext>
            </a:extLst>
          </p:cNvPr>
          <p:cNvSpPr>
            <a:spLocks noGrp="1"/>
          </p:cNvSpPr>
          <p:nvPr>
            <p:ph type="sldNum" sz="quarter" idx="12"/>
          </p:nvPr>
        </p:nvSpPr>
        <p:spPr/>
        <p:txBody>
          <a:bodyPr/>
          <a:lstStyle/>
          <a:p>
            <a:fld id="{E7BBD3CE-657E-8044-A298-D4727567FFA5}" type="slidenum">
              <a:rPr lang="en-US" smtClean="0"/>
              <a:t>‹#›</a:t>
            </a:fld>
            <a:endParaRPr lang="en-US" dirty="0"/>
          </a:p>
        </p:txBody>
      </p:sp>
    </p:spTree>
    <p:extLst>
      <p:ext uri="{BB962C8B-B14F-4D97-AF65-F5344CB8AC3E}">
        <p14:creationId xmlns:p14="http://schemas.microsoft.com/office/powerpoint/2010/main" val="379420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6C49EB-538D-EB41-ACCB-D929564C87E8}"/>
              </a:ext>
            </a:extLst>
          </p:cNvPr>
          <p:cNvPicPr>
            <a:picLocks noChangeAspect="1"/>
          </p:cNvPicPr>
          <p:nvPr userDrawn="1"/>
        </p:nvPicPr>
        <p:blipFill>
          <a:blip r:embed="rId13"/>
          <a:stretch>
            <a:fillRect/>
          </a:stretch>
        </p:blipFill>
        <p:spPr>
          <a:xfrm>
            <a:off x="0" y="6176963"/>
            <a:ext cx="12192000" cy="723899"/>
          </a:xfrm>
          <a:prstGeom prst="rect">
            <a:avLst/>
          </a:prstGeom>
        </p:spPr>
      </p:pic>
      <p:sp>
        <p:nvSpPr>
          <p:cNvPr id="2" name="Title Placeholder 1">
            <a:extLst>
              <a:ext uri="{FF2B5EF4-FFF2-40B4-BE49-F238E27FC236}">
                <a16:creationId xmlns:a16="http://schemas.microsoft.com/office/drawing/2014/main" id="{D9776646-EFE2-07D1-11E6-1DED00E5A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A3FB0A-A053-DE91-F068-305F9EF043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A3A815-D90B-C59B-A08C-4BD8AA5F04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b="1" i="0">
                <a:solidFill>
                  <a:schemeClr val="bg1"/>
                </a:solidFill>
                <a:latin typeface="Arial Narrow" panose="020B0604020202020204" pitchFamily="34" charset="0"/>
                <a:cs typeface="Arial Narrow" panose="020B0604020202020204" pitchFamily="34" charset="0"/>
              </a:defRPr>
            </a:lvl1pPr>
          </a:lstStyle>
          <a:p>
            <a:fld id="{CB13FB96-7028-1343-A2E0-30274029B7AC}" type="datetime1">
              <a:rPr lang="en-US" smtClean="0"/>
              <a:t>5/21/24</a:t>
            </a:fld>
            <a:endParaRPr lang="en-US" dirty="0"/>
          </a:p>
        </p:txBody>
      </p:sp>
      <p:sp>
        <p:nvSpPr>
          <p:cNvPr id="5" name="Footer Placeholder 4">
            <a:extLst>
              <a:ext uri="{FF2B5EF4-FFF2-40B4-BE49-F238E27FC236}">
                <a16:creationId xmlns:a16="http://schemas.microsoft.com/office/drawing/2014/main" id="{9BE3343F-BCD7-5DDF-7BC3-186CA6E83A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b="1" i="0">
                <a:solidFill>
                  <a:schemeClr val="bg1"/>
                </a:solidFill>
                <a:latin typeface="Arial Narrow" panose="020B0604020202020204" pitchFamily="34" charset="0"/>
                <a:cs typeface="Arial Narrow"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D8637B4-B1FA-1788-A8B6-BEADAB1EDC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b="1" i="0">
                <a:solidFill>
                  <a:schemeClr val="bg1"/>
                </a:solidFill>
                <a:latin typeface="Arial Narrow" panose="020B0604020202020204" pitchFamily="34" charset="0"/>
                <a:cs typeface="Arial Narrow" panose="020B0604020202020204" pitchFamily="34" charset="0"/>
              </a:defRPr>
            </a:lvl1pPr>
          </a:lstStyle>
          <a:p>
            <a:fld id="{E7BBD3CE-657E-8044-A298-D4727567FFA5}" type="slidenum">
              <a:rPr lang="en-US" smtClean="0"/>
              <a:pPr/>
              <a:t>‹#›</a:t>
            </a:fld>
            <a:endParaRPr lang="en-US" dirty="0"/>
          </a:p>
        </p:txBody>
      </p:sp>
    </p:spTree>
    <p:extLst>
      <p:ext uri="{BB962C8B-B14F-4D97-AF65-F5344CB8AC3E}">
        <p14:creationId xmlns:p14="http://schemas.microsoft.com/office/powerpoint/2010/main" val="1709142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hyperlink" Target="https://sciml.ai/"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8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68EB38-D483-F6BD-7D87-295E9F45BB8C}"/>
              </a:ext>
            </a:extLst>
          </p:cNvPr>
          <p:cNvSpPr>
            <a:spLocks noGrp="1"/>
          </p:cNvSpPr>
          <p:nvPr>
            <p:ph type="subTitle" idx="1"/>
          </p:nvPr>
        </p:nvSpPr>
        <p:spPr>
          <a:xfrm>
            <a:off x="741923" y="3849690"/>
            <a:ext cx="10334625" cy="746185"/>
          </a:xfrm>
        </p:spPr>
        <p:txBody>
          <a:bodyPr/>
          <a:lstStyle/>
          <a:p>
            <a:pPr algn="ctr"/>
            <a:r>
              <a:rPr lang="en-US" dirty="0">
                <a:solidFill>
                  <a:schemeClr val="tx1"/>
                </a:solidFill>
              </a:rPr>
              <a:t>Peter Nugent (LBNL)</a:t>
            </a:r>
          </a:p>
          <a:p>
            <a:pPr algn="ctr"/>
            <a:r>
              <a:rPr lang="en-US" dirty="0">
                <a:solidFill>
                  <a:schemeClr val="tx1"/>
                </a:solidFill>
              </a:rPr>
              <a:t>On the trail to Exascale and Scalable AI workshop</a:t>
            </a:r>
          </a:p>
          <a:p>
            <a:pPr algn="ctr"/>
            <a:endParaRPr lang="en-US" dirty="0">
              <a:solidFill>
                <a:schemeClr val="tx1"/>
              </a:solidFill>
            </a:endParaRPr>
          </a:p>
        </p:txBody>
      </p:sp>
      <p:sp>
        <p:nvSpPr>
          <p:cNvPr id="6" name="Title 5">
            <a:extLst>
              <a:ext uri="{FF2B5EF4-FFF2-40B4-BE49-F238E27FC236}">
                <a16:creationId xmlns:a16="http://schemas.microsoft.com/office/drawing/2014/main" id="{15BC2C2D-3CF4-1634-58A2-042357575894}"/>
              </a:ext>
            </a:extLst>
          </p:cNvPr>
          <p:cNvSpPr>
            <a:spLocks noGrp="1"/>
          </p:cNvSpPr>
          <p:nvPr>
            <p:ph type="ctrTitle"/>
          </p:nvPr>
        </p:nvSpPr>
        <p:spPr>
          <a:xfrm>
            <a:off x="0" y="1485166"/>
            <a:ext cx="12412717" cy="1947460"/>
          </a:xfrm>
        </p:spPr>
        <p:txBody>
          <a:bodyPr>
            <a:normAutofit/>
          </a:bodyPr>
          <a:lstStyle/>
          <a:p>
            <a:r>
              <a:rPr lang="en-US" sz="5400" dirty="0">
                <a:solidFill>
                  <a:schemeClr val="tx1"/>
                </a:solidFill>
              </a:rPr>
              <a:t>AI and Exascale for Epidemiology – Preparing for the Next Pandemic</a:t>
            </a:r>
          </a:p>
        </p:txBody>
      </p:sp>
    </p:spTree>
    <p:extLst>
      <p:ext uri="{BB962C8B-B14F-4D97-AF65-F5344CB8AC3E}">
        <p14:creationId xmlns:p14="http://schemas.microsoft.com/office/powerpoint/2010/main" val="161149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18291"/>
            <a:ext cx="12192000" cy="1325563"/>
          </a:xfrm>
        </p:spPr>
        <p:txBody>
          <a:bodyPr/>
          <a:lstStyle/>
          <a:p>
            <a:pPr algn="ctr"/>
            <a:r>
              <a:rPr lang="en-US" dirty="0">
                <a:solidFill>
                  <a:srgbClr val="00B0F0"/>
                </a:solidFill>
              </a:rPr>
              <a:t>Agent Based Models - ExaEpi</a:t>
            </a:r>
          </a:p>
        </p:txBody>
      </p:sp>
      <p:pic>
        <p:nvPicPr>
          <p:cNvPr id="6148" name="Picture 4" descr="AMReX Astrophysics Suite">
            <a:extLst>
              <a:ext uri="{FF2B5EF4-FFF2-40B4-BE49-F238E27FC236}">
                <a16:creationId xmlns:a16="http://schemas.microsoft.com/office/drawing/2014/main" id="{00380CA1-F26B-48F6-2A20-55D51F1F8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 y="1168472"/>
            <a:ext cx="2989263" cy="2984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6D1C83-67F4-2352-44F2-ADF12FE2A9EA}"/>
              </a:ext>
            </a:extLst>
          </p:cNvPr>
          <p:cNvSpPr txBox="1"/>
          <p:nvPr/>
        </p:nvSpPr>
        <p:spPr>
          <a:xfrm>
            <a:off x="241299" y="4489199"/>
            <a:ext cx="3568700" cy="1200329"/>
          </a:xfrm>
          <a:prstGeom prst="rect">
            <a:avLst/>
          </a:prstGeom>
          <a:noFill/>
        </p:spPr>
        <p:txBody>
          <a:bodyPr wrap="square" rtlCol="0">
            <a:spAutoFit/>
          </a:bodyPr>
          <a:lstStyle/>
          <a:p>
            <a:pPr algn="ctr"/>
            <a:r>
              <a:rPr lang="en-US" dirty="0"/>
              <a:t>Castro: AMR Explosive Astrophysics code used to model thermonuclear supernovae. Rad-hydro + particles to track nucleosynthesis.</a:t>
            </a:r>
          </a:p>
        </p:txBody>
      </p:sp>
      <p:pic>
        <p:nvPicPr>
          <p:cNvPr id="6150" name="Picture 6" descr="AMReX Astrophysics Suite">
            <a:extLst>
              <a:ext uri="{FF2B5EF4-FFF2-40B4-BE49-F238E27FC236}">
                <a16:creationId xmlns:a16="http://schemas.microsoft.com/office/drawing/2014/main" id="{9E56E747-C2A8-733C-2B3F-8509751E7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054" y="1503776"/>
            <a:ext cx="4199467"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5FDEFA-0F8F-532A-5E19-271259AC03D8}"/>
              </a:ext>
            </a:extLst>
          </p:cNvPr>
          <p:cNvSpPr txBox="1"/>
          <p:nvPr/>
        </p:nvSpPr>
        <p:spPr>
          <a:xfrm>
            <a:off x="4711437" y="4489198"/>
            <a:ext cx="3568700" cy="1200329"/>
          </a:xfrm>
          <a:prstGeom prst="rect">
            <a:avLst/>
          </a:prstGeom>
          <a:noFill/>
        </p:spPr>
        <p:txBody>
          <a:bodyPr wrap="square" rtlCol="0">
            <a:spAutoFit/>
          </a:bodyPr>
          <a:lstStyle/>
          <a:p>
            <a:pPr algn="ctr"/>
            <a:r>
              <a:rPr lang="en-US" dirty="0"/>
              <a:t>Nyx: AMR n-body+hydro code used to model the early universe and the study of the Lyman-alpha forest. Rad-hydro + particles (Dark Matter).</a:t>
            </a:r>
          </a:p>
        </p:txBody>
      </p:sp>
      <p:pic>
        <p:nvPicPr>
          <p:cNvPr id="5" name="Picture 4">
            <a:extLst>
              <a:ext uri="{FF2B5EF4-FFF2-40B4-BE49-F238E27FC236}">
                <a16:creationId xmlns:a16="http://schemas.microsoft.com/office/drawing/2014/main" id="{D78E602A-574A-3C73-FF7F-7626FEEA10EF}"/>
              </a:ext>
            </a:extLst>
          </p:cNvPr>
          <p:cNvPicPr>
            <a:picLocks noChangeAspect="1"/>
          </p:cNvPicPr>
          <p:nvPr/>
        </p:nvPicPr>
        <p:blipFill rotWithShape="1">
          <a:blip r:embed="rId4"/>
          <a:srcRect r="45562"/>
          <a:stretch/>
        </p:blipFill>
        <p:spPr>
          <a:xfrm>
            <a:off x="9316409" y="1119529"/>
            <a:ext cx="2888291" cy="2984427"/>
          </a:xfrm>
          <a:prstGeom prst="rect">
            <a:avLst/>
          </a:prstGeom>
        </p:spPr>
      </p:pic>
      <p:sp>
        <p:nvSpPr>
          <p:cNvPr id="6" name="TextBox 5">
            <a:extLst>
              <a:ext uri="{FF2B5EF4-FFF2-40B4-BE49-F238E27FC236}">
                <a16:creationId xmlns:a16="http://schemas.microsoft.com/office/drawing/2014/main" id="{A6E9A8EE-7855-1FA9-69D8-21EC30CE1E3E}"/>
              </a:ext>
            </a:extLst>
          </p:cNvPr>
          <p:cNvSpPr txBox="1"/>
          <p:nvPr/>
        </p:nvSpPr>
        <p:spPr>
          <a:xfrm>
            <a:off x="9303709" y="4479968"/>
            <a:ext cx="2769128" cy="1754326"/>
          </a:xfrm>
          <a:prstGeom prst="rect">
            <a:avLst/>
          </a:prstGeom>
          <a:noFill/>
        </p:spPr>
        <p:txBody>
          <a:bodyPr wrap="square" rtlCol="0">
            <a:spAutoFit/>
          </a:bodyPr>
          <a:lstStyle/>
          <a:p>
            <a:pPr algn="ctr"/>
            <a:r>
              <a:rPr lang="en-US" dirty="0"/>
              <a:t>ExaEpi: AMR + ABM where particles are agents and levels can refine, or act as other methods for agents to interact with each other or the environment </a:t>
            </a:r>
          </a:p>
        </p:txBody>
      </p:sp>
      <p:cxnSp>
        <p:nvCxnSpPr>
          <p:cNvPr id="8" name="Straight Arrow Connector 7">
            <a:extLst>
              <a:ext uri="{FF2B5EF4-FFF2-40B4-BE49-F238E27FC236}">
                <a16:creationId xmlns:a16="http://schemas.microsoft.com/office/drawing/2014/main" id="{F356FBA8-8910-64BB-E643-1D90AE9A3A7A}"/>
              </a:ext>
            </a:extLst>
          </p:cNvPr>
          <p:cNvCxnSpPr>
            <a:cxnSpLocks/>
          </p:cNvCxnSpPr>
          <p:nvPr/>
        </p:nvCxnSpPr>
        <p:spPr>
          <a:xfrm>
            <a:off x="3584028" y="2684876"/>
            <a:ext cx="748964"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E106D10-D2EA-21AB-0B33-DA0E2FE65EE9}"/>
              </a:ext>
            </a:extLst>
          </p:cNvPr>
          <p:cNvCxnSpPr>
            <a:cxnSpLocks/>
          </p:cNvCxnSpPr>
          <p:nvPr/>
        </p:nvCxnSpPr>
        <p:spPr>
          <a:xfrm>
            <a:off x="8676728" y="2684876"/>
            <a:ext cx="748964"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9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dissolve">
                                      <p:cBhvr>
                                        <p:cTn id="10" dur="500"/>
                                        <p:tgtEl>
                                          <p:spTgt spid="615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190D6-48BB-9771-733F-667BD01770E4}"/>
              </a:ext>
            </a:extLst>
          </p:cNvPr>
          <p:cNvPicPr>
            <a:picLocks noChangeAspect="1"/>
          </p:cNvPicPr>
          <p:nvPr/>
        </p:nvPicPr>
        <p:blipFill>
          <a:blip r:embed="rId2"/>
          <a:stretch>
            <a:fillRect/>
          </a:stretch>
        </p:blipFill>
        <p:spPr>
          <a:xfrm>
            <a:off x="334865" y="828417"/>
            <a:ext cx="5851451" cy="3291442"/>
          </a:xfrm>
          <a:prstGeom prst="rect">
            <a:avLst/>
          </a:prstGeom>
        </p:spPr>
      </p:pic>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55284"/>
            <a:ext cx="12192000" cy="1325563"/>
          </a:xfrm>
        </p:spPr>
        <p:txBody>
          <a:bodyPr/>
          <a:lstStyle/>
          <a:p>
            <a:pPr algn="ctr"/>
            <a:r>
              <a:rPr lang="en-US" dirty="0">
                <a:solidFill>
                  <a:srgbClr val="00B0F0"/>
                </a:solidFill>
              </a:rPr>
              <a:t>Agent Based Models - ExaEpi</a:t>
            </a:r>
          </a:p>
        </p:txBody>
      </p:sp>
      <p:sp>
        <p:nvSpPr>
          <p:cNvPr id="8" name="TextBox 7">
            <a:extLst>
              <a:ext uri="{FF2B5EF4-FFF2-40B4-BE49-F238E27FC236}">
                <a16:creationId xmlns:a16="http://schemas.microsoft.com/office/drawing/2014/main" id="{C37E2297-1BE6-DC47-B520-716FC3603E6E}"/>
              </a:ext>
            </a:extLst>
          </p:cNvPr>
          <p:cNvSpPr txBox="1"/>
          <p:nvPr/>
        </p:nvSpPr>
        <p:spPr>
          <a:xfrm>
            <a:off x="127588" y="4191987"/>
            <a:ext cx="5851451" cy="1754326"/>
          </a:xfrm>
          <a:prstGeom prst="rect">
            <a:avLst/>
          </a:prstGeom>
          <a:noFill/>
        </p:spPr>
        <p:txBody>
          <a:bodyPr wrap="square" rtlCol="0">
            <a:spAutoFit/>
          </a:bodyPr>
          <a:lstStyle/>
          <a:p>
            <a:r>
              <a:rPr lang="en-US" sz="1200" b="1" dirty="0">
                <a:cs typeface="+mn-cs"/>
              </a:rPr>
              <a:t>A schematic of the ExaEpi layers. While the i and j levels are the standard latitude and longitude that most all ABM codes share, the k levels in ExaEpi can  be fully exploited to not only handle refinement, a more traditional AMR approach, but also to handle special relationships and rules for interactions among agents at different levels.  Here we show four potential k levels for the San Francisco Bay Area. The top level holds the physical location of agents in a local neighborhood in San Francisco at a high refinement. The next level down, at lower refinement, handles the modes of transportation of agents across the Bay Area followed by, at a lower resolution, the regional wastewater collection zones. </a:t>
            </a:r>
            <a:r>
              <a:rPr lang="en-US" sz="1200" b="1" dirty="0"/>
              <a:t>The 4</a:t>
            </a:r>
            <a:r>
              <a:rPr lang="en-US" sz="1200" b="1" baseline="30000" dirty="0"/>
              <a:t>th</a:t>
            </a:r>
            <a:r>
              <a:rPr lang="en-US" sz="1200" b="1" dirty="0"/>
              <a:t> level here handles climate data.</a:t>
            </a:r>
            <a:endParaRPr lang="en-US" sz="1200" b="1" dirty="0">
              <a:solidFill>
                <a:srgbClr val="009900"/>
              </a:solidFill>
              <a:cs typeface="+mn-cs"/>
            </a:endParaRPr>
          </a:p>
        </p:txBody>
      </p:sp>
      <p:sp>
        <p:nvSpPr>
          <p:cNvPr id="16" name="Content Placeholder 2">
            <a:extLst>
              <a:ext uri="{FF2B5EF4-FFF2-40B4-BE49-F238E27FC236}">
                <a16:creationId xmlns:a16="http://schemas.microsoft.com/office/drawing/2014/main" id="{F6260659-74DB-C842-AB42-08636B825E44}"/>
              </a:ext>
            </a:extLst>
          </p:cNvPr>
          <p:cNvSpPr txBox="1">
            <a:spLocks/>
          </p:cNvSpPr>
          <p:nvPr/>
        </p:nvSpPr>
        <p:spPr>
          <a:xfrm>
            <a:off x="5816009" y="1084902"/>
            <a:ext cx="6375991" cy="50636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000" dirty="0">
                <a:latin typeface="+mn-lt"/>
              </a:rPr>
              <a:t>ABMs are stochastic models of individual agents (people) with given characteristics (age, vaccination status, WFH, etc.) that are run through a computer simulation to study the interaction of the agents with each other, and the environment, as a function of place and time. </a:t>
            </a:r>
          </a:p>
          <a:p>
            <a:pPr marL="0" indent="0">
              <a:lnSpc>
                <a:spcPct val="110000"/>
              </a:lnSpc>
              <a:buNone/>
            </a:pPr>
            <a:r>
              <a:rPr lang="en-US" sz="2000" dirty="0">
                <a:latin typeface="+mn-lt"/>
                <a:cs typeface="+mn-cs"/>
              </a:rPr>
              <a:t>ExaEpi leverages the ECP Co-Design framework AMReX and is based on EpiCast. </a:t>
            </a:r>
            <a:r>
              <a:rPr lang="en-US" sz="2000" dirty="0">
                <a:latin typeface="+mn-lt"/>
              </a:rPr>
              <a:t>It allows us to run large ensembles, very quickly, at scale using DOE’s HPC resources. </a:t>
            </a:r>
          </a:p>
          <a:p>
            <a:pPr marL="0" indent="0">
              <a:lnSpc>
                <a:spcPct val="110000"/>
              </a:lnSpc>
              <a:buNone/>
            </a:pPr>
            <a:r>
              <a:rPr lang="en-US" sz="2000" dirty="0">
                <a:latin typeface="+mn-lt"/>
              </a:rPr>
              <a:t>This will allow us to not only calibrate the models for a disease like Covid, in conjunction with our compartmental modeling effort, based on wastewater, hospitalizations, deaths, etc., but we can also use it to understand both the degeneracies, systematics, and importance of the underlying parameters.</a:t>
            </a:r>
          </a:p>
        </p:txBody>
      </p:sp>
    </p:spTree>
    <p:extLst>
      <p:ext uri="{BB962C8B-B14F-4D97-AF65-F5344CB8AC3E}">
        <p14:creationId xmlns:p14="http://schemas.microsoft.com/office/powerpoint/2010/main" val="215138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12809"/>
            <a:ext cx="10515600" cy="1325563"/>
          </a:xfrm>
        </p:spPr>
        <p:txBody>
          <a:bodyPr/>
          <a:lstStyle/>
          <a:p>
            <a:r>
              <a:rPr lang="en-US" dirty="0">
                <a:solidFill>
                  <a:srgbClr val="00B0F0"/>
                </a:solidFill>
              </a:rPr>
              <a:t>ExaEpi – Under the Hood</a:t>
            </a:r>
            <a:endParaRPr lang="en-US" dirty="0"/>
          </a:p>
        </p:txBody>
      </p:sp>
      <p:sp>
        <p:nvSpPr>
          <p:cNvPr id="3" name="Content Placeholder 2">
            <a:extLst>
              <a:ext uri="{FF2B5EF4-FFF2-40B4-BE49-F238E27FC236}">
                <a16:creationId xmlns:a16="http://schemas.microsoft.com/office/drawing/2014/main" id="{C4C129B2-0323-C45C-DB40-D1C51EC12550}"/>
              </a:ext>
            </a:extLst>
          </p:cNvPr>
          <p:cNvSpPr>
            <a:spLocks noGrp="1"/>
          </p:cNvSpPr>
          <p:nvPr>
            <p:ph idx="1"/>
          </p:nvPr>
        </p:nvSpPr>
        <p:spPr>
          <a:xfrm>
            <a:off x="81455" y="882870"/>
            <a:ext cx="7496503" cy="5875282"/>
          </a:xfrm>
        </p:spPr>
        <p:txBody>
          <a:bodyPr>
            <a:noAutofit/>
          </a:bodyPr>
          <a:lstStyle/>
          <a:p>
            <a:pPr marL="0" indent="0">
              <a:lnSpc>
                <a:spcPct val="110000"/>
              </a:lnSpc>
              <a:buNone/>
            </a:pPr>
            <a:r>
              <a:rPr lang="en-US" sz="1600" dirty="0">
                <a:latin typeface="+mn-lt"/>
              </a:rPr>
              <a:t>ExaEpi is based on EpiCast, a well-tested and relied-upon ABM developed by Germann et al. for studying epidemics (Flu, COVID). Widely run for policymakers during the COVID pandemic.</a:t>
            </a:r>
          </a:p>
          <a:p>
            <a:pPr marL="0" indent="0">
              <a:lnSpc>
                <a:spcPct val="110000"/>
              </a:lnSpc>
              <a:buNone/>
            </a:pPr>
            <a:r>
              <a:rPr lang="en-US" sz="1600" dirty="0">
                <a:latin typeface="+mn-lt"/>
              </a:rPr>
              <a:t>ExaEpi relies on AMReX for:</a:t>
            </a:r>
          </a:p>
          <a:p>
            <a:pPr marL="457200" lvl="1" indent="0">
              <a:lnSpc>
                <a:spcPct val="110000"/>
              </a:lnSpc>
              <a:spcBef>
                <a:spcPts val="1000"/>
              </a:spcBef>
              <a:buNone/>
            </a:pPr>
            <a:r>
              <a:rPr lang="en-US" sz="1600" dirty="0">
                <a:latin typeface="+mn-lt"/>
              </a:rPr>
              <a:t>○ On-node parallelization: CUDA, SYCL, and HIP for NVIDIA, Intel, and AMD GPUs </a:t>
            </a:r>
          </a:p>
          <a:p>
            <a:pPr marL="457200" lvl="1" indent="0">
              <a:lnSpc>
                <a:spcPct val="110000"/>
              </a:lnSpc>
              <a:spcBef>
                <a:spcPts val="1000"/>
              </a:spcBef>
              <a:buNone/>
            </a:pPr>
            <a:r>
              <a:rPr lang="en-US" sz="1600" dirty="0">
                <a:latin typeface="+mn-lt"/>
              </a:rPr>
              <a:t>○ Agent (particle) and mesh data structures</a:t>
            </a:r>
          </a:p>
          <a:p>
            <a:pPr marL="457200" lvl="1" indent="0">
              <a:lnSpc>
                <a:spcPct val="110000"/>
              </a:lnSpc>
              <a:spcBef>
                <a:spcPts val="1000"/>
              </a:spcBef>
              <a:buNone/>
            </a:pPr>
            <a:r>
              <a:rPr lang="en-US" sz="1600" dirty="0">
                <a:latin typeface="+mn-lt"/>
              </a:rPr>
              <a:t>○ Off-node communication (redistribution)</a:t>
            </a:r>
          </a:p>
          <a:p>
            <a:pPr marL="457200" lvl="1" indent="0">
              <a:lnSpc>
                <a:spcPct val="110000"/>
              </a:lnSpc>
              <a:spcBef>
                <a:spcPts val="1000"/>
              </a:spcBef>
              <a:buNone/>
            </a:pPr>
            <a:r>
              <a:rPr lang="en-US" sz="1600" dirty="0">
                <a:latin typeface="+mn-lt"/>
              </a:rPr>
              <a:t>○ Checkpoint / restart capability</a:t>
            </a:r>
          </a:p>
          <a:p>
            <a:pPr marL="0" indent="0">
              <a:lnSpc>
                <a:spcPct val="110000"/>
              </a:lnSpc>
              <a:buNone/>
            </a:pPr>
            <a:r>
              <a:rPr lang="en-US" sz="1600" dirty="0">
                <a:latin typeface="+mn-lt"/>
              </a:rPr>
              <a:t>ExaEpi allows us to run large ensembles very quickly at scale using DOE's HPC resources. A km-scale resolution of the entire US with 300M agents, and twice daily timesteps covering a 2 years can run on 4 Perlmutter nodes w/ 16 A100 GPUs in 15 minutes of real time. Near perfect strong scaling has been demonstrated up to 128 GPU’s.</a:t>
            </a:r>
          </a:p>
          <a:p>
            <a:pPr marL="0" indent="0">
              <a:lnSpc>
                <a:spcPct val="110000"/>
              </a:lnSpc>
              <a:buNone/>
            </a:pPr>
            <a:r>
              <a:rPr lang="en-US" sz="1600" dirty="0">
                <a:latin typeface="+mn-lt"/>
              </a:rPr>
              <a:t>This will allow us to not only calibrate the models for a disease like Covid-19 using data on wastewater, hospitalizations, deaths, etc., but we can also use it to understand both the degeneracies and importance of the underlying parameters in ABMs.</a:t>
            </a:r>
          </a:p>
        </p:txBody>
      </p:sp>
      <p:pic>
        <p:nvPicPr>
          <p:cNvPr id="6" name="Picture 5">
            <a:extLst>
              <a:ext uri="{FF2B5EF4-FFF2-40B4-BE49-F238E27FC236}">
                <a16:creationId xmlns:a16="http://schemas.microsoft.com/office/drawing/2014/main" id="{ACF512EB-6FB3-7727-B89B-9F841623AC59}"/>
              </a:ext>
            </a:extLst>
          </p:cNvPr>
          <p:cNvPicPr>
            <a:picLocks noChangeAspect="1"/>
          </p:cNvPicPr>
          <p:nvPr/>
        </p:nvPicPr>
        <p:blipFill>
          <a:blip r:embed="rId2"/>
          <a:stretch>
            <a:fillRect/>
          </a:stretch>
        </p:blipFill>
        <p:spPr>
          <a:xfrm>
            <a:off x="10339962" y="4569080"/>
            <a:ext cx="1793631" cy="1371600"/>
          </a:xfrm>
          <a:prstGeom prst="rect">
            <a:avLst/>
          </a:prstGeom>
        </p:spPr>
      </p:pic>
      <p:pic>
        <p:nvPicPr>
          <p:cNvPr id="7" name="Picture 6">
            <a:extLst>
              <a:ext uri="{FF2B5EF4-FFF2-40B4-BE49-F238E27FC236}">
                <a16:creationId xmlns:a16="http://schemas.microsoft.com/office/drawing/2014/main" id="{ED5802B4-783F-9E49-A019-7D2362874B4B}"/>
              </a:ext>
            </a:extLst>
          </p:cNvPr>
          <p:cNvPicPr>
            <a:picLocks noChangeAspect="1"/>
          </p:cNvPicPr>
          <p:nvPr/>
        </p:nvPicPr>
        <p:blipFill>
          <a:blip r:embed="rId3"/>
          <a:stretch>
            <a:fillRect/>
          </a:stretch>
        </p:blipFill>
        <p:spPr>
          <a:xfrm>
            <a:off x="8503868" y="4569081"/>
            <a:ext cx="1837189" cy="1371235"/>
          </a:xfrm>
          <a:prstGeom prst="rect">
            <a:avLst/>
          </a:prstGeom>
        </p:spPr>
      </p:pic>
      <p:pic>
        <p:nvPicPr>
          <p:cNvPr id="8" name="Picture 7">
            <a:extLst>
              <a:ext uri="{FF2B5EF4-FFF2-40B4-BE49-F238E27FC236}">
                <a16:creationId xmlns:a16="http://schemas.microsoft.com/office/drawing/2014/main" id="{04D600CB-44AC-7A6D-546E-4E1E83EB07B0}"/>
              </a:ext>
            </a:extLst>
          </p:cNvPr>
          <p:cNvPicPr>
            <a:picLocks noChangeAspect="1"/>
          </p:cNvPicPr>
          <p:nvPr/>
        </p:nvPicPr>
        <p:blipFill>
          <a:blip r:embed="rId4"/>
          <a:stretch>
            <a:fillRect/>
          </a:stretch>
        </p:blipFill>
        <p:spPr>
          <a:xfrm>
            <a:off x="8442703" y="1893396"/>
            <a:ext cx="1433079" cy="1564070"/>
          </a:xfrm>
          <a:prstGeom prst="rect">
            <a:avLst/>
          </a:prstGeom>
        </p:spPr>
      </p:pic>
      <p:pic>
        <p:nvPicPr>
          <p:cNvPr id="9" name="Picture 8">
            <a:extLst>
              <a:ext uri="{FF2B5EF4-FFF2-40B4-BE49-F238E27FC236}">
                <a16:creationId xmlns:a16="http://schemas.microsoft.com/office/drawing/2014/main" id="{BAAD42FE-8A84-0ADE-DE15-69AEAA90041D}"/>
              </a:ext>
            </a:extLst>
          </p:cNvPr>
          <p:cNvPicPr>
            <a:picLocks noChangeAspect="1"/>
          </p:cNvPicPr>
          <p:nvPr/>
        </p:nvPicPr>
        <p:blipFill>
          <a:blip r:embed="rId5"/>
          <a:stretch>
            <a:fillRect/>
          </a:stretch>
        </p:blipFill>
        <p:spPr>
          <a:xfrm>
            <a:off x="10035707" y="1926187"/>
            <a:ext cx="1996368" cy="1461538"/>
          </a:xfrm>
          <a:prstGeom prst="rect">
            <a:avLst/>
          </a:prstGeom>
        </p:spPr>
      </p:pic>
      <p:pic>
        <p:nvPicPr>
          <p:cNvPr id="10" name="Picture 9">
            <a:extLst>
              <a:ext uri="{FF2B5EF4-FFF2-40B4-BE49-F238E27FC236}">
                <a16:creationId xmlns:a16="http://schemas.microsoft.com/office/drawing/2014/main" id="{0C1D8CBB-E4D4-5C21-7109-E5DFC62284ED}"/>
              </a:ext>
            </a:extLst>
          </p:cNvPr>
          <p:cNvPicPr>
            <a:picLocks noChangeAspect="1"/>
          </p:cNvPicPr>
          <p:nvPr/>
        </p:nvPicPr>
        <p:blipFill>
          <a:blip r:embed="rId6"/>
          <a:stretch>
            <a:fillRect/>
          </a:stretch>
        </p:blipFill>
        <p:spPr>
          <a:xfrm>
            <a:off x="8850805" y="3493483"/>
            <a:ext cx="2735716" cy="513386"/>
          </a:xfrm>
          <a:prstGeom prst="rect">
            <a:avLst/>
          </a:prstGeom>
        </p:spPr>
      </p:pic>
      <p:pic>
        <p:nvPicPr>
          <p:cNvPr id="16" name="Picture 15">
            <a:extLst>
              <a:ext uri="{FF2B5EF4-FFF2-40B4-BE49-F238E27FC236}">
                <a16:creationId xmlns:a16="http://schemas.microsoft.com/office/drawing/2014/main" id="{76774765-DE2A-010F-5094-3FBAC0BAD58A}"/>
              </a:ext>
            </a:extLst>
          </p:cNvPr>
          <p:cNvPicPr>
            <a:picLocks noChangeAspect="1"/>
          </p:cNvPicPr>
          <p:nvPr/>
        </p:nvPicPr>
        <p:blipFill>
          <a:blip r:embed="rId7"/>
          <a:stretch>
            <a:fillRect/>
          </a:stretch>
        </p:blipFill>
        <p:spPr>
          <a:xfrm>
            <a:off x="9271000" y="57549"/>
            <a:ext cx="2438484" cy="1775595"/>
          </a:xfrm>
          <a:prstGeom prst="rect">
            <a:avLst/>
          </a:prstGeom>
        </p:spPr>
      </p:pic>
      <p:sp>
        <p:nvSpPr>
          <p:cNvPr id="18" name="TextBox 17">
            <a:extLst>
              <a:ext uri="{FF2B5EF4-FFF2-40B4-BE49-F238E27FC236}">
                <a16:creationId xmlns:a16="http://schemas.microsoft.com/office/drawing/2014/main" id="{5489380F-70D8-FC93-62AF-AF6E9EF7E43E}"/>
              </a:ext>
            </a:extLst>
          </p:cNvPr>
          <p:cNvSpPr txBox="1"/>
          <p:nvPr/>
        </p:nvSpPr>
        <p:spPr>
          <a:xfrm>
            <a:off x="8113986" y="312627"/>
            <a:ext cx="1157014" cy="1169551"/>
          </a:xfrm>
          <a:prstGeom prst="rect">
            <a:avLst/>
          </a:prstGeom>
          <a:noFill/>
        </p:spPr>
        <p:txBody>
          <a:bodyPr wrap="square">
            <a:spAutoFit/>
          </a:bodyPr>
          <a:lstStyle/>
          <a:p>
            <a:r>
              <a:rPr lang="en-US" sz="1000" b="1" dirty="0">
                <a:latin typeface="Helvetica" charset="0"/>
                <a:cs typeface="+mn-cs"/>
              </a:rPr>
              <a:t>User finer grids for smaller scales which evolve quickly (e.g. culture &amp; sporting events).</a:t>
            </a:r>
            <a:endParaRPr lang="en-US" sz="1000" dirty="0"/>
          </a:p>
        </p:txBody>
      </p:sp>
      <p:sp>
        <p:nvSpPr>
          <p:cNvPr id="19" name="TextBox 18">
            <a:extLst>
              <a:ext uri="{FF2B5EF4-FFF2-40B4-BE49-F238E27FC236}">
                <a16:creationId xmlns:a16="http://schemas.microsoft.com/office/drawing/2014/main" id="{73502CCF-4872-8341-6FFE-39F871F3DBCA}"/>
              </a:ext>
            </a:extLst>
          </p:cNvPr>
          <p:cNvSpPr txBox="1"/>
          <p:nvPr/>
        </p:nvSpPr>
        <p:spPr>
          <a:xfrm>
            <a:off x="8397766" y="4039324"/>
            <a:ext cx="3794112" cy="553998"/>
          </a:xfrm>
          <a:prstGeom prst="rect">
            <a:avLst/>
          </a:prstGeom>
          <a:noFill/>
        </p:spPr>
        <p:txBody>
          <a:bodyPr wrap="square">
            <a:spAutoFit/>
          </a:bodyPr>
          <a:lstStyle/>
          <a:p>
            <a:r>
              <a:rPr lang="en-US" sz="1000" b="1" dirty="0">
                <a:latin typeface="Helvetica" charset="0"/>
                <a:cs typeface="+mn-cs"/>
              </a:rPr>
              <a:t>We design and optimize ExaEpi so that it can host a rich set of epidemiological models and scale to the top HPC systems as the compute and dataset sizes grow.</a:t>
            </a:r>
          </a:p>
        </p:txBody>
      </p:sp>
      <p:sp>
        <p:nvSpPr>
          <p:cNvPr id="21" name="TextBox 20">
            <a:extLst>
              <a:ext uri="{FF2B5EF4-FFF2-40B4-BE49-F238E27FC236}">
                <a16:creationId xmlns:a16="http://schemas.microsoft.com/office/drawing/2014/main" id="{6EEF7F2D-E47F-28E1-2182-B79B07A8F8CA}"/>
              </a:ext>
            </a:extLst>
          </p:cNvPr>
          <p:cNvSpPr txBox="1"/>
          <p:nvPr/>
        </p:nvSpPr>
        <p:spPr>
          <a:xfrm>
            <a:off x="7441325" y="4607941"/>
            <a:ext cx="1169544" cy="1169551"/>
          </a:xfrm>
          <a:prstGeom prst="rect">
            <a:avLst/>
          </a:prstGeom>
          <a:noFill/>
        </p:spPr>
        <p:txBody>
          <a:bodyPr wrap="square">
            <a:spAutoFit/>
          </a:bodyPr>
          <a:lstStyle/>
          <a:p>
            <a:r>
              <a:rPr lang="en-US" sz="1000" b="1" dirty="0">
                <a:latin typeface="Helvetica" charset="0"/>
                <a:cs typeface="+mn-cs"/>
              </a:rPr>
              <a:t>We work  continuously to optimize the code (e.g. memory access, load balancing, etc.)</a:t>
            </a:r>
          </a:p>
        </p:txBody>
      </p:sp>
    </p:spTree>
    <p:extLst>
      <p:ext uri="{BB962C8B-B14F-4D97-AF65-F5344CB8AC3E}">
        <p14:creationId xmlns:p14="http://schemas.microsoft.com/office/powerpoint/2010/main" val="1075500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0988DE9-AA2B-0E74-A234-189E4A1541FC}"/>
              </a:ext>
            </a:extLst>
          </p:cNvPr>
          <p:cNvGrpSpPr/>
          <p:nvPr/>
        </p:nvGrpSpPr>
        <p:grpSpPr>
          <a:xfrm>
            <a:off x="6858000" y="2984594"/>
            <a:ext cx="3937000" cy="2918040"/>
            <a:chOff x="6858000" y="2984594"/>
            <a:chExt cx="3937000" cy="2918040"/>
          </a:xfrm>
        </p:grpSpPr>
        <p:pic>
          <p:nvPicPr>
            <p:cNvPr id="10" name="Picture 9">
              <a:extLst>
                <a:ext uri="{FF2B5EF4-FFF2-40B4-BE49-F238E27FC236}">
                  <a16:creationId xmlns:a16="http://schemas.microsoft.com/office/drawing/2014/main" id="{6B30A5D8-9B02-149C-1FB2-70979751C4F9}"/>
                </a:ext>
              </a:extLst>
            </p:cNvPr>
            <p:cNvPicPr>
              <a:picLocks noChangeAspect="1"/>
            </p:cNvPicPr>
            <p:nvPr/>
          </p:nvPicPr>
          <p:blipFill>
            <a:blip r:embed="rId2"/>
            <a:stretch>
              <a:fillRect/>
            </a:stretch>
          </p:blipFill>
          <p:spPr>
            <a:xfrm>
              <a:off x="6858000" y="2984594"/>
              <a:ext cx="3937000" cy="1536700"/>
            </a:xfrm>
            <a:prstGeom prst="rect">
              <a:avLst/>
            </a:prstGeom>
          </p:spPr>
        </p:pic>
        <p:pic>
          <p:nvPicPr>
            <p:cNvPr id="11" name="Picture 10">
              <a:extLst>
                <a:ext uri="{FF2B5EF4-FFF2-40B4-BE49-F238E27FC236}">
                  <a16:creationId xmlns:a16="http://schemas.microsoft.com/office/drawing/2014/main" id="{1F5FB5E3-1AB6-10B6-43D1-D46A1F3C15AB}"/>
                </a:ext>
              </a:extLst>
            </p:cNvPr>
            <p:cNvPicPr>
              <a:picLocks noChangeAspect="1"/>
            </p:cNvPicPr>
            <p:nvPr/>
          </p:nvPicPr>
          <p:blipFill>
            <a:blip r:embed="rId3"/>
            <a:stretch>
              <a:fillRect/>
            </a:stretch>
          </p:blipFill>
          <p:spPr>
            <a:xfrm>
              <a:off x="6858000" y="4543734"/>
              <a:ext cx="3924300" cy="1358900"/>
            </a:xfrm>
            <a:prstGeom prst="rect">
              <a:avLst/>
            </a:prstGeom>
          </p:spPr>
        </p:pic>
      </p:grpSp>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55284"/>
            <a:ext cx="12192000" cy="1325563"/>
          </a:xfrm>
        </p:spPr>
        <p:txBody>
          <a:bodyPr/>
          <a:lstStyle/>
          <a:p>
            <a:pPr algn="ctr"/>
            <a:r>
              <a:rPr lang="en-US" dirty="0">
                <a:solidFill>
                  <a:srgbClr val="00B0F0"/>
                </a:solidFill>
              </a:rPr>
              <a:t>ExaEpi ABM Powered by AMReX</a:t>
            </a:r>
          </a:p>
        </p:txBody>
      </p:sp>
      <p:sp>
        <p:nvSpPr>
          <p:cNvPr id="16" name="Content Placeholder 2">
            <a:extLst>
              <a:ext uri="{FF2B5EF4-FFF2-40B4-BE49-F238E27FC236}">
                <a16:creationId xmlns:a16="http://schemas.microsoft.com/office/drawing/2014/main" id="{F6260659-74DB-C842-AB42-08636B825E44}"/>
              </a:ext>
            </a:extLst>
          </p:cNvPr>
          <p:cNvSpPr txBox="1">
            <a:spLocks/>
          </p:cNvSpPr>
          <p:nvPr/>
        </p:nvSpPr>
        <p:spPr>
          <a:xfrm>
            <a:off x="215309" y="1055734"/>
            <a:ext cx="11824291" cy="722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ffectLst/>
                <a:latin typeface="+mn-lt"/>
              </a:rPr>
              <a:t>Agents are represented using the particle data structures in AMReX. The mesh data structures are “fictional” but are used to store data associated with home / work communities and facilitate agent interactions.</a:t>
            </a:r>
          </a:p>
        </p:txBody>
      </p:sp>
      <p:pic>
        <p:nvPicPr>
          <p:cNvPr id="3" name="Picture 2">
            <a:extLst>
              <a:ext uri="{FF2B5EF4-FFF2-40B4-BE49-F238E27FC236}">
                <a16:creationId xmlns:a16="http://schemas.microsoft.com/office/drawing/2014/main" id="{2B9189AE-42B2-62D5-33BF-0E69F56FCBC9}"/>
              </a:ext>
            </a:extLst>
          </p:cNvPr>
          <p:cNvPicPr>
            <a:picLocks noChangeAspect="1"/>
          </p:cNvPicPr>
          <p:nvPr/>
        </p:nvPicPr>
        <p:blipFill>
          <a:blip r:embed="rId4"/>
          <a:stretch>
            <a:fillRect/>
          </a:stretch>
        </p:blipFill>
        <p:spPr>
          <a:xfrm>
            <a:off x="679450" y="1778000"/>
            <a:ext cx="4381500" cy="3286125"/>
          </a:xfrm>
          <a:prstGeom prst="rect">
            <a:avLst/>
          </a:prstGeom>
        </p:spPr>
      </p:pic>
      <p:sp>
        <p:nvSpPr>
          <p:cNvPr id="6" name="TextBox 5">
            <a:extLst>
              <a:ext uri="{FF2B5EF4-FFF2-40B4-BE49-F238E27FC236}">
                <a16:creationId xmlns:a16="http://schemas.microsoft.com/office/drawing/2014/main" id="{51093530-2AB0-805F-D1C9-3E14A464BDE3}"/>
              </a:ext>
            </a:extLst>
          </p:cNvPr>
          <p:cNvSpPr txBox="1"/>
          <p:nvPr/>
        </p:nvSpPr>
        <p:spPr>
          <a:xfrm>
            <a:off x="215309" y="4971681"/>
            <a:ext cx="5435600" cy="1200329"/>
          </a:xfrm>
          <a:prstGeom prst="rect">
            <a:avLst/>
          </a:prstGeom>
          <a:noFill/>
        </p:spPr>
        <p:txBody>
          <a:bodyPr wrap="square">
            <a:spAutoFit/>
          </a:bodyPr>
          <a:lstStyle/>
          <a:p>
            <a:r>
              <a:rPr lang="en-US" dirty="0">
                <a:effectLst/>
              </a:rPr>
              <a:t>Particle methods implemented with AMReX have been scaled up to the full sizes of some of the biggest supercomputers in the world: </a:t>
            </a:r>
            <a:r>
              <a:rPr lang="en-US" b="1" dirty="0">
                <a:effectLst/>
              </a:rPr>
              <a:t>Summit</a:t>
            </a:r>
            <a:r>
              <a:rPr lang="en-US" dirty="0">
                <a:effectLst/>
              </a:rPr>
              <a:t>, </a:t>
            </a:r>
            <a:r>
              <a:rPr lang="en-US" b="1" dirty="0">
                <a:effectLst/>
              </a:rPr>
              <a:t>Frontier</a:t>
            </a:r>
            <a:r>
              <a:rPr lang="en-US" dirty="0">
                <a:effectLst/>
              </a:rPr>
              <a:t>, </a:t>
            </a:r>
            <a:r>
              <a:rPr lang="en-US" b="1" dirty="0">
                <a:effectLst/>
              </a:rPr>
              <a:t>Fugaku</a:t>
            </a:r>
            <a:r>
              <a:rPr lang="en-US" dirty="0">
                <a:effectLst/>
              </a:rPr>
              <a:t>, and </a:t>
            </a:r>
            <a:r>
              <a:rPr lang="en-US" b="1" dirty="0">
                <a:effectLst/>
              </a:rPr>
              <a:t>Perlmutter</a:t>
            </a:r>
            <a:r>
              <a:rPr lang="en-US" dirty="0">
                <a:effectLst/>
              </a:rPr>
              <a:t>.</a:t>
            </a:r>
          </a:p>
        </p:txBody>
      </p:sp>
      <p:sp>
        <p:nvSpPr>
          <p:cNvPr id="9" name="TextBox 8">
            <a:extLst>
              <a:ext uri="{FF2B5EF4-FFF2-40B4-BE49-F238E27FC236}">
                <a16:creationId xmlns:a16="http://schemas.microsoft.com/office/drawing/2014/main" id="{93D4B724-37B3-E434-1A5F-3F8152AC2473}"/>
              </a:ext>
            </a:extLst>
          </p:cNvPr>
          <p:cNvSpPr txBox="1"/>
          <p:nvPr/>
        </p:nvSpPr>
        <p:spPr>
          <a:xfrm>
            <a:off x="6591300" y="1919632"/>
            <a:ext cx="5283200" cy="1200329"/>
          </a:xfrm>
          <a:prstGeom prst="rect">
            <a:avLst/>
          </a:prstGeom>
          <a:noFill/>
        </p:spPr>
        <p:txBody>
          <a:bodyPr wrap="square">
            <a:spAutoFit/>
          </a:bodyPr>
          <a:lstStyle/>
          <a:p>
            <a:r>
              <a:rPr lang="en-US" dirty="0"/>
              <a:t>AMReX provides flexibility in how agent data is stored.</a:t>
            </a:r>
          </a:p>
          <a:p>
            <a:r>
              <a:rPr lang="en-US" dirty="0"/>
              <a:t>In ExaEpi, we store data in Struct-of-Array fashion to provide better data access patterns on both CPU and GPU platforms</a:t>
            </a:r>
          </a:p>
        </p:txBody>
      </p:sp>
    </p:spTree>
    <p:extLst>
      <p:ext uri="{BB962C8B-B14F-4D97-AF65-F5344CB8AC3E}">
        <p14:creationId xmlns:p14="http://schemas.microsoft.com/office/powerpoint/2010/main" val="330863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AD431C-075A-3C5B-C747-98AB37535E79}"/>
              </a:ext>
            </a:extLst>
          </p:cNvPr>
          <p:cNvPicPr>
            <a:picLocks noChangeAspect="1"/>
          </p:cNvPicPr>
          <p:nvPr/>
        </p:nvPicPr>
        <p:blipFill>
          <a:blip r:embed="rId2"/>
          <a:stretch>
            <a:fillRect/>
          </a:stretch>
        </p:blipFill>
        <p:spPr>
          <a:xfrm>
            <a:off x="7380517" y="1016000"/>
            <a:ext cx="3133606" cy="3594100"/>
          </a:xfrm>
          <a:prstGeom prst="rect">
            <a:avLst/>
          </a:prstGeom>
        </p:spPr>
      </p:pic>
      <p:sp>
        <p:nvSpPr>
          <p:cNvPr id="16" name="Content Placeholder 2">
            <a:extLst>
              <a:ext uri="{FF2B5EF4-FFF2-40B4-BE49-F238E27FC236}">
                <a16:creationId xmlns:a16="http://schemas.microsoft.com/office/drawing/2014/main" id="{F6260659-74DB-C842-AB42-08636B825E44}"/>
              </a:ext>
            </a:extLst>
          </p:cNvPr>
          <p:cNvSpPr txBox="1">
            <a:spLocks/>
          </p:cNvSpPr>
          <p:nvPr/>
        </p:nvSpPr>
        <p:spPr>
          <a:xfrm>
            <a:off x="50209" y="954134"/>
            <a:ext cx="7430091" cy="50529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effectLst/>
                <a:latin typeface="+mn-lt"/>
              </a:rPr>
              <a:t>ABM - follows individual agents throughout their daily schedules, tracking transmission among their known contact groups</a:t>
            </a:r>
          </a:p>
          <a:p>
            <a:r>
              <a:rPr lang="en-US" sz="2000" dirty="0">
                <a:effectLst/>
                <a:latin typeface="+mn-lt"/>
              </a:rPr>
              <a:t>Status: all the main features of EpiCast have been ported, currently undergoing validation and initial performance testing</a:t>
            </a:r>
          </a:p>
          <a:p>
            <a:r>
              <a:rPr lang="en-US" sz="2000" dirty="0">
                <a:effectLst/>
                <a:latin typeface="+mn-lt"/>
              </a:rPr>
              <a:t>Household, school, work, neighborhood, and travel group transmission are taken into account</a:t>
            </a:r>
          </a:p>
          <a:p>
            <a:r>
              <a:rPr lang="en-US" sz="2000" dirty="0">
                <a:effectLst/>
                <a:latin typeface="+mn-lt"/>
              </a:rPr>
              <a:t>Model setup is based on US-census data. Examples:</a:t>
            </a:r>
          </a:p>
          <a:p>
            <a:pPr lvl="1">
              <a:buFont typeface="Courier New" panose="02070309020205020404" pitchFamily="49" charset="0"/>
              <a:buChar char="o"/>
            </a:pPr>
            <a:r>
              <a:rPr lang="en-US" sz="1600" dirty="0">
                <a:effectLst/>
                <a:latin typeface="+mn-lt"/>
              </a:rPr>
              <a:t>Ages, populations, household sizes in each census tract</a:t>
            </a:r>
          </a:p>
          <a:p>
            <a:pPr lvl="1">
              <a:buFont typeface="Courier New" panose="02070309020205020404" pitchFamily="49" charset="0"/>
              <a:buChar char="o"/>
            </a:pPr>
            <a:r>
              <a:rPr lang="en-US" sz="1600" dirty="0">
                <a:effectLst/>
                <a:latin typeface="+mn-lt"/>
              </a:rPr>
              <a:t>Commuter flow to and from each tract</a:t>
            </a:r>
          </a:p>
          <a:p>
            <a:pPr lvl="1">
              <a:buFont typeface="Courier New" panose="02070309020205020404" pitchFamily="49" charset="0"/>
              <a:buChar char="o"/>
            </a:pPr>
            <a:r>
              <a:rPr lang="en-US" sz="1600" dirty="0">
                <a:effectLst/>
                <a:latin typeface="+mn-lt"/>
              </a:rPr>
              <a:t>How commuters travel (overall 86% of Americans commute by car, but only 18% of Manhattanites do)</a:t>
            </a:r>
          </a:p>
          <a:p>
            <a:r>
              <a:rPr lang="en-US" sz="2000" dirty="0">
                <a:effectLst/>
                <a:latin typeface="+mn-lt"/>
              </a:rPr>
              <a:t>Flexible initial conditions so that different models at different scales can easily be run, generating new synthetic populations (GPU accelerated)</a:t>
            </a:r>
          </a:p>
          <a:p>
            <a:r>
              <a:rPr lang="en-US" sz="2000" dirty="0">
                <a:effectLst/>
                <a:latin typeface="+mn-lt"/>
              </a:rPr>
              <a:t>Ability to track multiple diseases and viral strains</a:t>
            </a:r>
          </a:p>
          <a:p>
            <a:r>
              <a:rPr lang="en-US" sz="2000" dirty="0">
                <a:effectLst/>
                <a:latin typeface="+mn-lt"/>
              </a:rPr>
              <a:t>Vaccination status and masking / shelter-in-place orders</a:t>
            </a:r>
          </a:p>
          <a:p>
            <a:r>
              <a:rPr lang="en-US" sz="2000" dirty="0">
                <a:effectLst/>
                <a:latin typeface="+mn-lt"/>
              </a:rPr>
              <a:t>Tools for tracking proxy for wastewater viral loads.</a:t>
            </a:r>
          </a:p>
          <a:p>
            <a:r>
              <a:rPr lang="en-US" sz="2000" dirty="0">
                <a:effectLst/>
                <a:latin typeface="+mn-lt"/>
              </a:rPr>
              <a:t>Long-distance travel model (random hops) included.</a:t>
            </a:r>
          </a:p>
        </p:txBody>
      </p:sp>
      <p:pic>
        <p:nvPicPr>
          <p:cNvPr id="4" name="Picture 3">
            <a:extLst>
              <a:ext uri="{FF2B5EF4-FFF2-40B4-BE49-F238E27FC236}">
                <a16:creationId xmlns:a16="http://schemas.microsoft.com/office/drawing/2014/main" id="{2A0B4FE6-8703-34C9-C6EF-ADCE1EA569DE}"/>
              </a:ext>
            </a:extLst>
          </p:cNvPr>
          <p:cNvPicPr>
            <a:picLocks noChangeAspect="1"/>
          </p:cNvPicPr>
          <p:nvPr/>
        </p:nvPicPr>
        <p:blipFill>
          <a:blip r:embed="rId3"/>
          <a:stretch>
            <a:fillRect/>
          </a:stretch>
        </p:blipFill>
        <p:spPr>
          <a:xfrm>
            <a:off x="9613309" y="488434"/>
            <a:ext cx="2540000" cy="2540000"/>
          </a:xfrm>
          <a:prstGeom prst="rect">
            <a:avLst/>
          </a:prstGeom>
        </p:spPr>
      </p:pic>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55284"/>
            <a:ext cx="12192000" cy="1325563"/>
          </a:xfrm>
        </p:spPr>
        <p:txBody>
          <a:bodyPr/>
          <a:lstStyle/>
          <a:p>
            <a:pPr algn="ctr"/>
            <a:r>
              <a:rPr lang="en-US" dirty="0">
                <a:solidFill>
                  <a:srgbClr val="00B0F0"/>
                </a:solidFill>
              </a:rPr>
              <a:t>ExaEpi ABM – features</a:t>
            </a:r>
          </a:p>
        </p:txBody>
      </p:sp>
      <p:pic>
        <p:nvPicPr>
          <p:cNvPr id="7" name="Picture 6">
            <a:extLst>
              <a:ext uri="{FF2B5EF4-FFF2-40B4-BE49-F238E27FC236}">
                <a16:creationId xmlns:a16="http://schemas.microsoft.com/office/drawing/2014/main" id="{44ED7116-4F56-7A4F-6ACA-2B6F737DCBDA}"/>
              </a:ext>
            </a:extLst>
          </p:cNvPr>
          <p:cNvPicPr>
            <a:picLocks noChangeAspect="1"/>
          </p:cNvPicPr>
          <p:nvPr/>
        </p:nvPicPr>
        <p:blipFill>
          <a:blip r:embed="rId4"/>
          <a:stretch>
            <a:fillRect/>
          </a:stretch>
        </p:blipFill>
        <p:spPr>
          <a:xfrm>
            <a:off x="9613309" y="3644535"/>
            <a:ext cx="2528482" cy="2528482"/>
          </a:xfrm>
          <a:prstGeom prst="rect">
            <a:avLst/>
          </a:prstGeom>
        </p:spPr>
      </p:pic>
    </p:spTree>
    <p:extLst>
      <p:ext uri="{BB962C8B-B14F-4D97-AF65-F5344CB8AC3E}">
        <p14:creationId xmlns:p14="http://schemas.microsoft.com/office/powerpoint/2010/main" val="359285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FEF88B-E892-0DEA-D1F0-8627B3804A8E}"/>
              </a:ext>
            </a:extLst>
          </p:cNvPr>
          <p:cNvPicPr>
            <a:picLocks noChangeAspect="1"/>
          </p:cNvPicPr>
          <p:nvPr/>
        </p:nvPicPr>
        <p:blipFill>
          <a:blip r:embed="rId2"/>
          <a:stretch>
            <a:fillRect/>
          </a:stretch>
        </p:blipFill>
        <p:spPr>
          <a:xfrm>
            <a:off x="7981950" y="730250"/>
            <a:ext cx="4025900" cy="5397500"/>
          </a:xfrm>
          <a:prstGeom prst="rect">
            <a:avLst/>
          </a:prstGeom>
        </p:spPr>
      </p:pic>
      <p:sp>
        <p:nvSpPr>
          <p:cNvPr id="16" name="Content Placeholder 2">
            <a:extLst>
              <a:ext uri="{FF2B5EF4-FFF2-40B4-BE49-F238E27FC236}">
                <a16:creationId xmlns:a16="http://schemas.microsoft.com/office/drawing/2014/main" id="{F6260659-74DB-C842-AB42-08636B825E44}"/>
              </a:ext>
            </a:extLst>
          </p:cNvPr>
          <p:cNvSpPr txBox="1">
            <a:spLocks/>
          </p:cNvSpPr>
          <p:nvPr/>
        </p:nvSpPr>
        <p:spPr>
          <a:xfrm>
            <a:off x="50209" y="954134"/>
            <a:ext cx="7430091" cy="50529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95959"/>
                </a:solidFill>
                <a:effectLst/>
                <a:latin typeface="+mn-lt"/>
              </a:rPr>
              <a:t>Example: synthetic population generation:</a:t>
            </a:r>
          </a:p>
          <a:p>
            <a:r>
              <a:rPr lang="en-US" sz="2000" dirty="0">
                <a:solidFill>
                  <a:srgbClr val="595959"/>
                </a:solidFill>
                <a:effectLst/>
                <a:latin typeface="+mn-lt"/>
              </a:rPr>
              <a:t>Each home community has ~2000 people and a known household size distribution. Task is to generate a set of families in each comm that has this distribution (involves drawing random numbers)</a:t>
            </a:r>
          </a:p>
          <a:p>
            <a:r>
              <a:rPr lang="en-US" sz="2000" dirty="0">
                <a:solidFill>
                  <a:srgbClr val="595959"/>
                </a:solidFill>
                <a:effectLst/>
                <a:latin typeface="+mn-lt"/>
              </a:rPr>
              <a:t>On CPUs, could just loop in serial adding people one at a time and pushing back to a dynamic data structure like a std::vector. However:</a:t>
            </a:r>
          </a:p>
          <a:p>
            <a:pPr lvl="1">
              <a:buFont typeface="Courier New" panose="02070309020205020404" pitchFamily="49" charset="0"/>
              <a:buChar char="o"/>
            </a:pPr>
            <a:r>
              <a:rPr lang="en-US" sz="2000" dirty="0">
                <a:solidFill>
                  <a:srgbClr val="595959"/>
                </a:solidFill>
                <a:effectLst/>
                <a:latin typeface="+mn-lt"/>
              </a:rPr>
              <a:t>Dynamic data structures like this are slow / complicated on GPUs - race conditions, allocating memory from device</a:t>
            </a:r>
          </a:p>
          <a:p>
            <a:pPr lvl="1">
              <a:buFont typeface="Courier New" panose="02070309020205020404" pitchFamily="49" charset="0"/>
              <a:buChar char="o"/>
            </a:pPr>
            <a:r>
              <a:rPr lang="en-US" sz="2000" dirty="0">
                <a:solidFill>
                  <a:srgbClr val="595959"/>
                </a:solidFill>
                <a:effectLst/>
                <a:latin typeface="+mn-lt"/>
              </a:rPr>
              <a:t>Does not expose much parallelism.</a:t>
            </a:r>
          </a:p>
          <a:p>
            <a:r>
              <a:rPr lang="en-US" sz="2000" dirty="0">
                <a:solidFill>
                  <a:srgbClr val="595959"/>
                </a:solidFill>
                <a:effectLst/>
                <a:latin typeface="+mn-lt"/>
              </a:rPr>
              <a:t>Solution (count / scan / fill):</a:t>
            </a:r>
          </a:p>
          <a:p>
            <a:pPr lvl="1">
              <a:buFont typeface="Courier New" panose="02070309020205020404" pitchFamily="49" charset="0"/>
              <a:buChar char="o"/>
            </a:pPr>
            <a:r>
              <a:rPr lang="en-US" sz="1600" dirty="0">
                <a:solidFill>
                  <a:srgbClr val="595959"/>
                </a:solidFill>
                <a:effectLst/>
                <a:latin typeface="+mn-lt"/>
              </a:rPr>
              <a:t>First launch a kernel to (randomly) determine the number of families of each size to be added to each community (one GPU thread per community).</a:t>
            </a:r>
          </a:p>
          <a:p>
            <a:pPr lvl="1">
              <a:buFont typeface="Courier New" panose="02070309020205020404" pitchFamily="49" charset="0"/>
              <a:buChar char="o"/>
            </a:pPr>
            <a:r>
              <a:rPr lang="en-US" sz="1600" dirty="0">
                <a:solidFill>
                  <a:srgbClr val="595959"/>
                </a:solidFill>
                <a:effectLst/>
                <a:latin typeface="+mn-lt"/>
              </a:rPr>
              <a:t>Next, do a prefix-sum type operation on these counts. The result gives you a series of offsets for each person to be created. </a:t>
            </a:r>
          </a:p>
          <a:p>
            <a:pPr lvl="1">
              <a:buFont typeface="Courier New" panose="02070309020205020404" pitchFamily="49" charset="0"/>
              <a:buChar char="o"/>
            </a:pPr>
            <a:r>
              <a:rPr lang="en-US" sz="1600" dirty="0">
                <a:solidFill>
                  <a:srgbClr val="595959"/>
                </a:solidFill>
                <a:effectLst/>
                <a:latin typeface="+mn-lt"/>
              </a:rPr>
              <a:t>Allocate space for these on the host</a:t>
            </a:r>
          </a:p>
          <a:p>
            <a:pPr lvl="1">
              <a:buFont typeface="Courier New" panose="02070309020205020404" pitchFamily="49" charset="0"/>
              <a:buChar char="o"/>
            </a:pPr>
            <a:r>
              <a:rPr lang="en-US" sz="1600" dirty="0">
                <a:solidFill>
                  <a:srgbClr val="595959"/>
                </a:solidFill>
                <a:effectLst/>
                <a:latin typeface="+mn-lt"/>
              </a:rPr>
              <a:t>Launch a big GPU kernel where each thread fills in the data for one person (age, travel group, school, etc.…)</a:t>
            </a:r>
          </a:p>
          <a:p>
            <a:pPr marL="0" indent="0">
              <a:buNone/>
            </a:pPr>
            <a:endParaRPr lang="en-US" sz="2000" dirty="0">
              <a:effectLst/>
              <a:latin typeface="+mn-lt"/>
            </a:endParaRPr>
          </a:p>
        </p:txBody>
      </p:sp>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55284"/>
            <a:ext cx="12192000" cy="1325563"/>
          </a:xfrm>
        </p:spPr>
        <p:txBody>
          <a:bodyPr/>
          <a:lstStyle/>
          <a:p>
            <a:pPr algn="ctr"/>
            <a:r>
              <a:rPr lang="en-US" dirty="0">
                <a:solidFill>
                  <a:srgbClr val="00B0F0"/>
                </a:solidFill>
              </a:rPr>
              <a:t>ExaEpi ABM – built for GPUs </a:t>
            </a:r>
          </a:p>
        </p:txBody>
      </p:sp>
    </p:spTree>
    <p:extLst>
      <p:ext uri="{BB962C8B-B14F-4D97-AF65-F5344CB8AC3E}">
        <p14:creationId xmlns:p14="http://schemas.microsoft.com/office/powerpoint/2010/main" val="170715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6260659-74DB-C842-AB42-08636B825E44}"/>
              </a:ext>
            </a:extLst>
          </p:cNvPr>
          <p:cNvSpPr txBox="1">
            <a:spLocks/>
          </p:cNvSpPr>
          <p:nvPr/>
        </p:nvSpPr>
        <p:spPr>
          <a:xfrm>
            <a:off x="505014" y="1322434"/>
            <a:ext cx="7747591" cy="431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95959"/>
                </a:solidFill>
                <a:effectLst/>
                <a:latin typeface="+mn-lt"/>
              </a:rPr>
              <a:t>Another example: mapping threads to computational elements in main transmission loop</a:t>
            </a:r>
          </a:p>
          <a:p>
            <a:r>
              <a:rPr lang="en-US" sz="2000" dirty="0">
                <a:solidFill>
                  <a:srgbClr val="595959"/>
                </a:solidFill>
                <a:effectLst/>
                <a:latin typeface="+mn-lt"/>
              </a:rPr>
              <a:t>During transmission, agents must check all potential interactions within the current home / workplace community for a contact.</a:t>
            </a:r>
          </a:p>
          <a:p>
            <a:r>
              <a:rPr lang="en-US" sz="2000" dirty="0">
                <a:solidFill>
                  <a:srgbClr val="595959"/>
                </a:solidFill>
                <a:effectLst/>
                <a:latin typeface="+mn-lt"/>
              </a:rPr>
              <a:t>While the agents are home, all communities have (by construction) about 2000 people in them.</a:t>
            </a:r>
          </a:p>
          <a:p>
            <a:r>
              <a:rPr lang="en-US" sz="2000" dirty="0">
                <a:solidFill>
                  <a:srgbClr val="595959"/>
                </a:solidFill>
                <a:effectLst/>
                <a:latin typeface="+mn-lt"/>
              </a:rPr>
              <a:t>While the agents are at work, some workplaces can have an order of magnitude more people in them, and some workplaces have very few.</a:t>
            </a:r>
          </a:p>
          <a:p>
            <a:r>
              <a:rPr lang="en-US" sz="2000" dirty="0">
                <a:solidFill>
                  <a:srgbClr val="595959"/>
                </a:solidFill>
                <a:effectLst/>
                <a:latin typeface="+mn-lt"/>
              </a:rPr>
              <a:t>Thus, threading over communities give you a large degree of load imbalance between GPU threads while the agents are at work</a:t>
            </a:r>
          </a:p>
          <a:p>
            <a:r>
              <a:rPr lang="en-US" sz="2000" dirty="0">
                <a:solidFill>
                  <a:srgbClr val="595959"/>
                </a:solidFill>
                <a:effectLst/>
                <a:latin typeface="+mn-lt"/>
              </a:rPr>
              <a:t>Solution: thread over agents (or even potential interactions), to expose more parallelism and achieve better load balance between threads.</a:t>
            </a:r>
          </a:p>
          <a:p>
            <a:pPr marL="0" indent="0">
              <a:buNone/>
            </a:pPr>
            <a:endParaRPr lang="en-US" sz="2000" dirty="0">
              <a:effectLst/>
              <a:latin typeface="+mn-lt"/>
            </a:endParaRPr>
          </a:p>
        </p:txBody>
      </p:sp>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55284"/>
            <a:ext cx="12192000" cy="1325563"/>
          </a:xfrm>
        </p:spPr>
        <p:txBody>
          <a:bodyPr/>
          <a:lstStyle/>
          <a:p>
            <a:pPr algn="ctr"/>
            <a:r>
              <a:rPr lang="en-US" dirty="0">
                <a:solidFill>
                  <a:srgbClr val="00B0F0"/>
                </a:solidFill>
              </a:rPr>
              <a:t>ExaEpi ABM – built for GPUs </a:t>
            </a:r>
          </a:p>
        </p:txBody>
      </p:sp>
      <p:pic>
        <p:nvPicPr>
          <p:cNvPr id="3" name="Picture 2">
            <a:extLst>
              <a:ext uri="{FF2B5EF4-FFF2-40B4-BE49-F238E27FC236}">
                <a16:creationId xmlns:a16="http://schemas.microsoft.com/office/drawing/2014/main" id="{D8E807DC-981A-843E-4FCE-FAA3502F5A5A}"/>
              </a:ext>
            </a:extLst>
          </p:cNvPr>
          <p:cNvPicPr>
            <a:picLocks noChangeAspect="1"/>
          </p:cNvPicPr>
          <p:nvPr/>
        </p:nvPicPr>
        <p:blipFill>
          <a:blip r:embed="rId2"/>
          <a:stretch>
            <a:fillRect/>
          </a:stretch>
        </p:blipFill>
        <p:spPr>
          <a:xfrm>
            <a:off x="8874906" y="791392"/>
            <a:ext cx="2694793" cy="5378450"/>
          </a:xfrm>
          <a:prstGeom prst="rect">
            <a:avLst/>
          </a:prstGeom>
        </p:spPr>
      </p:pic>
    </p:spTree>
    <p:extLst>
      <p:ext uri="{BB962C8B-B14F-4D97-AF65-F5344CB8AC3E}">
        <p14:creationId xmlns:p14="http://schemas.microsoft.com/office/powerpoint/2010/main" val="428988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ExaEpi – Open Source Development</a:t>
            </a:r>
            <a:endParaRPr lang="en-US" dirty="0"/>
          </a:p>
        </p:txBody>
      </p:sp>
      <p:sp>
        <p:nvSpPr>
          <p:cNvPr id="3" name="Content Placeholder 2">
            <a:extLst>
              <a:ext uri="{FF2B5EF4-FFF2-40B4-BE49-F238E27FC236}">
                <a16:creationId xmlns:a16="http://schemas.microsoft.com/office/drawing/2014/main" id="{C4C129B2-0323-C45C-DB40-D1C51EC12550}"/>
              </a:ext>
            </a:extLst>
          </p:cNvPr>
          <p:cNvSpPr>
            <a:spLocks noGrp="1"/>
          </p:cNvSpPr>
          <p:nvPr>
            <p:ph idx="1"/>
          </p:nvPr>
        </p:nvSpPr>
        <p:spPr>
          <a:xfrm>
            <a:off x="102476" y="1261240"/>
            <a:ext cx="4332449" cy="4860159"/>
          </a:xfrm>
        </p:spPr>
        <p:txBody>
          <a:bodyPr>
            <a:normAutofit fontScale="85000" lnSpcReduction="20000"/>
          </a:bodyPr>
          <a:lstStyle/>
          <a:p>
            <a:r>
              <a:rPr lang="en-US" dirty="0">
                <a:solidFill>
                  <a:srgbClr val="595959"/>
                </a:solidFill>
                <a:effectLst/>
                <a:latin typeface="+mn-lt"/>
              </a:rPr>
              <a:t>ExaEpi version 0.1 has already been released and is available on GitHub</a:t>
            </a:r>
          </a:p>
          <a:p>
            <a:r>
              <a:rPr lang="en-US" dirty="0">
                <a:solidFill>
                  <a:srgbClr val="595959"/>
                </a:solidFill>
                <a:effectLst/>
                <a:latin typeface="+mn-lt"/>
              </a:rPr>
              <a:t>CI tests code using a range of compilers (including CUDA, HIP, and SYCL) with every push</a:t>
            </a:r>
          </a:p>
          <a:p>
            <a:r>
              <a:rPr lang="en-US" dirty="0">
                <a:solidFill>
                  <a:srgbClr val="595959"/>
                </a:solidFill>
                <a:effectLst/>
                <a:latin typeface="+mn-lt"/>
              </a:rPr>
              <a:t>Documentation - Installation, usage, and user-adjustable runtime parameters are all documented online using readthedocs</a:t>
            </a:r>
          </a:p>
          <a:p>
            <a:r>
              <a:rPr lang="en-US" dirty="0">
                <a:solidFill>
                  <a:srgbClr val="595959"/>
                </a:solidFill>
                <a:effectLst/>
                <a:latin typeface="+mn-lt"/>
              </a:rPr>
              <a:t>Currently under very active development</a:t>
            </a:r>
          </a:p>
          <a:p>
            <a:r>
              <a:rPr lang="en-US" dirty="0">
                <a:solidFill>
                  <a:srgbClr val="595959"/>
                </a:solidFill>
                <a:latin typeface="+mn-lt"/>
              </a:rPr>
              <a:t>Strong focus on code optimization</a:t>
            </a:r>
            <a:endParaRPr lang="en-US" dirty="0">
              <a:solidFill>
                <a:srgbClr val="595959"/>
              </a:solidFill>
              <a:effectLst/>
              <a:latin typeface="+mn-lt"/>
            </a:endParaRPr>
          </a:p>
        </p:txBody>
      </p:sp>
      <p:pic>
        <p:nvPicPr>
          <p:cNvPr id="6" name="Picture 5">
            <a:extLst>
              <a:ext uri="{FF2B5EF4-FFF2-40B4-BE49-F238E27FC236}">
                <a16:creationId xmlns:a16="http://schemas.microsoft.com/office/drawing/2014/main" id="{7B8D6364-88CE-D1DA-4237-80AAF708F585}"/>
              </a:ext>
            </a:extLst>
          </p:cNvPr>
          <p:cNvPicPr>
            <a:picLocks noChangeAspect="1"/>
          </p:cNvPicPr>
          <p:nvPr/>
        </p:nvPicPr>
        <p:blipFill>
          <a:blip r:embed="rId2"/>
          <a:stretch>
            <a:fillRect/>
          </a:stretch>
        </p:blipFill>
        <p:spPr>
          <a:xfrm>
            <a:off x="4434925" y="1172340"/>
            <a:ext cx="7772400" cy="4311253"/>
          </a:xfrm>
          <a:prstGeom prst="rect">
            <a:avLst/>
          </a:prstGeom>
        </p:spPr>
      </p:pic>
      <p:sp>
        <p:nvSpPr>
          <p:cNvPr id="7" name="TextBox 6">
            <a:extLst>
              <a:ext uri="{FF2B5EF4-FFF2-40B4-BE49-F238E27FC236}">
                <a16:creationId xmlns:a16="http://schemas.microsoft.com/office/drawing/2014/main" id="{BD721EB3-1AF6-E324-87DE-D7095E6DBF5A}"/>
              </a:ext>
            </a:extLst>
          </p:cNvPr>
          <p:cNvSpPr txBox="1"/>
          <p:nvPr/>
        </p:nvSpPr>
        <p:spPr>
          <a:xfrm>
            <a:off x="6810703" y="5362494"/>
            <a:ext cx="5186035" cy="646331"/>
          </a:xfrm>
          <a:prstGeom prst="rect">
            <a:avLst/>
          </a:prstGeom>
          <a:noFill/>
        </p:spPr>
        <p:txBody>
          <a:bodyPr wrap="none" rtlCol="0">
            <a:spAutoFit/>
          </a:bodyPr>
          <a:lstStyle/>
          <a:p>
            <a:r>
              <a:rPr lang="en-US" dirty="0">
                <a:solidFill>
                  <a:srgbClr val="0000FF"/>
                </a:solidFill>
                <a:effectLst/>
              </a:rPr>
              <a:t>https://github.com/AMReX-Codes/ExaEpi/ </a:t>
            </a:r>
          </a:p>
          <a:p>
            <a:r>
              <a:rPr lang="en-US" dirty="0">
                <a:solidFill>
                  <a:srgbClr val="0000FF"/>
                </a:solidFill>
                <a:effectLst/>
              </a:rPr>
              <a:t>https://exaepi.readthedocs.io/en/latest/index.html</a:t>
            </a:r>
          </a:p>
        </p:txBody>
      </p:sp>
    </p:spTree>
    <p:extLst>
      <p:ext uri="{BB962C8B-B14F-4D97-AF65-F5344CB8AC3E}">
        <p14:creationId xmlns:p14="http://schemas.microsoft.com/office/powerpoint/2010/main" val="173905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ExaEpi – Optimization</a:t>
            </a:r>
            <a:endParaRPr lang="en-US" dirty="0"/>
          </a:p>
        </p:txBody>
      </p:sp>
      <p:sp>
        <p:nvSpPr>
          <p:cNvPr id="3" name="Content Placeholder 2">
            <a:extLst>
              <a:ext uri="{FF2B5EF4-FFF2-40B4-BE49-F238E27FC236}">
                <a16:creationId xmlns:a16="http://schemas.microsoft.com/office/drawing/2014/main" id="{C4C129B2-0323-C45C-DB40-D1C51EC12550}"/>
              </a:ext>
            </a:extLst>
          </p:cNvPr>
          <p:cNvSpPr>
            <a:spLocks noGrp="1"/>
          </p:cNvSpPr>
          <p:nvPr>
            <p:ph idx="1"/>
          </p:nvPr>
        </p:nvSpPr>
        <p:spPr>
          <a:xfrm>
            <a:off x="102476" y="1261241"/>
            <a:ext cx="10376338" cy="567560"/>
          </a:xfrm>
        </p:spPr>
        <p:txBody>
          <a:bodyPr>
            <a:normAutofit/>
          </a:bodyPr>
          <a:lstStyle/>
          <a:p>
            <a:pPr marL="0" indent="0">
              <a:buNone/>
            </a:pPr>
            <a:r>
              <a:rPr lang="en-US" dirty="0">
                <a:solidFill>
                  <a:srgbClr val="595959"/>
                </a:solidFill>
                <a:effectLst/>
                <a:latin typeface="+mn-lt"/>
              </a:rPr>
              <a:t>Impact of improving the memory access pattern – roofline modeling:</a:t>
            </a:r>
          </a:p>
        </p:txBody>
      </p:sp>
      <p:pic>
        <p:nvPicPr>
          <p:cNvPr id="4" name="Picture 3">
            <a:extLst>
              <a:ext uri="{FF2B5EF4-FFF2-40B4-BE49-F238E27FC236}">
                <a16:creationId xmlns:a16="http://schemas.microsoft.com/office/drawing/2014/main" id="{12C6BA31-91CD-7C33-FE3F-8802BEBCA1B5}"/>
              </a:ext>
            </a:extLst>
          </p:cNvPr>
          <p:cNvPicPr>
            <a:picLocks noChangeAspect="1"/>
          </p:cNvPicPr>
          <p:nvPr/>
        </p:nvPicPr>
        <p:blipFill>
          <a:blip r:embed="rId2"/>
          <a:stretch>
            <a:fillRect/>
          </a:stretch>
        </p:blipFill>
        <p:spPr>
          <a:xfrm>
            <a:off x="122183" y="1981857"/>
            <a:ext cx="5513033" cy="4114800"/>
          </a:xfrm>
          <a:prstGeom prst="rect">
            <a:avLst/>
          </a:prstGeom>
        </p:spPr>
      </p:pic>
      <p:pic>
        <p:nvPicPr>
          <p:cNvPr id="5" name="Picture 4">
            <a:extLst>
              <a:ext uri="{FF2B5EF4-FFF2-40B4-BE49-F238E27FC236}">
                <a16:creationId xmlns:a16="http://schemas.microsoft.com/office/drawing/2014/main" id="{C1DF5E2D-0FEA-D07A-82F8-CA9F7C8623A7}"/>
              </a:ext>
            </a:extLst>
          </p:cNvPr>
          <p:cNvPicPr>
            <a:picLocks noChangeAspect="1"/>
          </p:cNvPicPr>
          <p:nvPr/>
        </p:nvPicPr>
        <p:blipFill>
          <a:blip r:embed="rId3"/>
          <a:stretch>
            <a:fillRect/>
          </a:stretch>
        </p:blipFill>
        <p:spPr>
          <a:xfrm>
            <a:off x="6692899" y="1983495"/>
            <a:ext cx="5380892" cy="4114800"/>
          </a:xfrm>
          <a:prstGeom prst="rect">
            <a:avLst/>
          </a:prstGeom>
        </p:spPr>
      </p:pic>
      <p:sp>
        <p:nvSpPr>
          <p:cNvPr id="8" name="Right Arrow 7">
            <a:extLst>
              <a:ext uri="{FF2B5EF4-FFF2-40B4-BE49-F238E27FC236}">
                <a16:creationId xmlns:a16="http://schemas.microsoft.com/office/drawing/2014/main" id="{217B6CD2-5B19-DBF7-6B09-B78865C7A7D9}"/>
              </a:ext>
            </a:extLst>
          </p:cNvPr>
          <p:cNvSpPr/>
          <p:nvPr/>
        </p:nvSpPr>
        <p:spPr>
          <a:xfrm>
            <a:off x="5674853" y="3689131"/>
            <a:ext cx="978408" cy="484632"/>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7432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ExaEpi – Runs</a:t>
            </a:r>
            <a:endParaRPr lang="en-US" dirty="0"/>
          </a:p>
        </p:txBody>
      </p:sp>
      <p:sp>
        <p:nvSpPr>
          <p:cNvPr id="13" name="Content Placeholder 2">
            <a:extLst>
              <a:ext uri="{FF2B5EF4-FFF2-40B4-BE49-F238E27FC236}">
                <a16:creationId xmlns:a16="http://schemas.microsoft.com/office/drawing/2014/main" id="{65FA13DC-DB74-06F1-D6C2-B591160DCB87}"/>
              </a:ext>
            </a:extLst>
          </p:cNvPr>
          <p:cNvSpPr>
            <a:spLocks noGrp="1"/>
          </p:cNvSpPr>
          <p:nvPr>
            <p:ph idx="1"/>
          </p:nvPr>
        </p:nvSpPr>
        <p:spPr>
          <a:xfrm>
            <a:off x="102476" y="1261241"/>
            <a:ext cx="10376338" cy="567560"/>
          </a:xfrm>
        </p:spPr>
        <p:txBody>
          <a:bodyPr>
            <a:normAutofit/>
          </a:bodyPr>
          <a:lstStyle/>
          <a:p>
            <a:pPr marL="0" indent="0">
              <a:buNone/>
            </a:pPr>
            <a:r>
              <a:rPr lang="en-US" dirty="0">
                <a:solidFill>
                  <a:srgbClr val="595959"/>
                </a:solidFill>
                <a:latin typeface="+mn-lt"/>
              </a:rPr>
              <a:t>The spread of a disease is, almost by definition, a stochastic process.</a:t>
            </a:r>
            <a:endParaRPr lang="en-US" dirty="0">
              <a:solidFill>
                <a:srgbClr val="595959"/>
              </a:solidFill>
              <a:effectLst/>
              <a:latin typeface="+mn-lt"/>
            </a:endParaRPr>
          </a:p>
        </p:txBody>
      </p:sp>
      <p:sp>
        <p:nvSpPr>
          <p:cNvPr id="14" name="TextBox 13">
            <a:extLst>
              <a:ext uri="{FF2B5EF4-FFF2-40B4-BE49-F238E27FC236}">
                <a16:creationId xmlns:a16="http://schemas.microsoft.com/office/drawing/2014/main" id="{F0D36A92-F3E4-28E6-83E1-ECA826142913}"/>
              </a:ext>
            </a:extLst>
          </p:cNvPr>
          <p:cNvSpPr txBox="1"/>
          <p:nvPr/>
        </p:nvSpPr>
        <p:spPr>
          <a:xfrm>
            <a:off x="723900" y="1828801"/>
            <a:ext cx="4024628" cy="4247317"/>
          </a:xfrm>
          <a:prstGeom prst="rect">
            <a:avLst/>
          </a:prstGeom>
          <a:noFill/>
        </p:spPr>
        <p:txBody>
          <a:bodyPr wrap="none" rtlCol="0">
            <a:spAutoFit/>
          </a:bodyPr>
          <a:lstStyle/>
          <a:p>
            <a:r>
              <a:rPr lang="en-US" dirty="0"/>
              <a:t>agent.num_initial_cases = 10</a:t>
            </a:r>
          </a:p>
          <a:p>
            <a:endParaRPr lang="en-US" dirty="0"/>
          </a:p>
          <a:p>
            <a:r>
              <a:rPr lang="en-US" dirty="0"/>
              <a:t>contact.pSC  = 0.2</a:t>
            </a:r>
          </a:p>
          <a:p>
            <a:r>
              <a:rPr lang="en-US" dirty="0"/>
              <a:t>contact.pCO  = 1.45</a:t>
            </a:r>
          </a:p>
          <a:p>
            <a:r>
              <a:rPr lang="en-US" dirty="0"/>
              <a:t>contact.pNH  = 1.45</a:t>
            </a:r>
          </a:p>
          <a:p>
            <a:r>
              <a:rPr lang="en-US" dirty="0"/>
              <a:t>contact.pWO  = 0.5</a:t>
            </a:r>
          </a:p>
          <a:p>
            <a:r>
              <a:rPr lang="en-US" dirty="0"/>
              <a:t>contact.pFA  = 1.0</a:t>
            </a:r>
          </a:p>
          <a:p>
            <a:r>
              <a:rPr lang="en-US" dirty="0"/>
              <a:t>contact.pBAR = -1.</a:t>
            </a:r>
          </a:p>
          <a:p>
            <a:endParaRPr lang="en-US" dirty="0"/>
          </a:p>
          <a:p>
            <a:r>
              <a:rPr lang="en-US" dirty="0"/>
              <a:t>disease.nstrain = 1</a:t>
            </a:r>
          </a:p>
          <a:p>
            <a:r>
              <a:rPr lang="en-US" dirty="0"/>
              <a:t>disease.p_trans = 0.20</a:t>
            </a:r>
          </a:p>
          <a:p>
            <a:r>
              <a:rPr lang="en-US" dirty="0"/>
              <a:t>disease.p_asymp = 0.20</a:t>
            </a:r>
          </a:p>
          <a:p>
            <a:r>
              <a:rPr lang="en-US" dirty="0"/>
              <a:t>disease.reduced_inf = 0.75</a:t>
            </a:r>
          </a:p>
          <a:p>
            <a:endParaRPr lang="en-US" dirty="0"/>
          </a:p>
          <a:p>
            <a:r>
              <a:rPr lang="en-US" dirty="0"/>
              <a:t>disease.symptomdev_length_mean = 3.0</a:t>
            </a:r>
          </a:p>
        </p:txBody>
      </p:sp>
      <p:sp>
        <p:nvSpPr>
          <p:cNvPr id="15" name="TextBox 14">
            <a:extLst>
              <a:ext uri="{FF2B5EF4-FFF2-40B4-BE49-F238E27FC236}">
                <a16:creationId xmlns:a16="http://schemas.microsoft.com/office/drawing/2014/main" id="{1334F0C0-0A38-F350-D36E-87F71D4686DE}"/>
              </a:ext>
            </a:extLst>
          </p:cNvPr>
          <p:cNvSpPr txBox="1"/>
          <p:nvPr/>
        </p:nvSpPr>
        <p:spPr>
          <a:xfrm>
            <a:off x="6096000" y="1828801"/>
            <a:ext cx="4808304" cy="3416320"/>
          </a:xfrm>
          <a:prstGeom prst="rect">
            <a:avLst/>
          </a:prstGeom>
          <a:noFill/>
        </p:spPr>
        <p:txBody>
          <a:bodyPr wrap="none" rtlCol="0">
            <a:spAutoFit/>
          </a:bodyPr>
          <a:lstStyle/>
          <a:p>
            <a:endParaRPr lang="en-US" dirty="0"/>
          </a:p>
          <a:p>
            <a:r>
              <a:rPr lang="en-US" dirty="0"/>
              <a:t>agent.shelter_start = 20 or 30</a:t>
            </a:r>
          </a:p>
          <a:p>
            <a:r>
              <a:rPr lang="en-US" dirty="0"/>
              <a:t>agent.shelter_length = 30</a:t>
            </a:r>
          </a:p>
          <a:p>
            <a:r>
              <a:rPr lang="en-US" dirty="0"/>
              <a:t>agent.shelter_compliance = 0.85</a:t>
            </a:r>
          </a:p>
          <a:p>
            <a:endParaRPr lang="en-US" dirty="0"/>
          </a:p>
          <a:p>
            <a:r>
              <a:rPr lang="en-US" dirty="0"/>
              <a:t>agent.mean_immune_time = 180</a:t>
            </a:r>
          </a:p>
          <a:p>
            <a:r>
              <a:rPr lang="en-US" dirty="0"/>
              <a:t>agent.immune_time_spread = 60</a:t>
            </a:r>
          </a:p>
          <a:p>
            <a:endParaRPr lang="en-US" dirty="0"/>
          </a:p>
          <a:p>
            <a:r>
              <a:rPr lang="en-US" dirty="0"/>
              <a:t>agent.symptomatic_withdraw = 1</a:t>
            </a:r>
          </a:p>
          <a:p>
            <a:r>
              <a:rPr lang="en-US" dirty="0"/>
              <a:t>agent.symptomatic_withdraw_compliance = 0.90</a:t>
            </a:r>
          </a:p>
          <a:p>
            <a:endParaRPr lang="en-US" dirty="0"/>
          </a:p>
          <a:p>
            <a:r>
              <a:rPr lang="en-US" dirty="0"/>
              <a:t>agent.seed = 113, …, …</a:t>
            </a:r>
          </a:p>
        </p:txBody>
      </p:sp>
    </p:spTree>
    <p:extLst>
      <p:ext uri="{BB962C8B-B14F-4D97-AF65-F5344CB8AC3E}">
        <p14:creationId xmlns:p14="http://schemas.microsoft.com/office/powerpoint/2010/main" val="2320845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50B61-70F3-CF9F-0C34-94B5BE4A4B88}"/>
              </a:ext>
            </a:extLst>
          </p:cNvPr>
          <p:cNvPicPr>
            <a:picLocks noChangeAspect="1"/>
          </p:cNvPicPr>
          <p:nvPr/>
        </p:nvPicPr>
        <p:blipFill rotWithShape="1">
          <a:blip r:embed="rId2"/>
          <a:srcRect b="51667"/>
          <a:stretch/>
        </p:blipFill>
        <p:spPr>
          <a:xfrm>
            <a:off x="0" y="-3803"/>
            <a:ext cx="5409313" cy="6152793"/>
          </a:xfrm>
          <a:prstGeom prst="rect">
            <a:avLst/>
          </a:prstGeom>
        </p:spPr>
      </p:pic>
      <p:sp>
        <p:nvSpPr>
          <p:cNvPr id="6" name="TextBox 5">
            <a:extLst>
              <a:ext uri="{FF2B5EF4-FFF2-40B4-BE49-F238E27FC236}">
                <a16:creationId xmlns:a16="http://schemas.microsoft.com/office/drawing/2014/main" id="{484EFFA8-0799-AD18-2955-6924F12F1AD1}"/>
              </a:ext>
            </a:extLst>
          </p:cNvPr>
          <p:cNvSpPr txBox="1"/>
          <p:nvPr/>
        </p:nvSpPr>
        <p:spPr>
          <a:xfrm>
            <a:off x="1566041" y="6243144"/>
            <a:ext cx="2172903" cy="307777"/>
          </a:xfrm>
          <a:prstGeom prst="rect">
            <a:avLst/>
          </a:prstGeom>
          <a:noFill/>
        </p:spPr>
        <p:txBody>
          <a:bodyPr wrap="none" rtlCol="0">
            <a:spAutoFit/>
          </a:bodyPr>
          <a:lstStyle/>
          <a:p>
            <a:r>
              <a:rPr lang="en-US" sz="1400" b="1" dirty="0"/>
              <a:t>(from the Visual Capitalist)</a:t>
            </a:r>
          </a:p>
        </p:txBody>
      </p:sp>
      <p:pic>
        <p:nvPicPr>
          <p:cNvPr id="3" name="Picture 2">
            <a:extLst>
              <a:ext uri="{FF2B5EF4-FFF2-40B4-BE49-F238E27FC236}">
                <a16:creationId xmlns:a16="http://schemas.microsoft.com/office/drawing/2014/main" id="{16E47A18-19A9-0FC7-0F57-20F74A4E6557}"/>
              </a:ext>
            </a:extLst>
          </p:cNvPr>
          <p:cNvPicPr>
            <a:picLocks noChangeAspect="1"/>
          </p:cNvPicPr>
          <p:nvPr/>
        </p:nvPicPr>
        <p:blipFill>
          <a:blip r:embed="rId3"/>
          <a:stretch>
            <a:fillRect/>
          </a:stretch>
        </p:blipFill>
        <p:spPr>
          <a:xfrm>
            <a:off x="5409313" y="371534"/>
            <a:ext cx="6782687" cy="5241166"/>
          </a:xfrm>
          <a:prstGeom prst="rect">
            <a:avLst/>
          </a:prstGeom>
        </p:spPr>
      </p:pic>
      <p:sp>
        <p:nvSpPr>
          <p:cNvPr id="4" name="TextBox 3">
            <a:extLst>
              <a:ext uri="{FF2B5EF4-FFF2-40B4-BE49-F238E27FC236}">
                <a16:creationId xmlns:a16="http://schemas.microsoft.com/office/drawing/2014/main" id="{6866C00E-D6F8-CCB2-FDCE-EAE987A4BB1C}"/>
              </a:ext>
            </a:extLst>
          </p:cNvPr>
          <p:cNvSpPr txBox="1"/>
          <p:nvPr/>
        </p:nvSpPr>
        <p:spPr>
          <a:xfrm>
            <a:off x="6800194" y="1951672"/>
            <a:ext cx="2154620" cy="1477328"/>
          </a:xfrm>
          <a:prstGeom prst="rect">
            <a:avLst/>
          </a:prstGeom>
          <a:noFill/>
        </p:spPr>
        <p:txBody>
          <a:bodyPr wrap="square" rtlCol="0">
            <a:spAutoFit/>
          </a:bodyPr>
          <a:lstStyle/>
          <a:p>
            <a:pPr algn="ctr"/>
            <a:r>
              <a:rPr lang="en-US" b="1" dirty="0">
                <a:solidFill>
                  <a:srgbClr val="FF0000"/>
                </a:solidFill>
              </a:rPr>
              <a:t>Bubonic Plague was the only pandemic to have a significant impact on the population</a:t>
            </a:r>
          </a:p>
        </p:txBody>
      </p:sp>
      <p:cxnSp>
        <p:nvCxnSpPr>
          <p:cNvPr id="9" name="Straight Arrow Connector 8">
            <a:extLst>
              <a:ext uri="{FF2B5EF4-FFF2-40B4-BE49-F238E27FC236}">
                <a16:creationId xmlns:a16="http://schemas.microsoft.com/office/drawing/2014/main" id="{FCCE6BFE-2B13-9BBD-F40D-F85522BA614D}"/>
              </a:ext>
            </a:extLst>
          </p:cNvPr>
          <p:cNvCxnSpPr/>
          <p:nvPr/>
        </p:nvCxnSpPr>
        <p:spPr>
          <a:xfrm>
            <a:off x="8681545" y="3072593"/>
            <a:ext cx="1030014" cy="61653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5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ExaEpi – Runs</a:t>
            </a:r>
            <a:endParaRPr lang="en-US" dirty="0"/>
          </a:p>
        </p:txBody>
      </p:sp>
      <p:pic>
        <p:nvPicPr>
          <p:cNvPr id="10" name="Picture 9">
            <a:extLst>
              <a:ext uri="{FF2B5EF4-FFF2-40B4-BE49-F238E27FC236}">
                <a16:creationId xmlns:a16="http://schemas.microsoft.com/office/drawing/2014/main" id="{57CC594F-0D7A-DA22-D894-ED7E957160CF}"/>
              </a:ext>
            </a:extLst>
          </p:cNvPr>
          <p:cNvPicPr>
            <a:picLocks noChangeAspect="1"/>
          </p:cNvPicPr>
          <p:nvPr/>
        </p:nvPicPr>
        <p:blipFill>
          <a:blip r:embed="rId2"/>
          <a:stretch>
            <a:fillRect/>
          </a:stretch>
        </p:blipFill>
        <p:spPr>
          <a:xfrm>
            <a:off x="406400" y="1256146"/>
            <a:ext cx="5900270" cy="4559299"/>
          </a:xfrm>
          <a:prstGeom prst="rect">
            <a:avLst/>
          </a:prstGeom>
        </p:spPr>
      </p:pic>
      <p:pic>
        <p:nvPicPr>
          <p:cNvPr id="12" name="Picture 11">
            <a:extLst>
              <a:ext uri="{FF2B5EF4-FFF2-40B4-BE49-F238E27FC236}">
                <a16:creationId xmlns:a16="http://schemas.microsoft.com/office/drawing/2014/main" id="{AC9C070B-B99E-DC04-4971-621DDC5E3E29}"/>
              </a:ext>
            </a:extLst>
          </p:cNvPr>
          <p:cNvPicPr>
            <a:picLocks noChangeAspect="1"/>
          </p:cNvPicPr>
          <p:nvPr/>
        </p:nvPicPr>
        <p:blipFill>
          <a:blip r:embed="rId3"/>
          <a:stretch>
            <a:fillRect/>
          </a:stretch>
        </p:blipFill>
        <p:spPr>
          <a:xfrm>
            <a:off x="6096000" y="1256145"/>
            <a:ext cx="5900270" cy="4559299"/>
          </a:xfrm>
          <a:prstGeom prst="rect">
            <a:avLst/>
          </a:prstGeom>
        </p:spPr>
      </p:pic>
      <p:sp>
        <p:nvSpPr>
          <p:cNvPr id="13" name="Content Placeholder 2">
            <a:extLst>
              <a:ext uri="{FF2B5EF4-FFF2-40B4-BE49-F238E27FC236}">
                <a16:creationId xmlns:a16="http://schemas.microsoft.com/office/drawing/2014/main" id="{65FA13DC-DB74-06F1-D6C2-B591160DCB87}"/>
              </a:ext>
            </a:extLst>
          </p:cNvPr>
          <p:cNvSpPr>
            <a:spLocks noGrp="1"/>
          </p:cNvSpPr>
          <p:nvPr>
            <p:ph idx="1"/>
          </p:nvPr>
        </p:nvSpPr>
        <p:spPr>
          <a:xfrm>
            <a:off x="102476" y="1261241"/>
            <a:ext cx="10376338" cy="567560"/>
          </a:xfrm>
        </p:spPr>
        <p:txBody>
          <a:bodyPr>
            <a:normAutofit/>
          </a:bodyPr>
          <a:lstStyle/>
          <a:p>
            <a:pPr marL="0" indent="0">
              <a:buNone/>
            </a:pPr>
            <a:r>
              <a:rPr lang="en-US" dirty="0">
                <a:solidFill>
                  <a:srgbClr val="595959"/>
                </a:solidFill>
                <a:latin typeface="+mn-lt"/>
              </a:rPr>
              <a:t>The spread of a disease is, almost by definition, a stochastic process.</a:t>
            </a:r>
            <a:endParaRPr lang="en-US" dirty="0">
              <a:solidFill>
                <a:srgbClr val="595959"/>
              </a:solidFill>
              <a:effectLst/>
              <a:latin typeface="+mn-lt"/>
            </a:endParaRPr>
          </a:p>
        </p:txBody>
      </p:sp>
      <p:sp>
        <p:nvSpPr>
          <p:cNvPr id="4" name="TextBox 3">
            <a:extLst>
              <a:ext uri="{FF2B5EF4-FFF2-40B4-BE49-F238E27FC236}">
                <a16:creationId xmlns:a16="http://schemas.microsoft.com/office/drawing/2014/main" id="{C0D69EDF-98A7-FBD5-5CCB-B8A9DF51A61C}"/>
              </a:ext>
            </a:extLst>
          </p:cNvPr>
          <p:cNvSpPr txBox="1"/>
          <p:nvPr/>
        </p:nvSpPr>
        <p:spPr>
          <a:xfrm>
            <a:off x="2061682" y="5592818"/>
            <a:ext cx="2589705" cy="369332"/>
          </a:xfrm>
          <a:prstGeom prst="rect">
            <a:avLst/>
          </a:prstGeom>
          <a:noFill/>
        </p:spPr>
        <p:txBody>
          <a:bodyPr wrap="square">
            <a:spAutoFit/>
          </a:bodyPr>
          <a:lstStyle/>
          <a:p>
            <a:r>
              <a:rPr lang="en-US" b="1" dirty="0">
                <a:solidFill>
                  <a:srgbClr val="595959"/>
                </a:solidFill>
                <a:effectLst/>
                <a:latin typeface="+mn-lt"/>
              </a:rPr>
              <a:t>SIP at day 30 for 30 days</a:t>
            </a:r>
            <a:endParaRPr lang="en-US" b="1" dirty="0"/>
          </a:p>
        </p:txBody>
      </p:sp>
      <p:sp>
        <p:nvSpPr>
          <p:cNvPr id="5" name="TextBox 4">
            <a:extLst>
              <a:ext uri="{FF2B5EF4-FFF2-40B4-BE49-F238E27FC236}">
                <a16:creationId xmlns:a16="http://schemas.microsoft.com/office/drawing/2014/main" id="{C331B414-FF56-FB0D-3542-41B7AE5EF541}"/>
              </a:ext>
            </a:extLst>
          </p:cNvPr>
          <p:cNvSpPr txBox="1"/>
          <p:nvPr/>
        </p:nvSpPr>
        <p:spPr>
          <a:xfrm>
            <a:off x="7751282" y="5601855"/>
            <a:ext cx="2589705" cy="369332"/>
          </a:xfrm>
          <a:prstGeom prst="rect">
            <a:avLst/>
          </a:prstGeom>
          <a:noFill/>
        </p:spPr>
        <p:txBody>
          <a:bodyPr wrap="square">
            <a:spAutoFit/>
          </a:bodyPr>
          <a:lstStyle/>
          <a:p>
            <a:r>
              <a:rPr lang="en-US" b="1" dirty="0">
                <a:solidFill>
                  <a:srgbClr val="595959"/>
                </a:solidFill>
                <a:effectLst/>
                <a:latin typeface="+mn-lt"/>
              </a:rPr>
              <a:t>SIP at day 20 for 30 days</a:t>
            </a:r>
            <a:endParaRPr lang="en-US" b="1" dirty="0"/>
          </a:p>
        </p:txBody>
      </p:sp>
    </p:spTree>
    <p:extLst>
      <p:ext uri="{BB962C8B-B14F-4D97-AF65-F5344CB8AC3E}">
        <p14:creationId xmlns:p14="http://schemas.microsoft.com/office/powerpoint/2010/main" val="2648458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C45714-9A0C-B09D-D63E-2AE60A9768C2}"/>
              </a:ext>
            </a:extLst>
          </p:cNvPr>
          <p:cNvPicPr>
            <a:picLocks noChangeAspect="1"/>
          </p:cNvPicPr>
          <p:nvPr/>
        </p:nvPicPr>
        <p:blipFill>
          <a:blip r:embed="rId2"/>
          <a:stretch>
            <a:fillRect/>
          </a:stretch>
        </p:blipFill>
        <p:spPr>
          <a:xfrm>
            <a:off x="660400" y="1413641"/>
            <a:ext cx="6179670" cy="4775199"/>
          </a:xfrm>
          <a:prstGeom prst="rect">
            <a:avLst/>
          </a:prstGeom>
        </p:spPr>
      </p:pic>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ExaEpi – Runs</a:t>
            </a:r>
            <a:endParaRPr lang="en-US" dirty="0"/>
          </a:p>
        </p:txBody>
      </p:sp>
      <p:sp>
        <p:nvSpPr>
          <p:cNvPr id="13" name="Content Placeholder 2">
            <a:extLst>
              <a:ext uri="{FF2B5EF4-FFF2-40B4-BE49-F238E27FC236}">
                <a16:creationId xmlns:a16="http://schemas.microsoft.com/office/drawing/2014/main" id="{65FA13DC-DB74-06F1-D6C2-B591160DCB87}"/>
              </a:ext>
            </a:extLst>
          </p:cNvPr>
          <p:cNvSpPr>
            <a:spLocks noGrp="1"/>
          </p:cNvSpPr>
          <p:nvPr>
            <p:ph idx="1"/>
          </p:nvPr>
        </p:nvSpPr>
        <p:spPr>
          <a:xfrm>
            <a:off x="102476" y="1261241"/>
            <a:ext cx="10376338" cy="567560"/>
          </a:xfrm>
        </p:spPr>
        <p:txBody>
          <a:bodyPr>
            <a:normAutofit/>
          </a:bodyPr>
          <a:lstStyle/>
          <a:p>
            <a:pPr marL="0" indent="0">
              <a:buNone/>
            </a:pPr>
            <a:r>
              <a:rPr lang="en-US" dirty="0">
                <a:solidFill>
                  <a:srgbClr val="595959"/>
                </a:solidFill>
                <a:latin typeface="+mn-lt"/>
              </a:rPr>
              <a:t>The spread of a disease is, almost by definition, a stochastic process.</a:t>
            </a:r>
            <a:endParaRPr lang="en-US" dirty="0">
              <a:solidFill>
                <a:srgbClr val="595959"/>
              </a:solidFill>
              <a:effectLst/>
              <a:latin typeface="+mn-lt"/>
            </a:endParaRPr>
          </a:p>
        </p:txBody>
      </p:sp>
      <p:sp>
        <p:nvSpPr>
          <p:cNvPr id="7" name="Content Placeholder 2">
            <a:extLst>
              <a:ext uri="{FF2B5EF4-FFF2-40B4-BE49-F238E27FC236}">
                <a16:creationId xmlns:a16="http://schemas.microsoft.com/office/drawing/2014/main" id="{D7BAFE58-3392-0BD3-07C3-D5AE51651E7C}"/>
              </a:ext>
            </a:extLst>
          </p:cNvPr>
          <p:cNvSpPr txBox="1">
            <a:spLocks/>
          </p:cNvSpPr>
          <p:nvPr/>
        </p:nvSpPr>
        <p:spPr>
          <a:xfrm>
            <a:off x="6980646" y="1982129"/>
            <a:ext cx="4944654" cy="39263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95959"/>
                </a:solidFill>
                <a:latin typeface="+mn-lt"/>
              </a:rPr>
              <a:t>Features are similar, but the role of the dice can make the same disease spread very differently. The key thing is who contracts it during the early exponential rise, what community do they belong to, and if that community has certain demographic properties which spreads the disease more easily or if contains a large group with significant comorbidities.  </a:t>
            </a:r>
          </a:p>
        </p:txBody>
      </p:sp>
    </p:spTree>
    <p:extLst>
      <p:ext uri="{BB962C8B-B14F-4D97-AF65-F5344CB8AC3E}">
        <p14:creationId xmlns:p14="http://schemas.microsoft.com/office/powerpoint/2010/main" val="140472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0D1FF3-E4D2-9250-8879-80DE6A72E1F5}"/>
              </a:ext>
            </a:extLst>
          </p:cNvPr>
          <p:cNvPicPr>
            <a:picLocks noChangeAspect="1"/>
          </p:cNvPicPr>
          <p:nvPr/>
        </p:nvPicPr>
        <p:blipFill>
          <a:blip r:embed="rId2"/>
          <a:stretch>
            <a:fillRect/>
          </a:stretch>
        </p:blipFill>
        <p:spPr>
          <a:xfrm>
            <a:off x="341035" y="1033568"/>
            <a:ext cx="6639611" cy="5130608"/>
          </a:xfrm>
          <a:prstGeom prst="rect">
            <a:avLst/>
          </a:prstGeom>
        </p:spPr>
      </p:pic>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ExaEpi – Runs</a:t>
            </a:r>
            <a:endParaRPr lang="en-US" dirty="0"/>
          </a:p>
        </p:txBody>
      </p:sp>
      <p:sp>
        <p:nvSpPr>
          <p:cNvPr id="13" name="Content Placeholder 2">
            <a:extLst>
              <a:ext uri="{FF2B5EF4-FFF2-40B4-BE49-F238E27FC236}">
                <a16:creationId xmlns:a16="http://schemas.microsoft.com/office/drawing/2014/main" id="{65FA13DC-DB74-06F1-D6C2-B591160DCB87}"/>
              </a:ext>
            </a:extLst>
          </p:cNvPr>
          <p:cNvSpPr>
            <a:spLocks noGrp="1"/>
          </p:cNvSpPr>
          <p:nvPr>
            <p:ph idx="1"/>
          </p:nvPr>
        </p:nvSpPr>
        <p:spPr>
          <a:xfrm>
            <a:off x="102476" y="1261241"/>
            <a:ext cx="10376338" cy="567560"/>
          </a:xfrm>
        </p:spPr>
        <p:txBody>
          <a:bodyPr>
            <a:normAutofit/>
          </a:bodyPr>
          <a:lstStyle/>
          <a:p>
            <a:pPr marL="0" indent="0">
              <a:buNone/>
            </a:pPr>
            <a:r>
              <a:rPr lang="en-US" dirty="0">
                <a:solidFill>
                  <a:srgbClr val="595959"/>
                </a:solidFill>
                <a:latin typeface="+mn-lt"/>
              </a:rPr>
              <a:t>The spread of a disease is, almost by definition, a stochastic process.</a:t>
            </a:r>
            <a:endParaRPr lang="en-US" dirty="0">
              <a:solidFill>
                <a:srgbClr val="595959"/>
              </a:solidFill>
              <a:effectLst/>
              <a:latin typeface="+mn-lt"/>
            </a:endParaRPr>
          </a:p>
        </p:txBody>
      </p:sp>
      <p:sp>
        <p:nvSpPr>
          <p:cNvPr id="7" name="Content Placeholder 2">
            <a:extLst>
              <a:ext uri="{FF2B5EF4-FFF2-40B4-BE49-F238E27FC236}">
                <a16:creationId xmlns:a16="http://schemas.microsoft.com/office/drawing/2014/main" id="{D7BAFE58-3392-0BD3-07C3-D5AE51651E7C}"/>
              </a:ext>
            </a:extLst>
          </p:cNvPr>
          <p:cNvSpPr txBox="1">
            <a:spLocks/>
          </p:cNvSpPr>
          <p:nvPr/>
        </p:nvSpPr>
        <p:spPr>
          <a:xfrm>
            <a:off x="6980646" y="1982129"/>
            <a:ext cx="4944654" cy="39263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95959"/>
                </a:solidFill>
                <a:latin typeface="+mn-lt"/>
              </a:rPr>
              <a:t>Features are similar, but the role of the dice can make the same disease spread very differently. The key thing is who contracts it during the early exponential rise, what community do they belong to, and if that community has certain demographic properties which spreads the disease more easily or if contains a large group with significant comorbidities.  </a:t>
            </a:r>
          </a:p>
        </p:txBody>
      </p:sp>
      <p:sp>
        <p:nvSpPr>
          <p:cNvPr id="5" name="TextBox 4">
            <a:extLst>
              <a:ext uri="{FF2B5EF4-FFF2-40B4-BE49-F238E27FC236}">
                <a16:creationId xmlns:a16="http://schemas.microsoft.com/office/drawing/2014/main" id="{B77DE858-C954-72FB-4371-8FED79B91EE5}"/>
              </a:ext>
            </a:extLst>
          </p:cNvPr>
          <p:cNvSpPr txBox="1"/>
          <p:nvPr/>
        </p:nvSpPr>
        <p:spPr>
          <a:xfrm>
            <a:off x="2272864" y="1714775"/>
            <a:ext cx="925318" cy="307777"/>
          </a:xfrm>
          <a:prstGeom prst="rect">
            <a:avLst/>
          </a:prstGeom>
          <a:noFill/>
        </p:spPr>
        <p:txBody>
          <a:bodyPr wrap="none" rtlCol="0">
            <a:spAutoFit/>
          </a:bodyPr>
          <a:lstStyle/>
          <a:p>
            <a:r>
              <a:rPr lang="en-US" sz="1400" b="1" dirty="0"/>
              <a:t>Rossmoor</a:t>
            </a:r>
          </a:p>
        </p:txBody>
      </p:sp>
      <p:sp>
        <p:nvSpPr>
          <p:cNvPr id="8" name="TextBox 7">
            <a:extLst>
              <a:ext uri="{FF2B5EF4-FFF2-40B4-BE49-F238E27FC236}">
                <a16:creationId xmlns:a16="http://schemas.microsoft.com/office/drawing/2014/main" id="{08A1B97A-CE86-E31D-7FAB-5246E0A54ECA}"/>
              </a:ext>
            </a:extLst>
          </p:cNvPr>
          <p:cNvSpPr txBox="1"/>
          <p:nvPr/>
        </p:nvSpPr>
        <p:spPr>
          <a:xfrm>
            <a:off x="4069505" y="4337106"/>
            <a:ext cx="1080552" cy="307777"/>
          </a:xfrm>
          <a:prstGeom prst="rect">
            <a:avLst/>
          </a:prstGeom>
          <a:noFill/>
        </p:spPr>
        <p:txBody>
          <a:bodyPr wrap="none" rtlCol="0">
            <a:spAutoFit/>
          </a:bodyPr>
          <a:lstStyle/>
          <a:p>
            <a:r>
              <a:rPr lang="en-US" sz="1400" b="1" dirty="0"/>
              <a:t>UC Berkeley</a:t>
            </a:r>
          </a:p>
        </p:txBody>
      </p:sp>
    </p:spTree>
    <p:extLst>
      <p:ext uri="{BB962C8B-B14F-4D97-AF65-F5344CB8AC3E}">
        <p14:creationId xmlns:p14="http://schemas.microsoft.com/office/powerpoint/2010/main" val="17555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199" y="39745"/>
            <a:ext cx="11123427" cy="1325563"/>
          </a:xfrm>
        </p:spPr>
        <p:txBody>
          <a:bodyPr/>
          <a:lstStyle/>
          <a:p>
            <a:r>
              <a:rPr lang="en-US" dirty="0">
                <a:solidFill>
                  <a:srgbClr val="00B0F0"/>
                </a:solidFill>
              </a:rPr>
              <a:t>Compartmental Models / SEIR (simplified)</a:t>
            </a:r>
            <a:endParaRPr lang="en-US" dirty="0"/>
          </a:p>
        </p:txBody>
      </p:sp>
      <p:sp>
        <p:nvSpPr>
          <p:cNvPr id="3" name="Content Placeholder 2">
            <a:extLst>
              <a:ext uri="{FF2B5EF4-FFF2-40B4-BE49-F238E27FC236}">
                <a16:creationId xmlns:a16="http://schemas.microsoft.com/office/drawing/2014/main" id="{411CED2C-C2F3-4077-1154-846AAD2A4128}"/>
              </a:ext>
            </a:extLst>
          </p:cNvPr>
          <p:cNvSpPr>
            <a:spLocks noGrp="1"/>
          </p:cNvSpPr>
          <p:nvPr>
            <p:ph idx="1"/>
          </p:nvPr>
        </p:nvSpPr>
        <p:spPr>
          <a:xfrm>
            <a:off x="428298" y="1536866"/>
            <a:ext cx="3931051" cy="4523691"/>
          </a:xfrm>
        </p:spPr>
        <p:txBody>
          <a:bodyPr>
            <a:normAutofit fontScale="85000" lnSpcReduction="10000"/>
          </a:bodyPr>
          <a:lstStyle/>
          <a:p>
            <a:pPr marL="0" indent="0">
              <a:buNone/>
            </a:pPr>
            <a:r>
              <a:rPr lang="en-US" i="1" dirty="0">
                <a:latin typeface="+mn-lt"/>
              </a:rPr>
              <a:t>S</a:t>
            </a:r>
            <a:r>
              <a:rPr lang="en-US" dirty="0">
                <a:latin typeface="+mn-lt"/>
              </a:rPr>
              <a:t> - </a:t>
            </a:r>
            <a:r>
              <a:rPr kumimoji="0" lang="en-US" altLang="en-US" sz="2800" b="0" i="0" u="none" strike="noStrike" cap="none" normalizeH="0" baseline="0" dirty="0">
                <a:ln>
                  <a:noFill/>
                </a:ln>
                <a:solidFill>
                  <a:schemeClr val="tx1"/>
                </a:solidFill>
                <a:effectLst/>
                <a:latin typeface="+mn-lt"/>
              </a:rPr>
              <a:t>is the fraction of susceptible individuals (those able to contract the disease)</a:t>
            </a:r>
          </a:p>
          <a:p>
            <a:pPr marL="0" indent="0">
              <a:buNone/>
            </a:pPr>
            <a:r>
              <a:rPr lang="en-US" i="1" dirty="0">
                <a:latin typeface="+mn-lt"/>
              </a:rPr>
              <a:t>E</a:t>
            </a:r>
            <a:r>
              <a:rPr lang="en-US" dirty="0">
                <a:latin typeface="+mn-lt"/>
              </a:rPr>
              <a:t> - </a:t>
            </a:r>
            <a:r>
              <a:rPr kumimoji="0" lang="en-US" altLang="en-US" sz="2800" b="0" i="0" u="none" strike="noStrike" cap="none" normalizeH="0" baseline="0" dirty="0">
                <a:ln>
                  <a:noFill/>
                </a:ln>
                <a:solidFill>
                  <a:schemeClr val="tx1"/>
                </a:solidFill>
                <a:effectLst/>
                <a:latin typeface="+mn-lt"/>
              </a:rPr>
              <a:t>is the fraction of exposed individuals (those who have been infected but are not yet infectious)</a:t>
            </a:r>
          </a:p>
          <a:p>
            <a:pPr marL="0" indent="0">
              <a:buNone/>
            </a:pPr>
            <a:r>
              <a:rPr lang="en-US" i="1" dirty="0">
                <a:latin typeface="+mn-lt"/>
              </a:rPr>
              <a:t>I</a:t>
            </a:r>
            <a:r>
              <a:rPr lang="en-US" dirty="0">
                <a:latin typeface="+mn-lt"/>
              </a:rPr>
              <a:t> - </a:t>
            </a:r>
            <a:r>
              <a:rPr kumimoji="0" lang="en-US" altLang="en-US" sz="2800" b="0" i="0" u="none" strike="noStrike" cap="none" normalizeH="0" baseline="0" dirty="0">
                <a:ln>
                  <a:noFill/>
                </a:ln>
                <a:solidFill>
                  <a:schemeClr val="tx1"/>
                </a:solidFill>
                <a:effectLst/>
                <a:latin typeface="+mn-lt"/>
              </a:rPr>
              <a:t>is the fraction of infected individuals (those capable of transmitting the disease)</a:t>
            </a:r>
          </a:p>
          <a:p>
            <a:pPr marL="0" indent="0">
              <a:buNone/>
            </a:pPr>
            <a:r>
              <a:rPr lang="en-US" i="1" dirty="0">
                <a:latin typeface="+mn-lt"/>
              </a:rPr>
              <a:t>R</a:t>
            </a:r>
            <a:r>
              <a:rPr lang="en-US" dirty="0">
                <a:latin typeface="+mn-lt"/>
              </a:rPr>
              <a:t> - </a:t>
            </a:r>
            <a:r>
              <a:rPr kumimoji="0" lang="en-US" altLang="en-US" sz="2800" b="0" i="0" u="none" strike="noStrike" cap="none" normalizeH="0" baseline="0" dirty="0">
                <a:ln>
                  <a:noFill/>
                </a:ln>
                <a:solidFill>
                  <a:schemeClr val="tx1"/>
                </a:solidFill>
                <a:effectLst/>
                <a:latin typeface="+mn-lt"/>
              </a:rPr>
              <a:t>is the fraction of recovered individuals (those who have become immune)</a:t>
            </a:r>
            <a:endParaRPr lang="en-US" dirty="0">
              <a:latin typeface="+mn-lt"/>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9FFF89-B944-D309-9DC5-54B7FB38B8E0}"/>
                  </a:ext>
                </a:extLst>
              </p:cNvPr>
              <p:cNvSpPr txBox="1"/>
              <p:nvPr/>
            </p:nvSpPr>
            <p:spPr>
              <a:xfrm>
                <a:off x="8621415" y="1522432"/>
                <a:ext cx="3340212" cy="36733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𝐸</m:t>
                      </m:r>
                      <m:r>
                        <a:rPr lang="en-US" sz="2400" b="0" i="1" smtClean="0">
                          <a:latin typeface="Cambria Math" panose="02040503050406030204" pitchFamily="18" charset="0"/>
                        </a:rPr>
                        <m:t>+</m:t>
                      </m:r>
                      <m:r>
                        <a:rPr lang="en-US" sz="2400" b="0" i="1" smtClean="0">
                          <a:latin typeface="Cambria Math" panose="02040503050406030204" pitchFamily="18" charset="0"/>
                        </a:rPr>
                        <m:t>𝐼</m:t>
                      </m:r>
                      <m:r>
                        <a:rPr lang="en-US" sz="2400" b="0" i="1" smtClean="0">
                          <a:latin typeface="Cambria Math" panose="02040503050406030204" pitchFamily="18" charset="0"/>
                        </a:rPr>
                        <m:t>+</m:t>
                      </m:r>
                      <m:r>
                        <a:rPr lang="en-US" sz="2400" b="0" i="1" smtClean="0">
                          <a:latin typeface="Cambria Math" panose="02040503050406030204" pitchFamily="18" charset="0"/>
                        </a:rPr>
                        <m:t>𝑅</m:t>
                      </m:r>
                      <m:r>
                        <a:rPr lang="en-US" sz="2400" b="0" i="1" smtClean="0">
                          <a:latin typeface="Cambria Math" panose="02040503050406030204" pitchFamily="18" charset="0"/>
                        </a:rPr>
                        <m:t>=1</m:t>
                      </m:r>
                    </m:oMath>
                  </m:oMathPara>
                </a14:m>
                <a:endParaRPr lang="en-US" sz="2400" b="0" dirty="0">
                  <a:latin typeface="Cambria Math" panose="02040503050406030204" pitchFamily="18" charset="0"/>
                </a:endParaRPr>
              </a:p>
              <a:p>
                <a:endParaRPr lang="en-US" sz="24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𝑑𝑆</m:t>
                          </m:r>
                        </m:num>
                        <m:den>
                          <m:r>
                            <a:rPr lang="en-US" sz="2400" b="0" i="1" smtClean="0">
                              <a:latin typeface="Cambria Math" panose="02040503050406030204" pitchFamily="18" charset="0"/>
                            </a:rPr>
                            <m:t>𝑑𝑡</m:t>
                          </m:r>
                        </m:den>
                      </m:f>
                      <m:r>
                        <a:rPr lang="en-US" sz="2400" b="0" i="1" smtClean="0">
                          <a:latin typeface="Cambria Math" panose="02040503050406030204" pitchFamily="18" charset="0"/>
                        </a:rPr>
                        <m:t>=</m:t>
                      </m:r>
                      <m:r>
                        <m:rPr>
                          <m:nor/>
                        </m:rPr>
                        <a:rPr lang="en-US" sz="2400">
                          <a:latin typeface="Cambria Math" panose="02040503050406030204" pitchFamily="18" charset="0"/>
                        </a:rPr>
                        <m:t>µ − </m:t>
                      </m:r>
                      <m:r>
                        <m:rPr>
                          <m:nor/>
                        </m:rPr>
                        <a:rPr lang="en-US" sz="2400">
                          <a:latin typeface="Cambria Math" panose="02040503050406030204" pitchFamily="18" charset="0"/>
                        </a:rPr>
                        <m:t>𝛽</m:t>
                      </m:r>
                      <m:r>
                        <m:rPr>
                          <m:nor/>
                        </m:rPr>
                        <a:rPr lang="en-US" sz="2400">
                          <a:latin typeface="Cambria Math" panose="02040503050406030204" pitchFamily="18" charset="0"/>
                        </a:rPr>
                        <m:t>(</m:t>
                      </m:r>
                      <m:r>
                        <m:rPr>
                          <m:nor/>
                        </m:rPr>
                        <a:rPr lang="en-US" sz="2400">
                          <a:latin typeface="Cambria Math" panose="02040503050406030204" pitchFamily="18" charset="0"/>
                        </a:rPr>
                        <m:t>t</m:t>
                      </m:r>
                      <m:r>
                        <m:rPr>
                          <m:nor/>
                        </m:rPr>
                        <a:rPr lang="en-US" sz="2400">
                          <a:latin typeface="Cambria Math" panose="02040503050406030204" pitchFamily="18" charset="0"/>
                        </a:rPr>
                        <m:t>)</m:t>
                      </m:r>
                      <m:r>
                        <m:rPr>
                          <m:nor/>
                        </m:rPr>
                        <a:rPr lang="en-US" sz="2400">
                          <a:latin typeface="Cambria Math" panose="02040503050406030204" pitchFamily="18" charset="0"/>
                        </a:rPr>
                        <m:t>SI</m:t>
                      </m:r>
                      <m:r>
                        <m:rPr>
                          <m:nor/>
                        </m:rPr>
                        <a:rPr lang="en-US" sz="2400">
                          <a:latin typeface="Cambria Math" panose="02040503050406030204" pitchFamily="18" charset="0"/>
                        </a:rPr>
                        <m:t> − µ</m:t>
                      </m:r>
                      <m:r>
                        <m:rPr>
                          <m:nor/>
                        </m:rPr>
                        <a:rPr lang="en-US" sz="2400">
                          <a:latin typeface="Cambria Math" panose="02040503050406030204" pitchFamily="18" charset="0"/>
                        </a:rPr>
                        <m:t>S</m:t>
                      </m:r>
                    </m:oMath>
                  </m:oMathPara>
                </a14:m>
                <a:endParaRPr lang="en-US" sz="2400" dirty="0">
                  <a:latin typeface="Cambria Math" panose="02040503050406030204" pitchFamily="18" charset="0"/>
                </a:endParaRPr>
              </a:p>
              <a:p>
                <a:endParaRPr lang="en-US" sz="24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𝑑𝐸</m:t>
                          </m:r>
                        </m:num>
                        <m:den>
                          <m:r>
                            <a:rPr lang="en-US" sz="2400" b="0" i="1" smtClean="0">
                              <a:latin typeface="Cambria Math" panose="02040503050406030204" pitchFamily="18" charset="0"/>
                            </a:rPr>
                            <m:t>𝑑𝑡</m:t>
                          </m:r>
                        </m:den>
                      </m:f>
                      <m:r>
                        <a:rPr lang="en-US" sz="2400" b="0" i="1" smtClean="0">
                          <a:latin typeface="Cambria Math" panose="02040503050406030204" pitchFamily="18" charset="0"/>
                        </a:rPr>
                        <m:t>=</m:t>
                      </m:r>
                      <m:r>
                        <m:rPr>
                          <m:nor/>
                        </m:rPr>
                        <a:rPr lang="en-US" sz="2400">
                          <a:latin typeface="Cambria Math" panose="02040503050406030204" pitchFamily="18" charset="0"/>
                        </a:rPr>
                        <m:t>𝛽</m:t>
                      </m:r>
                      <m:r>
                        <m:rPr>
                          <m:nor/>
                        </m:rPr>
                        <a:rPr lang="en-US" sz="2400">
                          <a:latin typeface="Cambria Math" panose="02040503050406030204" pitchFamily="18" charset="0"/>
                        </a:rPr>
                        <m:t>(</m:t>
                      </m:r>
                      <m:r>
                        <m:rPr>
                          <m:nor/>
                        </m:rPr>
                        <a:rPr lang="en-US" sz="2400">
                          <a:latin typeface="Cambria Math" panose="02040503050406030204" pitchFamily="18" charset="0"/>
                        </a:rPr>
                        <m:t>t</m:t>
                      </m:r>
                      <m:r>
                        <m:rPr>
                          <m:nor/>
                        </m:rPr>
                        <a:rPr lang="en-US" sz="2400">
                          <a:latin typeface="Cambria Math" panose="02040503050406030204" pitchFamily="18" charset="0"/>
                        </a:rPr>
                        <m:t>)</m:t>
                      </m:r>
                      <m:r>
                        <m:rPr>
                          <m:nor/>
                        </m:rPr>
                        <a:rPr lang="en-US" sz="2400">
                          <a:latin typeface="Cambria Math" panose="02040503050406030204" pitchFamily="18" charset="0"/>
                        </a:rPr>
                        <m:t>SI</m:t>
                      </m:r>
                      <m:r>
                        <m:rPr>
                          <m:nor/>
                        </m:rPr>
                        <a:rPr lang="en-US" sz="2400">
                          <a:latin typeface="Cambria Math" panose="02040503050406030204" pitchFamily="18" charset="0"/>
                        </a:rPr>
                        <m:t> − (µ+</m:t>
                      </m:r>
                      <m:r>
                        <m:rPr>
                          <m:nor/>
                        </m:rPr>
                        <a:rPr lang="en-US" sz="2400">
                          <a:latin typeface="Cambria Math" panose="02040503050406030204" pitchFamily="18" charset="0"/>
                        </a:rPr>
                        <m:t>𝛼</m:t>
                      </m:r>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E</m:t>
                      </m:r>
                    </m:oMath>
                  </m:oMathPara>
                </a14:m>
                <a:endParaRPr lang="en-US" sz="2400" dirty="0">
                  <a:latin typeface="Cambria Math" panose="02040503050406030204" pitchFamily="18" charset="0"/>
                </a:endParaRPr>
              </a:p>
              <a:p>
                <a:endParaRPr lang="en-US" sz="24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𝑑𝐼</m:t>
                          </m:r>
                        </m:num>
                        <m:den>
                          <m:r>
                            <a:rPr lang="en-US" sz="2400" b="0" i="1" smtClean="0">
                              <a:latin typeface="Cambria Math" panose="02040503050406030204" pitchFamily="18" charset="0"/>
                            </a:rPr>
                            <m:t>𝑑𝑡</m:t>
                          </m:r>
                        </m:den>
                      </m:f>
                      <m:r>
                        <a:rPr lang="en-US" sz="2400" b="0" i="1" smtClean="0">
                          <a:latin typeface="Cambria Math" panose="02040503050406030204" pitchFamily="18" charset="0"/>
                        </a:rPr>
                        <m:t>=</m:t>
                      </m:r>
                      <m:r>
                        <m:rPr>
                          <m:nor/>
                        </m:rPr>
                        <a:rPr lang="en-US" sz="2400">
                          <a:latin typeface="Cambria Math" panose="02040503050406030204" pitchFamily="18" charset="0"/>
                        </a:rPr>
                        <m:t>𝛼</m:t>
                      </m:r>
                      <m:r>
                        <m:rPr>
                          <m:nor/>
                        </m:rPr>
                        <a:rPr lang="en-US" sz="2400" b="0" i="0" smtClean="0">
                          <a:latin typeface="Cambria Math" panose="02040503050406030204" pitchFamily="18" charset="0"/>
                        </a:rPr>
                        <m:t>E</m:t>
                      </m:r>
                      <m:r>
                        <m:rPr>
                          <m:nor/>
                        </m:rPr>
                        <a:rPr lang="en-US" sz="2400" b="0" i="0" smtClean="0">
                          <a:latin typeface="Cambria Math" panose="02040503050406030204" pitchFamily="18" charset="0"/>
                        </a:rPr>
                        <m:t> </m:t>
                      </m:r>
                      <m:r>
                        <a:rPr lang="en-US" sz="2400" b="0" i="1" smtClean="0">
                          <a:latin typeface="Cambria Math" panose="02040503050406030204" pitchFamily="18" charset="0"/>
                        </a:rPr>
                        <m:t>–</m:t>
                      </m:r>
                      <m:r>
                        <m:rPr>
                          <m:nor/>
                        </m:rPr>
                        <a:rPr lang="en-US" sz="2400" b="0" i="0" smtClean="0">
                          <a:latin typeface="Cambria Math" panose="02040503050406030204" pitchFamily="18" charset="0"/>
                        </a:rPr>
                        <m:t> (</m:t>
                      </m:r>
                      <m:r>
                        <m:rPr>
                          <m:nor/>
                        </m:rPr>
                        <a:rPr lang="en-US" sz="2400">
                          <a:latin typeface="Cambria Math" panose="02040503050406030204" pitchFamily="18" charset="0"/>
                        </a:rPr>
                        <m:t>µ+</m:t>
                      </m:r>
                      <m:r>
                        <m:rPr>
                          <m:nor/>
                        </m:rPr>
                        <a:rPr lang="en-US" sz="2400">
                          <a:latin typeface="Cambria Math" panose="02040503050406030204" pitchFamily="18" charset="0"/>
                        </a:rPr>
                        <m:t>𝛾</m:t>
                      </m:r>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I</m:t>
                      </m:r>
                    </m:oMath>
                  </m:oMathPara>
                </a14:m>
                <a:endParaRPr lang="en-US" sz="2400" dirty="0">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2D9FFF89-B944-D309-9DC5-54B7FB38B8E0}"/>
                  </a:ext>
                </a:extLst>
              </p:cNvPr>
              <p:cNvSpPr txBox="1">
                <a:spLocks noRot="1" noChangeAspect="1" noMove="1" noResize="1" noEditPoints="1" noAdjustHandles="1" noChangeArrowheads="1" noChangeShapeType="1" noTextEdit="1"/>
              </p:cNvSpPr>
              <p:nvPr/>
            </p:nvSpPr>
            <p:spPr>
              <a:xfrm>
                <a:off x="8621415" y="1522432"/>
                <a:ext cx="3340212" cy="3673313"/>
              </a:xfrm>
              <a:prstGeom prst="rect">
                <a:avLst/>
              </a:prstGeom>
              <a:blipFill>
                <a:blip r:embed="rId2"/>
                <a:stretch>
                  <a:fillRect b="-1038"/>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FF9BABFC-2B67-A8B7-A04B-58567A1F5891}"/>
              </a:ext>
            </a:extLst>
          </p:cNvPr>
          <p:cNvSpPr txBox="1">
            <a:spLocks/>
          </p:cNvSpPr>
          <p:nvPr/>
        </p:nvSpPr>
        <p:spPr>
          <a:xfrm>
            <a:off x="4564547" y="1690688"/>
            <a:ext cx="3601991" cy="39533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There are equal birth and death rates µ</a:t>
            </a:r>
          </a:p>
          <a:p>
            <a:r>
              <a:rPr lang="en-US" dirty="0">
                <a:latin typeface="+mn-lt"/>
              </a:rPr>
              <a:t>1/𝛼 is the mean latent period for the disease</a:t>
            </a:r>
          </a:p>
          <a:p>
            <a:r>
              <a:rPr lang="en-US" dirty="0">
                <a:latin typeface="+mn-lt"/>
              </a:rPr>
              <a:t>1/𝛾 is the mean infectious period</a:t>
            </a:r>
          </a:p>
          <a:p>
            <a:r>
              <a:rPr lang="en-US" dirty="0">
                <a:latin typeface="+mn-lt"/>
              </a:rPr>
              <a:t>The contact rate may be a function of time 𝛽</a:t>
            </a:r>
          </a:p>
          <a:p>
            <a:r>
              <a:rPr lang="en-US" dirty="0">
                <a:latin typeface="+mn-lt"/>
              </a:rPr>
              <a:t>recovered individuals are permanently immune</a:t>
            </a:r>
          </a:p>
        </p:txBody>
      </p:sp>
    </p:spTree>
    <p:extLst>
      <p:ext uri="{BB962C8B-B14F-4D97-AF65-F5344CB8AC3E}">
        <p14:creationId xmlns:p14="http://schemas.microsoft.com/office/powerpoint/2010/main" val="280548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199" y="39745"/>
            <a:ext cx="11123427" cy="1325563"/>
          </a:xfrm>
        </p:spPr>
        <p:txBody>
          <a:bodyPr/>
          <a:lstStyle/>
          <a:p>
            <a:r>
              <a:rPr lang="en-US" dirty="0">
                <a:solidFill>
                  <a:srgbClr val="00B0F0"/>
                </a:solidFill>
              </a:rPr>
              <a:t>Global Sensitivity Analysis</a:t>
            </a:r>
            <a:endParaRPr lang="en-US" dirty="0"/>
          </a:p>
        </p:txBody>
      </p:sp>
      <p:sp>
        <p:nvSpPr>
          <p:cNvPr id="9" name="Slide Number Placeholder 2">
            <a:extLst>
              <a:ext uri="{FF2B5EF4-FFF2-40B4-BE49-F238E27FC236}">
                <a16:creationId xmlns:a16="http://schemas.microsoft.com/office/drawing/2014/main" id="{6F76F16E-FFBD-EB71-A6D8-F80C02429A4E}"/>
              </a:ext>
            </a:extLst>
          </p:cNvPr>
          <p:cNvSpPr txBox="1">
            <a:spLocks/>
          </p:cNvSpPr>
          <p:nvPr/>
        </p:nvSpPr>
        <p:spPr>
          <a:xfrm>
            <a:off x="11702562" y="6471387"/>
            <a:ext cx="48943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24</a:t>
            </a:fld>
            <a:endParaRPr lang="en-US" dirty="0"/>
          </a:p>
        </p:txBody>
      </p:sp>
      <p:pic>
        <p:nvPicPr>
          <p:cNvPr id="10" name="Picture 9">
            <a:extLst>
              <a:ext uri="{FF2B5EF4-FFF2-40B4-BE49-F238E27FC236}">
                <a16:creationId xmlns:a16="http://schemas.microsoft.com/office/drawing/2014/main" id="{6D12B4DD-A4E3-38BB-48FF-F03D47596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862" y="2287848"/>
            <a:ext cx="5531429" cy="2405595"/>
          </a:xfrm>
          <a:prstGeom prst="rect">
            <a:avLst/>
          </a:prstGeom>
        </p:spPr>
      </p:pic>
      <p:sp>
        <p:nvSpPr>
          <p:cNvPr id="11" name="TextBox 10">
            <a:extLst>
              <a:ext uri="{FF2B5EF4-FFF2-40B4-BE49-F238E27FC236}">
                <a16:creationId xmlns:a16="http://schemas.microsoft.com/office/drawing/2014/main" id="{7FCB1CA8-E1B6-406B-EB79-B09605FC42FB}"/>
              </a:ext>
            </a:extLst>
          </p:cNvPr>
          <p:cNvSpPr txBox="1"/>
          <p:nvPr/>
        </p:nvSpPr>
        <p:spPr>
          <a:xfrm>
            <a:off x="3175230" y="4680150"/>
            <a:ext cx="5788664" cy="461665"/>
          </a:xfrm>
          <a:prstGeom prst="rect">
            <a:avLst/>
          </a:prstGeom>
        </p:spPr>
        <p:txBody>
          <a:bodyPr vert="horz" wrap="none" lIns="91440" tIns="45720" rIns="91440" bIns="45720" rtlCol="0">
            <a:noAutofit/>
          </a:bodyPr>
          <a:lstStyle/>
          <a:p>
            <a:pPr algn="l"/>
            <a:r>
              <a:rPr lang="en-US" sz="1200" dirty="0">
                <a:latin typeface="Cambria" panose="02040503050406030204" pitchFamily="18" charset="0"/>
              </a:rPr>
              <a:t>Image Credit: </a:t>
            </a:r>
            <a:r>
              <a:rPr lang="en-US" sz="1200" b="1" dirty="0">
                <a:latin typeface="Cambria" panose="02040503050406030204" pitchFamily="18" charset="0"/>
              </a:rPr>
              <a:t>Razavi et. al. </a:t>
            </a:r>
            <a:r>
              <a:rPr lang="en-US" sz="1200" i="1" dirty="0">
                <a:latin typeface="Cambria" panose="02040503050406030204" pitchFamily="18" charset="0"/>
              </a:rPr>
              <a:t>The future of sensitivity analysis: An essential disciple for</a:t>
            </a:r>
          </a:p>
          <a:p>
            <a:pPr algn="l"/>
            <a:r>
              <a:rPr lang="en-US" sz="1200" i="1" dirty="0">
                <a:latin typeface="Cambria" panose="02040503050406030204" pitchFamily="18" charset="0"/>
              </a:rPr>
              <a:t>systems modeling and policy support.</a:t>
            </a:r>
            <a:r>
              <a:rPr lang="en-US" sz="1200" dirty="0">
                <a:latin typeface="Cambria" panose="02040503050406030204" pitchFamily="18" charset="0"/>
              </a:rPr>
              <a:t> 2021 </a:t>
            </a:r>
          </a:p>
        </p:txBody>
      </p:sp>
      <p:sp>
        <p:nvSpPr>
          <p:cNvPr id="12" name="TextBox 11">
            <a:extLst>
              <a:ext uri="{FF2B5EF4-FFF2-40B4-BE49-F238E27FC236}">
                <a16:creationId xmlns:a16="http://schemas.microsoft.com/office/drawing/2014/main" id="{E53AA01D-671D-A8BC-DAB8-82A76BF4EAC4}"/>
              </a:ext>
            </a:extLst>
          </p:cNvPr>
          <p:cNvSpPr txBox="1"/>
          <p:nvPr/>
        </p:nvSpPr>
        <p:spPr>
          <a:xfrm>
            <a:off x="203936" y="988651"/>
            <a:ext cx="11731252" cy="520697"/>
          </a:xfrm>
          <a:prstGeom prst="rect">
            <a:avLst/>
          </a:prstGeom>
        </p:spPr>
        <p:txBody>
          <a:bodyPr vert="horz" wrap="none" lIns="91440" tIns="45720" rIns="91440" bIns="45720" rtlCol="0">
            <a:noAutofit/>
          </a:bodyPr>
          <a:lstStyle/>
          <a:p>
            <a:pPr algn="l"/>
            <a:r>
              <a:rPr lang="en-US" dirty="0">
                <a:latin typeface="Cambria" panose="02040503050406030204" pitchFamily="18" charset="0"/>
              </a:rPr>
              <a:t>Formal mathematical method for apportioning the influence that sources of uncertainty have on the output uncertainty.</a:t>
            </a:r>
          </a:p>
        </p:txBody>
      </p:sp>
      <p:sp>
        <p:nvSpPr>
          <p:cNvPr id="13" name="Rectangle 12">
            <a:extLst>
              <a:ext uri="{FF2B5EF4-FFF2-40B4-BE49-F238E27FC236}">
                <a16:creationId xmlns:a16="http://schemas.microsoft.com/office/drawing/2014/main" id="{97B8C77A-213B-FFC0-83BA-DA1347F744E2}"/>
              </a:ext>
            </a:extLst>
          </p:cNvPr>
          <p:cNvSpPr/>
          <p:nvPr/>
        </p:nvSpPr>
        <p:spPr>
          <a:xfrm>
            <a:off x="1260405" y="5140039"/>
            <a:ext cx="9806521" cy="1565562"/>
          </a:xfrm>
          <a:prstGeom prst="rect">
            <a:avLst/>
          </a:prstGeom>
          <a:ln w="38100">
            <a:solidFill>
              <a:srgbClr val="00599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F8C9BF9-AABA-2856-A0DF-3CC7BB8AB8E4}"/>
              </a:ext>
            </a:extLst>
          </p:cNvPr>
          <p:cNvSpPr/>
          <p:nvPr/>
        </p:nvSpPr>
        <p:spPr>
          <a:xfrm>
            <a:off x="1392379" y="5217316"/>
            <a:ext cx="3082638" cy="429488"/>
          </a:xfrm>
          <a:prstGeom prst="rect">
            <a:avLst/>
          </a:prstGeom>
          <a:solidFill>
            <a:schemeClr val="bg1"/>
          </a:solidFill>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a:solidFill>
                  <a:schemeClr val="tx1"/>
                </a:solidFill>
                <a:latin typeface="Cambria" panose="02040503050406030204" pitchFamily="18" charset="0"/>
              </a:rPr>
              <a:t>Inputs</a:t>
            </a:r>
          </a:p>
        </p:txBody>
      </p:sp>
      <p:sp>
        <p:nvSpPr>
          <p:cNvPr id="15" name="Rectangle 14">
            <a:extLst>
              <a:ext uri="{FF2B5EF4-FFF2-40B4-BE49-F238E27FC236}">
                <a16:creationId xmlns:a16="http://schemas.microsoft.com/office/drawing/2014/main" id="{D6162FD4-6760-43FC-530C-5D49AC22BBE1}"/>
              </a:ext>
            </a:extLst>
          </p:cNvPr>
          <p:cNvSpPr/>
          <p:nvPr/>
        </p:nvSpPr>
        <p:spPr>
          <a:xfrm>
            <a:off x="4620846" y="5217316"/>
            <a:ext cx="3082638" cy="429488"/>
          </a:xfrm>
          <a:prstGeom prst="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rPr>
              <a:t>System</a:t>
            </a:r>
          </a:p>
        </p:txBody>
      </p:sp>
      <p:sp>
        <p:nvSpPr>
          <p:cNvPr id="16" name="Rectangle 15">
            <a:extLst>
              <a:ext uri="{FF2B5EF4-FFF2-40B4-BE49-F238E27FC236}">
                <a16:creationId xmlns:a16="http://schemas.microsoft.com/office/drawing/2014/main" id="{4244F283-302A-630A-6F78-9086552C7032}"/>
              </a:ext>
            </a:extLst>
          </p:cNvPr>
          <p:cNvSpPr/>
          <p:nvPr/>
        </p:nvSpPr>
        <p:spPr>
          <a:xfrm>
            <a:off x="7838206" y="5217316"/>
            <a:ext cx="3082638" cy="429488"/>
          </a:xfrm>
          <a:prstGeom prst="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rPr>
              <a:t>Output</a:t>
            </a:r>
          </a:p>
        </p:txBody>
      </p:sp>
      <p:sp>
        <p:nvSpPr>
          <p:cNvPr id="17" name="Rectangle 16">
            <a:extLst>
              <a:ext uri="{FF2B5EF4-FFF2-40B4-BE49-F238E27FC236}">
                <a16:creationId xmlns:a16="http://schemas.microsoft.com/office/drawing/2014/main" id="{452404B0-3237-36A5-BC92-422D35399035}"/>
              </a:ext>
            </a:extLst>
          </p:cNvPr>
          <p:cNvSpPr/>
          <p:nvPr/>
        </p:nvSpPr>
        <p:spPr>
          <a:xfrm>
            <a:off x="1392379" y="5762341"/>
            <a:ext cx="3082638" cy="834402"/>
          </a:xfrm>
          <a:prstGeom prst="rect">
            <a:avLst/>
          </a:prstGeom>
          <a:solidFill>
            <a:schemeClr val="bg1"/>
          </a:solidFill>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en-US" sz="1600" dirty="0">
                <a:solidFill>
                  <a:schemeClr val="tx1"/>
                </a:solidFill>
                <a:latin typeface="Cambria" panose="02040503050406030204" pitchFamily="18" charset="0"/>
              </a:rPr>
              <a:t>Sampling techniques: for capturing variability from input uncertainty.</a:t>
            </a:r>
          </a:p>
        </p:txBody>
      </p:sp>
      <p:sp>
        <p:nvSpPr>
          <p:cNvPr id="18" name="Rectangle 17">
            <a:extLst>
              <a:ext uri="{FF2B5EF4-FFF2-40B4-BE49-F238E27FC236}">
                <a16:creationId xmlns:a16="http://schemas.microsoft.com/office/drawing/2014/main" id="{28D6CB4B-ACF6-5B79-B433-BDAB64707D1D}"/>
              </a:ext>
            </a:extLst>
          </p:cNvPr>
          <p:cNvSpPr/>
          <p:nvPr/>
        </p:nvSpPr>
        <p:spPr>
          <a:xfrm>
            <a:off x="4620846" y="5762341"/>
            <a:ext cx="3082638" cy="834402"/>
          </a:xfrm>
          <a:prstGeom prst="rect">
            <a:avLst/>
          </a:prstGeom>
          <a:solidFill>
            <a:schemeClr val="bg1"/>
          </a:solidFill>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en-US" sz="1600" dirty="0">
                <a:solidFill>
                  <a:schemeClr val="tx1"/>
                </a:solidFill>
                <a:latin typeface="Cambria" panose="02040503050406030204" pitchFamily="18" charset="0"/>
              </a:rPr>
              <a:t>Proper treatment for controlled and uncontrolled sources of random behaviors.</a:t>
            </a:r>
          </a:p>
        </p:txBody>
      </p:sp>
      <p:sp>
        <p:nvSpPr>
          <p:cNvPr id="19" name="Rectangle 18">
            <a:extLst>
              <a:ext uri="{FF2B5EF4-FFF2-40B4-BE49-F238E27FC236}">
                <a16:creationId xmlns:a16="http://schemas.microsoft.com/office/drawing/2014/main" id="{03992981-2F9D-F7F3-576C-C4FB76FBA1F5}"/>
              </a:ext>
            </a:extLst>
          </p:cNvPr>
          <p:cNvSpPr/>
          <p:nvPr/>
        </p:nvSpPr>
        <p:spPr>
          <a:xfrm>
            <a:off x="7849313" y="5787125"/>
            <a:ext cx="3082638" cy="834402"/>
          </a:xfrm>
          <a:prstGeom prst="rect">
            <a:avLst/>
          </a:prstGeom>
          <a:solidFill>
            <a:schemeClr val="bg1"/>
          </a:solidFill>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en-US" sz="1600" dirty="0">
                <a:solidFill>
                  <a:schemeClr val="tx1"/>
                </a:solidFill>
                <a:latin typeface="Cambria" panose="02040503050406030204" pitchFamily="18" charset="0"/>
              </a:rPr>
              <a:t>Target scalar variable outcome for which output uncertainty will be measured.</a:t>
            </a:r>
          </a:p>
        </p:txBody>
      </p:sp>
      <p:sp>
        <p:nvSpPr>
          <p:cNvPr id="20" name="Rectangle 19">
            <a:extLst>
              <a:ext uri="{FF2B5EF4-FFF2-40B4-BE49-F238E27FC236}">
                <a16:creationId xmlns:a16="http://schemas.microsoft.com/office/drawing/2014/main" id="{D03FC31D-DCA8-6C25-07D1-65923C5A4095}"/>
              </a:ext>
            </a:extLst>
          </p:cNvPr>
          <p:cNvSpPr/>
          <p:nvPr/>
        </p:nvSpPr>
        <p:spPr>
          <a:xfrm>
            <a:off x="1392379" y="1464580"/>
            <a:ext cx="9806521" cy="714410"/>
          </a:xfrm>
          <a:prstGeom prst="rect">
            <a:avLst/>
          </a:prstGeom>
          <a:ln w="38100">
            <a:solidFill>
              <a:srgbClr val="00599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BC8F1F8-0AF3-444C-C96A-CEC59758CC4B}"/>
              </a:ext>
            </a:extLst>
          </p:cNvPr>
          <p:cNvSpPr/>
          <p:nvPr/>
        </p:nvSpPr>
        <p:spPr>
          <a:xfrm>
            <a:off x="1495361" y="1531913"/>
            <a:ext cx="1541319" cy="557402"/>
          </a:xfrm>
          <a:prstGeom prst="rect">
            <a:avLst/>
          </a:prstGeom>
          <a:solidFill>
            <a:schemeClr val="bg1"/>
          </a:solidFill>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a:solidFill>
                  <a:schemeClr val="tx1"/>
                </a:solidFill>
                <a:latin typeface="Cambria" panose="02040503050406030204" pitchFamily="18" charset="0"/>
              </a:rPr>
              <a:t>Objective</a:t>
            </a:r>
          </a:p>
        </p:txBody>
      </p:sp>
      <p:sp>
        <p:nvSpPr>
          <p:cNvPr id="22" name="Rectangle 21">
            <a:extLst>
              <a:ext uri="{FF2B5EF4-FFF2-40B4-BE49-F238E27FC236}">
                <a16:creationId xmlns:a16="http://schemas.microsoft.com/office/drawing/2014/main" id="{A590B2C3-8C00-AF23-64F4-D2CD5798DBD8}"/>
              </a:ext>
            </a:extLst>
          </p:cNvPr>
          <p:cNvSpPr/>
          <p:nvPr/>
        </p:nvSpPr>
        <p:spPr>
          <a:xfrm>
            <a:off x="3139662" y="1537285"/>
            <a:ext cx="7899554" cy="557402"/>
          </a:xfrm>
          <a:prstGeom prst="rect">
            <a:avLst/>
          </a:prstGeom>
          <a:solidFill>
            <a:schemeClr val="bg1"/>
          </a:solidFill>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en-US" sz="1600" dirty="0">
                <a:solidFill>
                  <a:schemeClr val="tx1"/>
                </a:solidFill>
                <a:latin typeface="Cambria" panose="02040503050406030204" pitchFamily="18" charset="0"/>
              </a:rPr>
              <a:t>What is the analysis objective for partitioning the influence that sources of uncertainty have on a model/system output uncertainty? </a:t>
            </a:r>
          </a:p>
        </p:txBody>
      </p:sp>
    </p:spTree>
    <p:extLst>
      <p:ext uri="{BB962C8B-B14F-4D97-AF65-F5344CB8AC3E}">
        <p14:creationId xmlns:p14="http://schemas.microsoft.com/office/powerpoint/2010/main" val="1268737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199" y="39745"/>
            <a:ext cx="11123427" cy="1325563"/>
          </a:xfrm>
        </p:spPr>
        <p:txBody>
          <a:bodyPr>
            <a:normAutofit/>
          </a:bodyPr>
          <a:lstStyle/>
          <a:p>
            <a:r>
              <a:rPr lang="en-US" dirty="0">
                <a:solidFill>
                  <a:srgbClr val="00B0F0"/>
                </a:solidFill>
              </a:rPr>
              <a:t>Why Do We Need SA to Inform Calibration?</a:t>
            </a:r>
            <a:br>
              <a:rPr lang="en-US" dirty="0">
                <a:solidFill>
                  <a:srgbClr val="00B0F0"/>
                </a:solidFill>
              </a:rPr>
            </a:br>
            <a:endParaRPr lang="en-US" dirty="0"/>
          </a:p>
        </p:txBody>
      </p:sp>
      <p:sp>
        <p:nvSpPr>
          <p:cNvPr id="3" name="TextBox 2">
            <a:extLst>
              <a:ext uri="{FF2B5EF4-FFF2-40B4-BE49-F238E27FC236}">
                <a16:creationId xmlns:a16="http://schemas.microsoft.com/office/drawing/2014/main" id="{456AFD9D-3E0E-31DE-7FE5-36BECDB3F3E5}"/>
              </a:ext>
            </a:extLst>
          </p:cNvPr>
          <p:cNvSpPr txBox="1"/>
          <p:nvPr/>
        </p:nvSpPr>
        <p:spPr>
          <a:xfrm>
            <a:off x="424363" y="959726"/>
            <a:ext cx="11343274" cy="4438007"/>
          </a:xfrm>
          <a:prstGeom prst="rect">
            <a:avLst/>
          </a:prstGeom>
        </p:spPr>
        <p:txBody>
          <a:bodyPr vert="horz" wrap="none" lIns="91440" tIns="45720" rIns="91440" bIns="45720" rtlCol="0">
            <a:noAutofit/>
          </a:bodyPr>
          <a:lstStyle/>
          <a:p>
            <a:pPr algn="l"/>
            <a:r>
              <a:rPr lang="en-US" sz="2000" dirty="0">
                <a:solidFill>
                  <a:schemeClr val="tx2"/>
                </a:solidFill>
              </a:rPr>
              <a:t>Sensitivity analysis identifies key parameters to prioritize during calibration. </a:t>
            </a:r>
          </a:p>
          <a:p>
            <a:pPr marL="742950" lvl="1" indent="-285750">
              <a:buFont typeface="Arial" panose="020B0604020202020204" pitchFamily="34" charset="0"/>
              <a:buChar char="•"/>
            </a:pPr>
            <a:r>
              <a:rPr lang="en-US" sz="2000" dirty="0"/>
              <a:t>Evidence based approach that defines the most influential sources of variability on a model output.</a:t>
            </a:r>
          </a:p>
          <a:p>
            <a:pPr marL="742950" lvl="1" indent="-285750">
              <a:buFont typeface="Arial" panose="020B0604020202020204" pitchFamily="34" charset="0"/>
              <a:buChar char="•"/>
            </a:pPr>
            <a:r>
              <a:rPr lang="en-US" sz="2000" dirty="0"/>
              <a:t> Essential for determining the parameters for which the model is insensitive. </a:t>
            </a:r>
          </a:p>
          <a:p>
            <a:pPr marL="1200150" lvl="2" indent="-285750">
              <a:buFont typeface="Arial" panose="020B0604020202020204" pitchFamily="34" charset="0"/>
              <a:buChar char="•"/>
            </a:pPr>
            <a:r>
              <a:rPr lang="en-US" sz="2000" dirty="0"/>
              <a:t>These parameters are fixed during calibration. </a:t>
            </a:r>
          </a:p>
          <a:p>
            <a:pPr marL="1200150" lvl="2" indent="-285750">
              <a:buFont typeface="Arial" panose="020B0604020202020204" pitchFamily="34" charset="0"/>
              <a:buChar char="•"/>
            </a:pPr>
            <a:endParaRPr lang="en-US" sz="2000" dirty="0"/>
          </a:p>
          <a:p>
            <a:pPr algn="l"/>
            <a:endParaRPr lang="en-US" sz="2000" dirty="0"/>
          </a:p>
          <a:p>
            <a:pPr algn="l"/>
            <a:r>
              <a:rPr lang="en-US" sz="2000" dirty="0">
                <a:solidFill>
                  <a:schemeClr val="tx2"/>
                </a:solidFill>
              </a:rPr>
              <a:t>Challenges for Agent-based models:</a:t>
            </a:r>
          </a:p>
          <a:p>
            <a:pPr marL="742950" lvl="1" indent="-285750">
              <a:buFont typeface="Arial" panose="020B0604020202020204" pitchFamily="34" charset="0"/>
              <a:buChar char="•"/>
            </a:pPr>
            <a:r>
              <a:rPr lang="en-US" sz="2000" dirty="0"/>
              <a:t>ABMs are notoriously highly parameterized models with ill-posed inverse problems.</a:t>
            </a:r>
          </a:p>
          <a:p>
            <a:pPr marL="742950" lvl="1" indent="-285750">
              <a:buFont typeface="Arial" panose="020B0604020202020204" pitchFamily="34" charset="0"/>
              <a:buChar char="•"/>
            </a:pPr>
            <a:r>
              <a:rPr lang="en-US" sz="2000" dirty="0"/>
              <a:t>Exascale-ready ABMs risk introducing additional sources of random behaviors during repeated runs. </a:t>
            </a:r>
          </a:p>
          <a:p>
            <a:pPr marL="742950" lvl="1" indent="-285750">
              <a:buFont typeface="Arial" panose="020B0604020202020204" pitchFamily="34" charset="0"/>
              <a:buChar char="•"/>
            </a:pPr>
            <a:r>
              <a:rPr lang="en-US" sz="2000" dirty="0"/>
              <a:t>Second-level SA will need to be integrated into a hierarchical approach to account for three distinct</a:t>
            </a:r>
            <a:br>
              <a:rPr lang="en-US" sz="2000" dirty="0"/>
            </a:br>
            <a:r>
              <a:rPr lang="en-US" sz="2000" dirty="0"/>
              <a:t>sources of uncertainty in the model:</a:t>
            </a:r>
          </a:p>
          <a:p>
            <a:pPr marL="1200150" lvl="2" indent="-285750">
              <a:buFont typeface="Arial" panose="020B0604020202020204" pitchFamily="34" charset="0"/>
              <a:buChar char="•"/>
            </a:pPr>
            <a:r>
              <a:rPr lang="en-US" sz="2000" dirty="0"/>
              <a:t>Uncertainty regarding nominal values for scalar parameters,</a:t>
            </a:r>
          </a:p>
          <a:p>
            <a:pPr marL="1200150" lvl="2" indent="-285750">
              <a:buFont typeface="Arial" panose="020B0604020202020204" pitchFamily="34" charset="0"/>
              <a:buChar char="•"/>
            </a:pPr>
            <a:r>
              <a:rPr lang="en-US" sz="2000" dirty="0"/>
              <a:t>parameterization of  random variables in the model, and</a:t>
            </a:r>
          </a:p>
          <a:p>
            <a:pPr marL="1200150" lvl="2" indent="-285750">
              <a:buFont typeface="Arial" panose="020B0604020202020204" pitchFamily="34" charset="0"/>
              <a:buChar char="•"/>
            </a:pPr>
            <a:r>
              <a:rPr lang="en-US" sz="2000" dirty="0"/>
              <a:t>random computational behaviors of the model. </a:t>
            </a:r>
          </a:p>
        </p:txBody>
      </p:sp>
    </p:spTree>
    <p:extLst>
      <p:ext uri="{BB962C8B-B14F-4D97-AF65-F5344CB8AC3E}">
        <p14:creationId xmlns:p14="http://schemas.microsoft.com/office/powerpoint/2010/main" val="176416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Hierarchical Calibration of ABM’s</a:t>
            </a:r>
            <a:endParaRPr lang="en-US" dirty="0"/>
          </a:p>
        </p:txBody>
      </p:sp>
      <p:pic>
        <p:nvPicPr>
          <p:cNvPr id="3" name="Picture 2">
            <a:extLst>
              <a:ext uri="{FF2B5EF4-FFF2-40B4-BE49-F238E27FC236}">
                <a16:creationId xmlns:a16="http://schemas.microsoft.com/office/drawing/2014/main" id="{8EF441AE-88A2-8A93-D6F3-193E8AA566B6}"/>
              </a:ext>
            </a:extLst>
          </p:cNvPr>
          <p:cNvPicPr>
            <a:picLocks noChangeAspect="1"/>
          </p:cNvPicPr>
          <p:nvPr/>
        </p:nvPicPr>
        <p:blipFill>
          <a:blip r:embed="rId2"/>
          <a:stretch>
            <a:fillRect/>
          </a:stretch>
        </p:blipFill>
        <p:spPr>
          <a:xfrm>
            <a:off x="7036" y="1000546"/>
            <a:ext cx="10515600" cy="5197741"/>
          </a:xfrm>
          <a:prstGeom prst="rect">
            <a:avLst/>
          </a:prstGeom>
        </p:spPr>
      </p:pic>
      <p:sp>
        <p:nvSpPr>
          <p:cNvPr id="4" name="TextBox 3">
            <a:extLst>
              <a:ext uri="{FF2B5EF4-FFF2-40B4-BE49-F238E27FC236}">
                <a16:creationId xmlns:a16="http://schemas.microsoft.com/office/drawing/2014/main" id="{8A55B5B4-965F-2297-D121-5B9F75A89B41}"/>
              </a:ext>
            </a:extLst>
          </p:cNvPr>
          <p:cNvSpPr txBox="1"/>
          <p:nvPr/>
        </p:nvSpPr>
        <p:spPr>
          <a:xfrm>
            <a:off x="10515600" y="1551563"/>
            <a:ext cx="1676400" cy="1815882"/>
          </a:xfrm>
          <a:prstGeom prst="rect">
            <a:avLst/>
          </a:prstGeom>
          <a:noFill/>
        </p:spPr>
        <p:txBody>
          <a:bodyPr wrap="square">
            <a:spAutoFit/>
          </a:bodyPr>
          <a:lstStyle/>
          <a:p>
            <a:r>
              <a:rPr lang="en-US" sz="1400" b="0" i="0" u="none" strike="noStrike" dirty="0">
                <a:solidFill>
                  <a:srgbClr val="172B4D"/>
                </a:solidFill>
                <a:effectLst/>
                <a:latin typeface="Cambria" panose="02040503050406030204" pitchFamily="18" charset="0"/>
              </a:rPr>
              <a:t>Acquesta, Erin C.S. 2022. Interpretable Agent-Based Model Calibration.</a:t>
            </a:r>
          </a:p>
          <a:p>
            <a:r>
              <a:rPr lang="en-US" sz="1400" b="0" i="0" u="none" strike="noStrike" dirty="0">
                <a:solidFill>
                  <a:srgbClr val="172B4D"/>
                </a:solidFill>
                <a:effectLst/>
                <a:latin typeface="Cambria" panose="02040503050406030204" pitchFamily="18" charset="0"/>
              </a:rPr>
              <a:t> U.S. Patent 63,342,194, filed May </a:t>
            </a:r>
            <a:r>
              <a:rPr lang="en-US" sz="1400" dirty="0">
                <a:solidFill>
                  <a:srgbClr val="172B4D"/>
                </a:solidFill>
                <a:latin typeface="Cambria" panose="02040503050406030204" pitchFamily="18" charset="0"/>
              </a:rPr>
              <a:t>5</a:t>
            </a:r>
            <a:r>
              <a:rPr lang="en-US" sz="1400" b="0" i="0" u="none" strike="noStrike" dirty="0">
                <a:solidFill>
                  <a:srgbClr val="172B4D"/>
                </a:solidFill>
                <a:effectLst/>
                <a:latin typeface="Cambria" panose="02040503050406030204" pitchFamily="18" charset="0"/>
              </a:rPr>
              <a:t>, 2023.</a:t>
            </a:r>
            <a:endParaRPr lang="en-US" sz="1400" dirty="0">
              <a:latin typeface="Cambria" panose="02040503050406030204" pitchFamily="18" charset="0"/>
            </a:endParaRPr>
          </a:p>
        </p:txBody>
      </p:sp>
    </p:spTree>
    <p:extLst>
      <p:ext uri="{BB962C8B-B14F-4D97-AF65-F5344CB8AC3E}">
        <p14:creationId xmlns:p14="http://schemas.microsoft.com/office/powerpoint/2010/main" val="118199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UDEs as surrogates for ABMs</a:t>
            </a:r>
          </a:p>
        </p:txBody>
      </p:sp>
      <p:sp>
        <p:nvSpPr>
          <p:cNvPr id="5" name="TextBox 4">
            <a:extLst>
              <a:ext uri="{FF2B5EF4-FFF2-40B4-BE49-F238E27FC236}">
                <a16:creationId xmlns:a16="http://schemas.microsoft.com/office/drawing/2014/main" id="{4F7AAEE3-A2F6-5FC2-C23E-6535FBEB0B83}"/>
              </a:ext>
            </a:extLst>
          </p:cNvPr>
          <p:cNvSpPr txBox="1"/>
          <p:nvPr/>
        </p:nvSpPr>
        <p:spPr>
          <a:xfrm>
            <a:off x="115612" y="1176403"/>
            <a:ext cx="11939752" cy="4893647"/>
          </a:xfrm>
          <a:prstGeom prst="rect">
            <a:avLst/>
          </a:prstGeom>
          <a:noFill/>
        </p:spPr>
        <p:txBody>
          <a:bodyPr wrap="square">
            <a:spAutoFit/>
          </a:bodyPr>
          <a:lstStyle/>
          <a:p>
            <a:pPr algn="l"/>
            <a:r>
              <a:rPr lang="en-US" sz="2400" dirty="0">
                <a:solidFill>
                  <a:schemeClr val="tx2"/>
                </a:solidFill>
              </a:rPr>
              <a:t>Universal Differential Equations (UDEs) surrogates relate large ABMs to compartmental models while automatically identifying model-to-model form error corrections. </a:t>
            </a:r>
          </a:p>
          <a:p>
            <a:pPr marL="742950" lvl="1" indent="-285750">
              <a:buFont typeface="Arial" panose="020B0604020202020204" pitchFamily="34" charset="0"/>
              <a:buChar char="•"/>
            </a:pPr>
            <a:r>
              <a:rPr lang="en-US" sz="2400" dirty="0"/>
              <a:t>Decomposes global from local parameters for calibration.</a:t>
            </a:r>
          </a:p>
          <a:p>
            <a:pPr marL="742950" lvl="1" indent="-285750">
              <a:buFont typeface="Arial" panose="020B0604020202020204" pitchFamily="34" charset="0"/>
              <a:buChar char="•"/>
            </a:pPr>
            <a:r>
              <a:rPr lang="en-US" sz="2400" dirty="0"/>
              <a:t>Grounds ABMs in mathematical theory of dynamical systems to identify drivers of the system.</a:t>
            </a:r>
          </a:p>
          <a:p>
            <a:pPr marL="742950" lvl="1" indent="-285750">
              <a:buFont typeface="Arial" panose="020B0604020202020204" pitchFamily="34" charset="0"/>
              <a:buChar char="•"/>
            </a:pPr>
            <a:r>
              <a:rPr lang="en-US" sz="2400" dirty="0"/>
              <a:t>Mathematically relating compartmental models with ABMs. </a:t>
            </a:r>
          </a:p>
          <a:p>
            <a:pPr marL="1200150" lvl="2" indent="-285750">
              <a:buFont typeface="Arial" panose="020B0604020202020204" pitchFamily="34" charset="0"/>
              <a:buChar char="•"/>
            </a:pPr>
            <a:endParaRPr lang="en-US" sz="2400" dirty="0"/>
          </a:p>
          <a:p>
            <a:pPr algn="l"/>
            <a:endParaRPr lang="en-US" sz="2400" dirty="0"/>
          </a:p>
          <a:p>
            <a:pPr algn="l"/>
            <a:r>
              <a:rPr lang="en-US" sz="2400" dirty="0">
                <a:solidFill>
                  <a:schemeClr val="tx2"/>
                </a:solidFill>
              </a:rPr>
              <a:t>Challenges related to UDEs:</a:t>
            </a:r>
          </a:p>
          <a:p>
            <a:pPr marL="742950" lvl="1" indent="-285750">
              <a:buFont typeface="Arial" panose="020B0604020202020204" pitchFamily="34" charset="0"/>
              <a:buChar char="•"/>
            </a:pPr>
            <a:r>
              <a:rPr lang="en-US" sz="2400" dirty="0"/>
              <a:t>Julia is a “young” language, ~11 years old. Refactoring should be expected. </a:t>
            </a:r>
          </a:p>
          <a:p>
            <a:pPr marL="742950" lvl="1" indent="-285750">
              <a:buFont typeface="Arial" panose="020B0604020202020204" pitchFamily="34" charset="0"/>
              <a:buChar char="•"/>
            </a:pPr>
            <a:r>
              <a:rPr lang="en-US" sz="2400" dirty="0"/>
              <a:t>We increase the parameter space for calibration to account for model-to-model form error corrections. Making Bayesian and even Variational Inference methods still challenging. </a:t>
            </a:r>
          </a:p>
        </p:txBody>
      </p:sp>
    </p:spTree>
    <p:extLst>
      <p:ext uri="{BB962C8B-B14F-4D97-AF65-F5344CB8AC3E}">
        <p14:creationId xmlns:p14="http://schemas.microsoft.com/office/powerpoint/2010/main" val="1462961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67D129-8181-29C8-7870-F2F5C9AFD3CB}"/>
              </a:ext>
            </a:extLst>
          </p:cNvPr>
          <p:cNvPicPr>
            <a:picLocks noChangeAspect="1"/>
          </p:cNvPicPr>
          <p:nvPr/>
        </p:nvPicPr>
        <p:blipFill>
          <a:blip r:embed="rId2"/>
          <a:stretch>
            <a:fillRect/>
          </a:stretch>
        </p:blipFill>
        <p:spPr>
          <a:xfrm>
            <a:off x="8134165" y="335707"/>
            <a:ext cx="4010800" cy="5445558"/>
          </a:xfrm>
          <a:prstGeom prst="rect">
            <a:avLst/>
          </a:prstGeom>
        </p:spPr>
      </p:pic>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UDEs as surrogates for ABMs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6DECD6E-B0DF-40C4-F81A-DBA0BA8AF188}"/>
                  </a:ext>
                </a:extLst>
              </p:cNvPr>
              <p:cNvSpPr txBox="1"/>
              <p:nvPr/>
            </p:nvSpPr>
            <p:spPr>
              <a:xfrm>
                <a:off x="183667" y="971260"/>
                <a:ext cx="6880279" cy="4852419"/>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dirty="0">
                    <a:latin typeface="Cambria" panose="02040503050406030204" pitchFamily="18" charset="0"/>
                  </a:rPr>
                  <a:t>UDEs have been successfully deployed to infer interpretable, predictive dynamics from data.</a:t>
                </a:r>
              </a:p>
              <a:p>
                <a:pPr marL="285750" indent="-285750">
                  <a:buClr>
                    <a:schemeClr val="accent6"/>
                  </a:buClr>
                  <a:buFont typeface="Arial" panose="020B0604020202020204" pitchFamily="34" charset="0"/>
                  <a:buChar char="•"/>
                </a:pPr>
                <a:endParaRPr lang="en-US" sz="1200" dirty="0">
                  <a:latin typeface="Cambria" panose="02040503050406030204" pitchFamily="18" charset="0"/>
                </a:endParaRPr>
              </a:p>
              <a:p>
                <a:pPr marL="285750" indent="-285750">
                  <a:buClr>
                    <a:schemeClr val="accent6"/>
                  </a:buClr>
                  <a:buFont typeface="Arial" panose="020B0604020202020204" pitchFamily="34" charset="0"/>
                  <a:buChar char="•"/>
                </a:pPr>
                <a:r>
                  <a:rPr lang="en-US" dirty="0">
                    <a:latin typeface="Cambria" panose="02040503050406030204" pitchFamily="18" charset="0"/>
                  </a:rPr>
                  <a:t>UDEs embed ML models, e.g., neural networks (NNs) within existing scientific models:</a:t>
                </a:r>
                <a:br>
                  <a:rPr lang="en-US" dirty="0">
                    <a:latin typeface="Cambria" panose="02040503050406030204" pitchFamily="18" charset="0"/>
                  </a:rPr>
                </a:br>
                <a:r>
                  <a:rPr lang="en-US" sz="1200" dirty="0">
                    <a:solidFill>
                      <a:schemeClr val="bg1"/>
                    </a:solidFill>
                    <a:latin typeface="Cambria" panose="02040503050406030204" pitchFamily="18" charset="0"/>
                  </a:rPr>
                  <a:t>l</a:t>
                </a:r>
              </a:p>
              <a:p>
                <a:pPr>
                  <a:buClr>
                    <a:schemeClr val="accent6"/>
                  </a:buClr>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panose="02040503050406030204" pitchFamily="18" charset="0"/>
                            </a:rPr>
                            <m:t>𝒖</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1" i="1" smtClean="0">
                              <a:latin typeface="Cambria Math" panose="02040503050406030204" pitchFamily="18" charset="0"/>
                            </a:rPr>
                            <m:t>𝒖</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𝑂𝐷𝐸</m:t>
                              </m:r>
                            </m:sub>
                          </m:sSub>
                          <m:r>
                            <a:rPr lang="en-US" b="0" i="1" smtClean="0">
                              <a:latin typeface="Cambria Math" panose="02040503050406030204" pitchFamily="18" charset="0"/>
                            </a:rPr>
                            <m:t>, </m:t>
                          </m:r>
                          <m:r>
                            <a:rPr lang="en-US" b="0" i="1" smtClean="0">
                              <a:latin typeface="Cambria Math" panose="02040503050406030204" pitchFamily="18" charset="0"/>
                            </a:rPr>
                            <m:t>𝑁𝑁</m:t>
                          </m:r>
                          <m:d>
                            <m:dPr>
                              <m:ctrlPr>
                                <a:rPr lang="en-US" b="0" i="1" smtClean="0">
                                  <a:latin typeface="Cambria Math" panose="02040503050406030204" pitchFamily="18" charset="0"/>
                                </a:rPr>
                              </m:ctrlPr>
                            </m:dPr>
                            <m:e>
                              <m:r>
                                <a:rPr lang="en-US" b="1" i="1" smtClean="0">
                                  <a:latin typeface="Cambria Math" panose="02040503050406030204" pitchFamily="18" charset="0"/>
                                </a:rPr>
                                <m:t>𝒖</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𝑁𝑁</m:t>
                                  </m:r>
                                </m:sub>
                              </m:sSub>
                            </m:e>
                          </m:d>
                        </m:e>
                      </m:d>
                    </m:oMath>
                    <m:oMath xmlns:m="http://schemas.openxmlformats.org/officeDocument/2006/math">
                      <a:fld id="{825F15A7-03F4-43D7-82C5-3E23DA2F108C}" type="mathplaceholder">
                        <a:rPr lang="en-US" sz="600" b="0" i="1" smtClean="0">
                          <a:solidFill>
                            <a:schemeClr val="bg1"/>
                          </a:solidFill>
                          <a:latin typeface="Cambria" panose="02040503050406030204" pitchFamily="18" charset="0"/>
                        </a:rPr>
                        <a:t>Type equation here.</a:t>
                      </a:fld>
                    </m:oMath>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d>
                            <m:dPr>
                              <m:begChr m:val="‖"/>
                              <m:endChr m:val="‖"/>
                              <m:ctrlPr>
                                <a:rPr lang="en-US" b="0" i="1" smtClean="0">
                                  <a:latin typeface="Cambria Math" panose="02040503050406030204" pitchFamily="18" charset="0"/>
                                </a:rPr>
                              </m:ctrlPr>
                            </m:dPr>
                            <m:e>
                              <m:r>
                                <a:rPr lang="en-US" b="1" i="1" smtClean="0">
                                  <a:latin typeface="Cambria Math" panose="02040503050406030204" pitchFamily="18" charset="0"/>
                                </a:rPr>
                                <m:t>𝒅</m:t>
                              </m:r>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d>
                        </m:e>
                      </m:func>
                    </m:oMath>
                  </m:oMathPara>
                </a14:m>
                <a:endParaRPr lang="en-US" dirty="0">
                  <a:latin typeface="Cambria" panose="02040503050406030204" pitchFamily="18" charset="0"/>
                </a:endParaRPr>
              </a:p>
              <a:p>
                <a:pPr>
                  <a:buClr>
                    <a:schemeClr val="accent6"/>
                  </a:buClr>
                </a:pPr>
                <a:endParaRPr lang="en-US" sz="1200" dirty="0">
                  <a:latin typeface="Cambria" panose="02040503050406030204" pitchFamily="18" charset="0"/>
                </a:endParaRPr>
              </a:p>
              <a:p>
                <a:pPr lvl="1">
                  <a:buClr>
                    <a:schemeClr val="accent6"/>
                  </a:buClr>
                </a:pPr>
                <a:r>
                  <a:rPr lang="en-US" dirty="0">
                    <a:latin typeface="Cambria" panose="02040503050406030204" pitchFamily="18" charset="0"/>
                  </a:rPr>
                  <a:t>where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𝑂𝐷𝐸</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𝑁𝑁</m:t>
                        </m:r>
                      </m:sub>
                    </m:sSub>
                    <m:r>
                      <a:rPr lang="en-US" b="0" i="1" smtClean="0">
                        <a:latin typeface="Cambria Math" panose="02040503050406030204" pitchFamily="18" charset="0"/>
                      </a:rPr>
                      <m:t>}</m:t>
                    </m:r>
                  </m:oMath>
                </a14:m>
                <a:r>
                  <a:rPr lang="en-US" dirty="0">
                    <a:latin typeface="Cambria" panose="02040503050406030204" pitchFamily="18" charset="0"/>
                  </a:rPr>
                  <a:t> and </a:t>
                </a:r>
                <a14:m>
                  <m:oMath xmlns:m="http://schemas.openxmlformats.org/officeDocument/2006/math">
                    <m:r>
                      <a:rPr lang="en-US" b="1" i="1" smtClean="0">
                        <a:latin typeface="Cambria Math" panose="02040503050406030204" pitchFamily="18" charset="0"/>
                      </a:rPr>
                      <m:t>𝒅</m:t>
                    </m:r>
                  </m:oMath>
                </a14:m>
                <a:r>
                  <a:rPr lang="en-US" dirty="0">
                    <a:latin typeface="Cambria" panose="02040503050406030204" pitchFamily="18" charset="0"/>
                  </a:rPr>
                  <a:t> represents observation data. </a:t>
                </a:r>
              </a:p>
              <a:p>
                <a:pPr>
                  <a:buClr>
                    <a:schemeClr val="accent6"/>
                  </a:buClr>
                </a:pPr>
                <a:endParaRPr lang="en-US" sz="1200" dirty="0">
                  <a:latin typeface="Cambria" panose="02040503050406030204" pitchFamily="18" charset="0"/>
                </a:endParaRPr>
              </a:p>
              <a:p>
                <a:pPr marL="285750" indent="-285750">
                  <a:buClr>
                    <a:schemeClr val="accent6"/>
                  </a:buClr>
                  <a:buFont typeface="Arial" panose="020B0604020202020204" pitchFamily="34" charset="0"/>
                  <a:buChar char="•"/>
                </a:pPr>
                <a:endParaRPr lang="en-US" sz="1200" dirty="0">
                  <a:latin typeface="Cambria" panose="02040503050406030204" pitchFamily="18" charset="0"/>
                </a:endParaRPr>
              </a:p>
              <a:p>
                <a:pPr marL="285750" indent="-285750">
                  <a:buClr>
                    <a:schemeClr val="accent6"/>
                  </a:buClr>
                  <a:buFont typeface="Arial" panose="020B0604020202020204" pitchFamily="34" charset="0"/>
                  <a:buChar char="•"/>
                </a:pPr>
                <a:r>
                  <a:rPr lang="en-US" dirty="0">
                    <a:latin typeface="Cambria" panose="02040503050406030204" pitchFamily="18" charset="0"/>
                  </a:rPr>
                  <a:t>Data-efficient because make sure of prior physical information.</a:t>
                </a:r>
              </a:p>
              <a:p>
                <a:pPr marL="285750" indent="-285750">
                  <a:buClr>
                    <a:schemeClr val="accent6"/>
                  </a:buClr>
                  <a:buFont typeface="Arial" panose="020B0604020202020204" pitchFamily="34" charset="0"/>
                  <a:buChar char="•"/>
                </a:pPr>
                <a:endParaRPr lang="en-US" sz="1200" dirty="0">
                  <a:latin typeface="Cambria" panose="02040503050406030204" pitchFamily="18" charset="0"/>
                </a:endParaRPr>
              </a:p>
              <a:p>
                <a:pPr marL="285750" indent="-285750">
                  <a:buClr>
                    <a:schemeClr val="accent6"/>
                  </a:buClr>
                  <a:buFont typeface="Arial" panose="020B0604020202020204" pitchFamily="34" charset="0"/>
                  <a:buChar char="•"/>
                </a:pPr>
                <a:r>
                  <a:rPr lang="en-US" dirty="0">
                    <a:latin typeface="Cambria" panose="02040503050406030204" pitchFamily="18" charset="0"/>
                  </a:rPr>
                  <a:t>Can be more predictive than Neural ODEs:</a:t>
                </a:r>
              </a:p>
              <a:p>
                <a:pPr marL="285750" indent="-285750">
                  <a:buClr>
                    <a:schemeClr val="accent6"/>
                  </a:buClr>
                  <a:buFont typeface="Arial" panose="020B0604020202020204" pitchFamily="34" charset="0"/>
                  <a:buChar char="•"/>
                </a:pPr>
                <a:endParaRPr lang="en-US" sz="1200" dirty="0">
                  <a:latin typeface="Cambria" panose="02040503050406030204" pitchFamily="18" charset="0"/>
                </a:endParaRPr>
              </a:p>
              <a:p>
                <a:pPr>
                  <a:buClr>
                    <a:schemeClr val="accent6"/>
                  </a:buClr>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b="1" i="1">
                              <a:latin typeface="Cambria Math" panose="02040503050406030204" pitchFamily="18" charset="0"/>
                            </a:rPr>
                            <m:t>𝒖</m:t>
                          </m:r>
                        </m:e>
                        <m:sup>
                          <m:r>
                            <a:rPr lang="en-US" i="1">
                              <a:latin typeface="Cambria Math" panose="02040503050406030204" pitchFamily="18" charset="0"/>
                            </a:rPr>
                            <m:t>′</m:t>
                          </m:r>
                        </m:sup>
                      </m:sSup>
                      <m:r>
                        <a:rPr lang="en-US" i="1">
                          <a:latin typeface="Cambria Math" panose="02040503050406030204" pitchFamily="18" charset="0"/>
                        </a:rPr>
                        <m:t>=</m:t>
                      </m:r>
                      <m:r>
                        <a:rPr lang="en-US" i="1" smtClean="0">
                          <a:latin typeface="Cambria Math" panose="02040503050406030204" pitchFamily="18" charset="0"/>
                        </a:rPr>
                        <m:t>𝑁</m:t>
                      </m:r>
                      <m:r>
                        <a:rPr lang="en-US" b="0" i="1" smtClean="0">
                          <a:latin typeface="Cambria Math" panose="02040503050406030204" pitchFamily="18" charset="0"/>
                        </a:rPr>
                        <m:t>𝑁</m:t>
                      </m:r>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𝑁𝑁</m:t>
                          </m:r>
                        </m:sub>
                      </m:sSub>
                      <m:r>
                        <a:rPr lang="en-US" b="0" i="1" smtClean="0">
                          <a:latin typeface="Cambria Math" panose="02040503050406030204" pitchFamily="18" charset="0"/>
                        </a:rPr>
                        <m:t>)</m:t>
                      </m:r>
                    </m:oMath>
                    <m:oMath xmlns:m="http://schemas.openxmlformats.org/officeDocument/2006/math">
                      <a:fld id="{825F15A7-03F4-43D7-82C5-3E23DA2F108C}" type="mathplaceholder">
                        <a:rPr lang="en-US" sz="600" b="0" i="1">
                          <a:solidFill>
                            <a:schemeClr val="bg1"/>
                          </a:solidFill>
                          <a:latin typeface="Cambria" panose="02040503050406030204" pitchFamily="18" charset="0"/>
                        </a:rPr>
                        <a:t>Type equation here.</a:t>
                      </a:fld>
                    </m:oMath>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b="0" i="1" smtClean="0">
                                      <a:latin typeface="Cambria Math" panose="02040503050406030204" pitchFamily="18" charset="0"/>
                                    </a:rPr>
                                  </m:ctrlPr>
                                </m:sSubPr>
                                <m:e>
                                  <m:r>
                                    <a:rPr lang="en-US" i="1">
                                      <a:latin typeface="Cambria Math" panose="02040503050406030204" pitchFamily="18" charset="0"/>
                                    </a:rPr>
                                    <m:t>𝜃</m:t>
                                  </m:r>
                                </m:e>
                                <m:sub>
                                  <m:r>
                                    <a:rPr lang="en-US" b="0" i="1" smtClean="0">
                                      <a:latin typeface="Cambria Math" panose="02040503050406030204" pitchFamily="18" charset="0"/>
                                    </a:rPr>
                                    <m:t>𝑁𝑁</m:t>
                                  </m:r>
                                </m:sub>
                              </m:sSub>
                            </m:lim>
                          </m:limLow>
                        </m:fName>
                        <m:e>
                          <m:d>
                            <m:dPr>
                              <m:begChr m:val="‖"/>
                              <m:endChr m:val="‖"/>
                              <m:ctrlPr>
                                <a:rPr lang="en-US" i="1">
                                  <a:latin typeface="Cambria Math" panose="02040503050406030204" pitchFamily="18" charset="0"/>
                                </a:rPr>
                              </m:ctrlPr>
                            </m:dPr>
                            <m:e>
                              <m:r>
                                <a:rPr lang="en-US" b="1" i="1">
                                  <a:latin typeface="Cambria Math" panose="02040503050406030204" pitchFamily="18" charset="0"/>
                                </a:rPr>
                                <m:t>𝒅</m:t>
                              </m:r>
                              <m:r>
                                <a:rPr lang="en-US" i="1">
                                  <a:latin typeface="Cambria Math" panose="02040503050406030204" pitchFamily="18" charset="0"/>
                                </a:rPr>
                                <m:t>−</m:t>
                              </m:r>
                              <m:r>
                                <a:rPr lang="en-US" b="1" i="1">
                                  <a:latin typeface="Cambria Math" panose="02040503050406030204" pitchFamily="18" charset="0"/>
                                </a:rPr>
                                <m:t>𝒖</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𝜃</m:t>
                                  </m:r>
                                </m:e>
                                <m:sub>
                                  <m:r>
                                    <a:rPr lang="en-US" b="0" i="1" smtClean="0">
                                      <a:latin typeface="Cambria Math" panose="02040503050406030204" pitchFamily="18" charset="0"/>
                                    </a:rPr>
                                    <m:t>𝑁𝑁</m:t>
                                  </m:r>
                                </m:sub>
                              </m:sSub>
                              <m:r>
                                <a:rPr lang="en-US" i="1">
                                  <a:latin typeface="Cambria Math" panose="02040503050406030204" pitchFamily="18" charset="0"/>
                                </a:rPr>
                                <m:t>)</m:t>
                              </m:r>
                            </m:e>
                          </m:d>
                        </m:e>
                      </m:func>
                    </m:oMath>
                  </m:oMathPara>
                </a14:m>
                <a:endParaRPr lang="en-US" dirty="0">
                  <a:latin typeface="Cambria" panose="02040503050406030204" pitchFamily="18" charset="0"/>
                </a:endParaRPr>
              </a:p>
            </p:txBody>
          </p:sp>
        </mc:Choice>
        <mc:Fallback xmlns="">
          <p:sp>
            <p:nvSpPr>
              <p:cNvPr id="3" name="TextBox 2">
                <a:extLst>
                  <a:ext uri="{FF2B5EF4-FFF2-40B4-BE49-F238E27FC236}">
                    <a16:creationId xmlns:a16="http://schemas.microsoft.com/office/drawing/2014/main" id="{86DECD6E-B0DF-40C4-F81A-DBA0BA8AF188}"/>
                  </a:ext>
                </a:extLst>
              </p:cNvPr>
              <p:cNvSpPr txBox="1">
                <a:spLocks noRot="1" noChangeAspect="1" noMove="1" noResize="1" noEditPoints="1" noAdjustHandles="1" noChangeArrowheads="1" noChangeShapeType="1" noTextEdit="1"/>
              </p:cNvSpPr>
              <p:nvPr/>
            </p:nvSpPr>
            <p:spPr>
              <a:xfrm>
                <a:off x="183667" y="971260"/>
                <a:ext cx="6880279" cy="4852419"/>
              </a:xfrm>
              <a:prstGeom prst="rect">
                <a:avLst/>
              </a:prstGeom>
              <a:blipFill>
                <a:blip r:embed="rId3"/>
                <a:stretch>
                  <a:fillRect l="-552" t="-52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E2B3C4B-3D3C-D905-527D-26643C99E28D}"/>
              </a:ext>
            </a:extLst>
          </p:cNvPr>
          <p:cNvSpPr txBox="1"/>
          <p:nvPr/>
        </p:nvSpPr>
        <p:spPr>
          <a:xfrm>
            <a:off x="0" y="5886368"/>
            <a:ext cx="12086897" cy="246221"/>
          </a:xfrm>
          <a:prstGeom prst="rect">
            <a:avLst/>
          </a:prstGeom>
          <a:noFill/>
        </p:spPr>
        <p:txBody>
          <a:bodyPr wrap="square">
            <a:spAutoFit/>
          </a:bodyPr>
          <a:lstStyle/>
          <a:p>
            <a:r>
              <a:rPr lang="en-US" sz="1000" b="1" i="0" u="none" strike="noStrike" dirty="0">
                <a:solidFill>
                  <a:srgbClr val="222222"/>
                </a:solidFill>
                <a:effectLst/>
                <a:latin typeface="Cambria" panose="02040503050406030204" pitchFamily="18" charset="0"/>
              </a:rPr>
              <a:t>Rackauckas, C., Ma, Y., Martensen, J., Warner, C., Zubov, K., Supekar, R., Skinner, D., Ramadhan, A. and Edelman, A., 2020. Universal differential equations for scientific machine learning. </a:t>
            </a:r>
            <a:r>
              <a:rPr lang="en-US" sz="1000" b="1" i="1" u="none" strike="noStrike" dirty="0">
                <a:solidFill>
                  <a:srgbClr val="222222"/>
                </a:solidFill>
                <a:effectLst/>
                <a:latin typeface="Cambria" panose="02040503050406030204" pitchFamily="18" charset="0"/>
              </a:rPr>
              <a:t> arXiv:2001.04385</a:t>
            </a:r>
            <a:r>
              <a:rPr lang="en-US" sz="1000" b="1" i="0" u="none" strike="noStrike" dirty="0">
                <a:solidFill>
                  <a:srgbClr val="222222"/>
                </a:solidFill>
                <a:effectLst/>
                <a:latin typeface="Cambria" panose="02040503050406030204" pitchFamily="18" charset="0"/>
              </a:rPr>
              <a:t>.</a:t>
            </a:r>
            <a:endParaRPr lang="en-US" sz="1000" b="1" dirty="0">
              <a:latin typeface="Cambria" panose="02040503050406030204" pitchFamily="18" charset="0"/>
            </a:endParaRPr>
          </a:p>
        </p:txBody>
      </p:sp>
    </p:spTree>
    <p:extLst>
      <p:ext uri="{BB962C8B-B14F-4D97-AF65-F5344CB8AC3E}">
        <p14:creationId xmlns:p14="http://schemas.microsoft.com/office/powerpoint/2010/main" val="1876030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UDEs as surrogates for ABMs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2EF13-CD16-3699-BF1D-888497A30E8F}"/>
                  </a:ext>
                </a:extLst>
              </p:cNvPr>
              <p:cNvSpPr txBox="1"/>
              <p:nvPr/>
            </p:nvSpPr>
            <p:spPr>
              <a:xfrm>
                <a:off x="1947508" y="4446940"/>
                <a:ext cx="7384907" cy="1323439"/>
              </a:xfrm>
              <a:prstGeom prst="rect">
                <a:avLst/>
              </a:prstGeom>
              <a:noFill/>
            </p:spPr>
            <p:txBody>
              <a:bodyPr wrap="none" rtlCol="0">
                <a:spAutoFit/>
              </a:bodyPr>
              <a:lstStyle/>
              <a:p>
                <a:pPr marL="285750" indent="-285750">
                  <a:buClr>
                    <a:schemeClr val="accent6"/>
                  </a:buClr>
                  <a:buFont typeface="Arial" panose="020B0604020202020204" pitchFamily="34" charset="0"/>
                  <a:buChar char="•"/>
                </a:pPr>
                <a14:m>
                  <m:oMath xmlns:m="http://schemas.openxmlformats.org/officeDocument/2006/math">
                    <m:r>
                      <a:rPr lang="en-US" sz="1600" b="0" i="1" smtClean="0">
                        <a:latin typeface="Cambria Math" panose="02040503050406030204" pitchFamily="18" charset="0"/>
                      </a:rPr>
                      <m:t>𝑁𝑁</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𝑊</m:t>
                        </m:r>
                        <m:r>
                          <a:rPr lang="en-US" sz="1600" b="0" i="1" smtClean="0">
                            <a:latin typeface="Cambria Math" panose="02040503050406030204" pitchFamily="18" charset="0"/>
                          </a:rPr>
                          <m:t>,</m:t>
                        </m:r>
                        <m:r>
                          <a:rPr lang="en-US" sz="1600" b="0" i="1" smtClean="0">
                            <a:latin typeface="Cambria Math" panose="02040503050406030204" pitchFamily="18" charset="0"/>
                          </a:rPr>
                          <m:t>𝑏</m:t>
                        </m:r>
                      </m:e>
                    </m:d>
                    <m:r>
                      <a:rPr lang="en-US" sz="1600" b="0" i="1" smtClean="0">
                        <a:latin typeface="Cambria Math" panose="02040503050406030204" pitchFamily="18" charset="0"/>
                      </a:rPr>
                      <m:t>: </m:t>
                    </m:r>
                  </m:oMath>
                </a14:m>
                <a:r>
                  <a:rPr lang="en-US" sz="1600" dirty="0">
                    <a:latin typeface="Cambria" panose="02040503050406030204" pitchFamily="18" charset="0"/>
                  </a:rPr>
                  <a:t> fully-connected NN of depth 1, width 10, ReLU activation function</a:t>
                </a:r>
              </a:p>
              <a:p>
                <a:pPr marL="285750" indent="-285750">
                  <a:buClr>
                    <a:schemeClr val="accent6"/>
                  </a:buClr>
                  <a:buFont typeface="Arial" panose="020B0604020202020204" pitchFamily="34" charset="0"/>
                  <a:buChar char="•"/>
                </a:pPr>
                <a:endParaRPr lang="en-US" sz="1600" dirty="0">
                  <a:latin typeface="Cambria" panose="02040503050406030204" pitchFamily="18" charset="0"/>
                </a:endParaRPr>
              </a:p>
              <a:p>
                <a:pPr marL="285750" indent="-285750">
                  <a:buClr>
                    <a:schemeClr val="accent6"/>
                  </a:buClr>
                  <a:buFont typeface="Arial" panose="020B0604020202020204" pitchFamily="34" charset="0"/>
                  <a:buChar char="•"/>
                </a:pPr>
                <a:r>
                  <a:rPr lang="en-US" sz="1600" dirty="0">
                    <a:latin typeface="Cambria" panose="02040503050406030204" pitchFamily="18" charset="0"/>
                  </a:rPr>
                  <a:t>Both ODE and NN parameters (i.e., </a:t>
                </a:r>
                <a14:m>
                  <m:oMath xmlns:m="http://schemas.openxmlformats.org/officeDocument/2006/math">
                    <m:r>
                      <a:rPr lang="en-US" sz="1600" b="0" i="1" smtClean="0">
                        <a:latin typeface="Cambria Math" panose="02040503050406030204" pitchFamily="18" charset="0"/>
                      </a:rPr>
                      <m:t>𝜃</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𝑂𝐷𝐸</m:t>
                        </m:r>
                      </m:sub>
                    </m:sSub>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𝑁𝑁</m:t>
                        </m:r>
                      </m:sub>
                    </m:sSub>
                    <m:r>
                      <a:rPr lang="en-US" sz="1600" b="0" i="1" smtClean="0">
                        <a:latin typeface="Cambria Math" panose="02040503050406030204" pitchFamily="18" charset="0"/>
                      </a:rPr>
                      <m:t>}</m:t>
                    </m:r>
                  </m:oMath>
                </a14:m>
                <a:r>
                  <a:rPr lang="en-US" sz="1600" dirty="0">
                    <a:latin typeface="Cambria" panose="02040503050406030204" pitchFamily="18" charset="0"/>
                  </a:rPr>
                  <a:t>) trained using Adam </a:t>
                </a:r>
              </a:p>
              <a:p>
                <a:pPr marL="285750" indent="-285750">
                  <a:buClr>
                    <a:schemeClr val="accent6"/>
                  </a:buClr>
                  <a:buFont typeface="Arial" panose="020B0604020202020204" pitchFamily="34" charset="0"/>
                  <a:buChar char="•"/>
                </a:pPr>
                <a:endParaRPr lang="en-US" sz="1600" dirty="0">
                  <a:latin typeface="Cambria" panose="02040503050406030204" pitchFamily="18" charset="0"/>
                </a:endParaRPr>
              </a:p>
              <a:p>
                <a:pPr marL="285750" indent="-285750">
                  <a:buClr>
                    <a:schemeClr val="accent6"/>
                  </a:buClr>
                  <a:buFont typeface="Arial" panose="020B0604020202020204" pitchFamily="34" charset="0"/>
                  <a:buChar char="•"/>
                </a:pPr>
                <a:r>
                  <a:rPr lang="en-US" sz="1600" dirty="0">
                    <a:latin typeface="Cambria" panose="02040503050406030204" pitchFamily="18" charset="0"/>
                  </a:rPr>
                  <a:t>Models and training implemented using Julia’s SciML libraries: </a:t>
                </a:r>
                <a:r>
                  <a:rPr lang="en-US" sz="1600" dirty="0">
                    <a:latin typeface="Cambria" panose="02040503050406030204" pitchFamily="18" charset="0"/>
                    <a:hlinkClick r:id="rId2"/>
                  </a:rPr>
                  <a:t>https://sciml.ai</a:t>
                </a:r>
                <a:r>
                  <a:rPr lang="en-US" sz="1600" dirty="0">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E362EF13-CD16-3699-BF1D-888497A30E8F}"/>
                  </a:ext>
                </a:extLst>
              </p:cNvPr>
              <p:cNvSpPr txBox="1">
                <a:spLocks noRot="1" noChangeAspect="1" noMove="1" noResize="1" noEditPoints="1" noAdjustHandles="1" noChangeArrowheads="1" noChangeShapeType="1" noTextEdit="1"/>
              </p:cNvSpPr>
              <p:nvPr/>
            </p:nvSpPr>
            <p:spPr>
              <a:xfrm>
                <a:off x="1947508" y="4446940"/>
                <a:ext cx="7384907" cy="1323439"/>
              </a:xfrm>
              <a:prstGeom prst="rect">
                <a:avLst/>
              </a:prstGeom>
              <a:blipFill>
                <a:blip r:embed="rId3"/>
                <a:stretch>
                  <a:fillRect l="-344" t="-943" b="-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C211E4-47FA-A16F-541F-636D87D24666}"/>
                  </a:ext>
                </a:extLst>
              </p:cNvPr>
              <p:cNvSpPr txBox="1"/>
              <p:nvPr/>
            </p:nvSpPr>
            <p:spPr>
              <a:xfrm>
                <a:off x="720648" y="3737639"/>
                <a:ext cx="9764486" cy="463332"/>
              </a:xfrm>
              <a:prstGeom prst="rect">
                <a:avLst/>
              </a:prstGeom>
              <a:noFill/>
            </p:spPr>
            <p:txBody>
              <a:bodyPr wrap="square">
                <a:spAutoFit/>
              </a:bodyPr>
              <a:lstStyle/>
              <a:p>
                <a:r>
                  <a:rPr lang="en-US" sz="1800" dirty="0">
                    <a:solidFill>
                      <a:schemeClr val="tx2"/>
                    </a:solidFill>
                    <a:latin typeface="Cambria" panose="02040503050406030204" pitchFamily="18" charset="0"/>
                  </a:rPr>
                  <a:t>Loss function: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𝑁𝑁</m:t>
                        </m:r>
                      </m:sub>
                    </m:sSub>
                    <m:d>
                      <m:dPr>
                        <m:ctrlPr>
                          <a:rPr lang="en-US" sz="1800" i="1">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i="1">
                                <a:latin typeface="Cambria Math" panose="02040503050406030204" pitchFamily="18" charset="0"/>
                              </a:rPr>
                              <m:t>𝜃</m:t>
                            </m:r>
                          </m:e>
                          <m:sub>
                            <m:r>
                              <a:rPr lang="en-US" sz="1800" b="0" i="1" smtClean="0">
                                <a:latin typeface="Cambria Math" panose="02040503050406030204" pitchFamily="18" charset="0"/>
                              </a:rPr>
                              <m:t>𝑁𝑁</m:t>
                            </m:r>
                          </m:sub>
                        </m:sSub>
                        <m:r>
                          <a:rPr lang="en-US" sz="1800" i="1">
                            <a:latin typeface="Cambria Math" panose="02040503050406030204" pitchFamily="18" charset="0"/>
                          </a:rPr>
                          <m:t>,</m:t>
                        </m:r>
                        <m:r>
                          <a:rPr lang="en-US" sz="1800" i="1">
                            <a:latin typeface="Cambria Math" panose="02040503050406030204" pitchFamily="18" charset="0"/>
                          </a:rPr>
                          <m:t>𝛽</m:t>
                        </m:r>
                        <m:r>
                          <a:rPr lang="en-US" sz="1800" i="1">
                            <a:latin typeface="Cambria Math" panose="02040503050406030204" pitchFamily="18" charset="0"/>
                          </a:rPr>
                          <m:t>,</m:t>
                        </m:r>
                        <m:sSub>
                          <m:sSubPr>
                            <m:ctrlPr>
                              <a:rPr lang="en-US" sz="1800" b="0" i="1" smtClean="0">
                                <a:latin typeface="Cambria Math" panose="02040503050406030204" pitchFamily="18" charset="0"/>
                              </a:rPr>
                            </m:ctrlPr>
                          </m:sSubPr>
                          <m:e>
                            <m:r>
                              <a:rPr lang="en-US" sz="1800" i="1">
                                <a:latin typeface="Cambria Math" panose="02040503050406030204" pitchFamily="18" charset="0"/>
                              </a:rPr>
                              <m:t>𝛾</m:t>
                            </m:r>
                          </m:e>
                          <m:sub>
                            <m:r>
                              <a:rPr lang="en-US" sz="1800" b="0" i="1" smtClean="0">
                                <a:latin typeface="Cambria Math" panose="02040503050406030204" pitchFamily="18" charset="0"/>
                              </a:rPr>
                              <m:t>𝐼</m:t>
                            </m:r>
                          </m:sub>
                        </m:sSub>
                        <m:r>
                          <a:rPr lang="en-US" sz="1800" i="1">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r>
                              <a:rPr lang="en-US" sz="1800" b="0" i="1" smtClean="0">
                                <a:latin typeface="Cambria Math" panose="02040503050406030204" pitchFamily="18" charset="0"/>
                              </a:rPr>
                              <m:t>𝑄</m:t>
                            </m:r>
                          </m:sub>
                        </m:sSub>
                      </m:e>
                    </m:d>
                    <m:r>
                      <a:rPr lang="en-US" sz="1800" i="1">
                        <a:latin typeface="Cambria Math" panose="02040503050406030204" pitchFamily="18" charset="0"/>
                      </a:rPr>
                      <m:t>= </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r>
                                      <a:rPr lang="en-US" sz="1800" i="1">
                                        <a:latin typeface="Cambria Math" panose="02040503050406030204" pitchFamily="18" charset="0"/>
                                      </a:rPr>
                                      <m:t>𝐼</m:t>
                                    </m:r>
                                    <m:d>
                                      <m:dPr>
                                        <m:ctrlPr>
                                          <a:rPr lang="en-US" sz="1800" i="1">
                                            <a:latin typeface="Cambria Math" panose="02040503050406030204" pitchFamily="18" charset="0"/>
                                          </a:rPr>
                                        </m:ctrlPr>
                                      </m:dPr>
                                      <m:e>
                                        <m:r>
                                          <a:rPr lang="en-US" sz="1800" i="1">
                                            <a:latin typeface="Cambria Math" panose="02040503050406030204" pitchFamily="18" charset="0"/>
                                          </a:rPr>
                                          <m:t>𝑡</m:t>
                                        </m:r>
                                      </m:e>
                                    </m:d>
                                  </m:e>
                                </m:d>
                              </m:e>
                            </m:func>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𝐼</m:t>
                                    </m:r>
                                  </m:e>
                                  <m:sub>
                                    <m:r>
                                      <a:rPr lang="en-US" sz="1800" i="1">
                                        <a:latin typeface="Cambria Math" panose="02040503050406030204" pitchFamily="18" charset="0"/>
                                      </a:rPr>
                                      <m:t>𝑑𝑎𝑡𝑎</m:t>
                                    </m:r>
                                  </m:sub>
                                </m:sSub>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m:t>
                                </m:r>
                              </m:e>
                            </m:func>
                          </m:e>
                        </m:d>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r>
                                      <a:rPr lang="en-US" sz="1800" i="1">
                                        <a:latin typeface="Cambria Math" panose="02040503050406030204" pitchFamily="18" charset="0"/>
                                      </a:rPr>
                                      <m:t>𝑅</m:t>
                                    </m:r>
                                    <m:d>
                                      <m:dPr>
                                        <m:ctrlPr>
                                          <a:rPr lang="en-US" sz="1800" i="1">
                                            <a:latin typeface="Cambria Math" panose="02040503050406030204" pitchFamily="18" charset="0"/>
                                          </a:rPr>
                                        </m:ctrlPr>
                                      </m:dPr>
                                      <m:e>
                                        <m:r>
                                          <a:rPr lang="en-US" sz="1800" i="1">
                                            <a:latin typeface="Cambria Math" panose="02040503050406030204" pitchFamily="18" charset="0"/>
                                          </a:rPr>
                                          <m:t>𝑡</m:t>
                                        </m:r>
                                      </m:e>
                                    </m:d>
                                  </m:e>
                                </m:d>
                              </m:e>
                            </m:func>
                            <m:r>
                              <a:rPr lang="en-US" sz="1800" i="1">
                                <a:latin typeface="Cambria Math" panose="02040503050406030204" pitchFamily="18" charset="0"/>
                              </a:rPr>
                              <m:t>−</m:t>
                            </m:r>
                            <m:r>
                              <m:rPr>
                                <m:sty m:val="p"/>
                              </m:rPr>
                              <a:rPr lang="en-US" sz="1800">
                                <a:latin typeface="Cambria Math" panose="02040503050406030204" pitchFamily="18" charset="0"/>
                              </a:rPr>
                              <m:t>log</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𝑑𝑎𝑡𝑎</m:t>
                                </m:r>
                              </m:sub>
                            </m:sSub>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m:t>
                            </m:r>
                          </m:e>
                        </m:d>
                      </m:e>
                      <m:sup>
                        <m:r>
                          <a:rPr lang="en-US" sz="1800" i="1">
                            <a:latin typeface="Cambria Math" panose="02040503050406030204" pitchFamily="18" charset="0"/>
                          </a:rPr>
                          <m:t>2</m:t>
                        </m:r>
                      </m:sup>
                    </m:sSup>
                  </m:oMath>
                </a14:m>
                <a:endParaRPr lang="en-US" dirty="0">
                  <a:latin typeface="Cambria" panose="02040503050406030204" pitchFamily="18" charset="0"/>
                </a:endParaRPr>
              </a:p>
            </p:txBody>
          </p:sp>
        </mc:Choice>
        <mc:Fallback xmlns="">
          <p:sp>
            <p:nvSpPr>
              <p:cNvPr id="7" name="TextBox 6">
                <a:extLst>
                  <a:ext uri="{FF2B5EF4-FFF2-40B4-BE49-F238E27FC236}">
                    <a16:creationId xmlns:a16="http://schemas.microsoft.com/office/drawing/2014/main" id="{0AC211E4-47FA-A16F-541F-636D87D24666}"/>
                  </a:ext>
                </a:extLst>
              </p:cNvPr>
              <p:cNvSpPr txBox="1">
                <a:spLocks noRot="1" noChangeAspect="1" noMove="1" noResize="1" noEditPoints="1" noAdjustHandles="1" noChangeArrowheads="1" noChangeShapeType="1" noTextEdit="1"/>
              </p:cNvSpPr>
              <p:nvPr/>
            </p:nvSpPr>
            <p:spPr>
              <a:xfrm>
                <a:off x="720648" y="3737639"/>
                <a:ext cx="9764486" cy="463332"/>
              </a:xfrm>
              <a:prstGeom prst="rect">
                <a:avLst/>
              </a:prstGeom>
              <a:blipFill>
                <a:blip r:embed="rId4"/>
                <a:stretch>
                  <a:fillRect l="-519" b="-135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3968816-9479-AF3A-8231-62D6D9305335}"/>
              </a:ext>
            </a:extLst>
          </p:cNvPr>
          <p:cNvPicPr>
            <a:picLocks noChangeAspect="1"/>
          </p:cNvPicPr>
          <p:nvPr/>
        </p:nvPicPr>
        <p:blipFill>
          <a:blip r:embed="rId5"/>
          <a:stretch>
            <a:fillRect/>
          </a:stretch>
        </p:blipFill>
        <p:spPr>
          <a:xfrm>
            <a:off x="520700" y="913747"/>
            <a:ext cx="11150600" cy="2768600"/>
          </a:xfrm>
          <a:prstGeom prst="rect">
            <a:avLst/>
          </a:prstGeom>
        </p:spPr>
      </p:pic>
      <p:cxnSp>
        <p:nvCxnSpPr>
          <p:cNvPr id="9" name="Straight Connector 8">
            <a:extLst>
              <a:ext uri="{FF2B5EF4-FFF2-40B4-BE49-F238E27FC236}">
                <a16:creationId xmlns:a16="http://schemas.microsoft.com/office/drawing/2014/main" id="{4E809E1D-B1DA-F438-C535-39EEBF1D5A5E}"/>
              </a:ext>
            </a:extLst>
          </p:cNvPr>
          <p:cNvCxnSpPr>
            <a:cxnSpLocks/>
          </p:cNvCxnSpPr>
          <p:nvPr/>
        </p:nvCxnSpPr>
        <p:spPr>
          <a:xfrm>
            <a:off x="668396" y="4362991"/>
            <a:ext cx="10735478"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9FDEE4AA-82BB-A0FB-FA6C-FFC73BAB3BD2}"/>
              </a:ext>
            </a:extLst>
          </p:cNvPr>
          <p:cNvSpPr txBox="1"/>
          <p:nvPr/>
        </p:nvSpPr>
        <p:spPr>
          <a:xfrm>
            <a:off x="28643" y="5875481"/>
            <a:ext cx="11642657" cy="246221"/>
          </a:xfrm>
          <a:prstGeom prst="rect">
            <a:avLst/>
          </a:prstGeom>
          <a:noFill/>
        </p:spPr>
        <p:txBody>
          <a:bodyPr wrap="square">
            <a:spAutoFit/>
          </a:bodyPr>
          <a:lstStyle/>
          <a:p>
            <a:r>
              <a:rPr lang="en-US" sz="1000" b="1" i="0" u="none" strike="noStrike" dirty="0">
                <a:solidFill>
                  <a:srgbClr val="222222"/>
                </a:solidFill>
                <a:effectLst/>
                <a:latin typeface="Cambria" panose="02040503050406030204" pitchFamily="18" charset="0"/>
              </a:rPr>
              <a:t>Dandekar, R., Rackauckas, C. and Barbastathis, G., 2020. A machine learning-aided global diagnostic and comparative tool to assess effect of quarantine control in COVID-19 spread. </a:t>
            </a:r>
            <a:r>
              <a:rPr lang="en-US" sz="1000" b="1" i="1" u="none" strike="noStrike" dirty="0">
                <a:solidFill>
                  <a:srgbClr val="222222"/>
                </a:solidFill>
                <a:effectLst/>
                <a:latin typeface="Cambria" panose="02040503050406030204" pitchFamily="18" charset="0"/>
              </a:rPr>
              <a:t>Patterns</a:t>
            </a:r>
            <a:r>
              <a:rPr lang="en-US" sz="1000" b="1" i="0" u="none" strike="noStrike" dirty="0">
                <a:solidFill>
                  <a:srgbClr val="222222"/>
                </a:solidFill>
                <a:effectLst/>
                <a:latin typeface="Cambria" panose="02040503050406030204" pitchFamily="18" charset="0"/>
              </a:rPr>
              <a:t>, </a:t>
            </a:r>
            <a:r>
              <a:rPr lang="en-US" sz="1000" b="1" i="1" u="none" strike="noStrike" dirty="0">
                <a:solidFill>
                  <a:srgbClr val="222222"/>
                </a:solidFill>
                <a:effectLst/>
                <a:latin typeface="Cambria" panose="02040503050406030204" pitchFamily="18" charset="0"/>
              </a:rPr>
              <a:t>1</a:t>
            </a:r>
            <a:r>
              <a:rPr lang="en-US" sz="1000" b="1" i="0" u="none" strike="noStrike" dirty="0">
                <a:solidFill>
                  <a:srgbClr val="222222"/>
                </a:solidFill>
                <a:effectLst/>
                <a:latin typeface="Cambria" panose="02040503050406030204" pitchFamily="18" charset="0"/>
              </a:rPr>
              <a:t>(9).</a:t>
            </a:r>
            <a:endParaRPr lang="en-US" sz="1000" b="1" dirty="0">
              <a:latin typeface="Cambria" panose="02040503050406030204" pitchFamily="18" charset="0"/>
            </a:endParaRPr>
          </a:p>
        </p:txBody>
      </p:sp>
      <p:cxnSp>
        <p:nvCxnSpPr>
          <p:cNvPr id="11" name="Straight Connector 10">
            <a:extLst>
              <a:ext uri="{FF2B5EF4-FFF2-40B4-BE49-F238E27FC236}">
                <a16:creationId xmlns:a16="http://schemas.microsoft.com/office/drawing/2014/main" id="{07CA7271-50F7-BDBE-D901-8EFE611C0CC9}"/>
              </a:ext>
            </a:extLst>
          </p:cNvPr>
          <p:cNvCxnSpPr>
            <a:cxnSpLocks/>
          </p:cNvCxnSpPr>
          <p:nvPr/>
        </p:nvCxnSpPr>
        <p:spPr>
          <a:xfrm>
            <a:off x="668396" y="6171197"/>
            <a:ext cx="10735478"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8923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50B61-70F3-CF9F-0C34-94B5BE4A4B88}"/>
              </a:ext>
            </a:extLst>
          </p:cNvPr>
          <p:cNvPicPr>
            <a:picLocks noChangeAspect="1"/>
          </p:cNvPicPr>
          <p:nvPr/>
        </p:nvPicPr>
        <p:blipFill rotWithShape="1">
          <a:blip r:embed="rId2"/>
          <a:srcRect b="51667"/>
          <a:stretch/>
        </p:blipFill>
        <p:spPr>
          <a:xfrm>
            <a:off x="0" y="-3803"/>
            <a:ext cx="5409313" cy="6152793"/>
          </a:xfrm>
          <a:prstGeom prst="rect">
            <a:avLst/>
          </a:prstGeom>
        </p:spPr>
      </p:pic>
      <p:sp>
        <p:nvSpPr>
          <p:cNvPr id="6" name="TextBox 5">
            <a:extLst>
              <a:ext uri="{FF2B5EF4-FFF2-40B4-BE49-F238E27FC236}">
                <a16:creationId xmlns:a16="http://schemas.microsoft.com/office/drawing/2014/main" id="{484EFFA8-0799-AD18-2955-6924F12F1AD1}"/>
              </a:ext>
            </a:extLst>
          </p:cNvPr>
          <p:cNvSpPr txBox="1"/>
          <p:nvPr/>
        </p:nvSpPr>
        <p:spPr>
          <a:xfrm>
            <a:off x="1566041" y="6243144"/>
            <a:ext cx="2172903" cy="307777"/>
          </a:xfrm>
          <a:prstGeom prst="rect">
            <a:avLst/>
          </a:prstGeom>
          <a:noFill/>
        </p:spPr>
        <p:txBody>
          <a:bodyPr wrap="none" rtlCol="0">
            <a:spAutoFit/>
          </a:bodyPr>
          <a:lstStyle/>
          <a:p>
            <a:r>
              <a:rPr lang="en-US" sz="1400" b="1" dirty="0"/>
              <a:t>(from the Visual Capitalist)</a:t>
            </a:r>
          </a:p>
        </p:txBody>
      </p:sp>
      <p:pic>
        <p:nvPicPr>
          <p:cNvPr id="8" name="Picture 7" descr="A graph on a white background&#10;&#10;Description automatically generated">
            <a:extLst>
              <a:ext uri="{FF2B5EF4-FFF2-40B4-BE49-F238E27FC236}">
                <a16:creationId xmlns:a16="http://schemas.microsoft.com/office/drawing/2014/main" id="{4CDD8626-9929-1022-9CE3-C25A9A37B334}"/>
              </a:ext>
            </a:extLst>
          </p:cNvPr>
          <p:cNvPicPr>
            <a:picLocks noChangeAspect="1"/>
          </p:cNvPicPr>
          <p:nvPr/>
        </p:nvPicPr>
        <p:blipFill>
          <a:blip r:embed="rId3"/>
          <a:stretch>
            <a:fillRect/>
          </a:stretch>
        </p:blipFill>
        <p:spPr>
          <a:xfrm>
            <a:off x="5447413" y="127000"/>
            <a:ext cx="6747402" cy="5842000"/>
          </a:xfrm>
          <a:prstGeom prst="rect">
            <a:avLst/>
          </a:prstGeom>
        </p:spPr>
      </p:pic>
      <p:sp>
        <p:nvSpPr>
          <p:cNvPr id="9" name="TextBox 8">
            <a:extLst>
              <a:ext uri="{FF2B5EF4-FFF2-40B4-BE49-F238E27FC236}">
                <a16:creationId xmlns:a16="http://schemas.microsoft.com/office/drawing/2014/main" id="{E27884AB-5029-D0F1-0BA3-7F8D02CF4C07}"/>
              </a:ext>
            </a:extLst>
          </p:cNvPr>
          <p:cNvSpPr txBox="1"/>
          <p:nvPr/>
        </p:nvSpPr>
        <p:spPr>
          <a:xfrm>
            <a:off x="5984874" y="2422689"/>
            <a:ext cx="2108091" cy="923330"/>
          </a:xfrm>
          <a:prstGeom prst="rect">
            <a:avLst/>
          </a:prstGeom>
          <a:noFill/>
        </p:spPr>
        <p:txBody>
          <a:bodyPr wrap="square" rtlCol="0">
            <a:spAutoFit/>
          </a:bodyPr>
          <a:lstStyle/>
          <a:p>
            <a:pPr algn="ctr"/>
            <a:r>
              <a:rPr lang="en-US" b="1" dirty="0">
                <a:solidFill>
                  <a:srgbClr val="FF0000"/>
                </a:solidFill>
              </a:rPr>
              <a:t>Equivalent to</a:t>
            </a:r>
          </a:p>
          <a:p>
            <a:pPr algn="ctr"/>
            <a:r>
              <a:rPr lang="en-US" b="1" dirty="0">
                <a:solidFill>
                  <a:srgbClr val="FF0000"/>
                </a:solidFill>
              </a:rPr>
              <a:t>~400k deaths/yr. in today’s numbers</a:t>
            </a:r>
          </a:p>
        </p:txBody>
      </p:sp>
    </p:spTree>
    <p:extLst>
      <p:ext uri="{BB962C8B-B14F-4D97-AF65-F5344CB8AC3E}">
        <p14:creationId xmlns:p14="http://schemas.microsoft.com/office/powerpoint/2010/main" val="406642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Other surrogates (CNN’s, LLM’s)</a:t>
            </a:r>
          </a:p>
        </p:txBody>
      </p:sp>
      <p:cxnSp>
        <p:nvCxnSpPr>
          <p:cNvPr id="11" name="Straight Connector 10">
            <a:extLst>
              <a:ext uri="{FF2B5EF4-FFF2-40B4-BE49-F238E27FC236}">
                <a16:creationId xmlns:a16="http://schemas.microsoft.com/office/drawing/2014/main" id="{07CA7271-50F7-BDBE-D901-8EFE611C0CC9}"/>
              </a:ext>
            </a:extLst>
          </p:cNvPr>
          <p:cNvCxnSpPr>
            <a:cxnSpLocks/>
          </p:cNvCxnSpPr>
          <p:nvPr/>
        </p:nvCxnSpPr>
        <p:spPr>
          <a:xfrm>
            <a:off x="668396" y="6171197"/>
            <a:ext cx="10735478" cy="0"/>
          </a:xfrm>
          <a:prstGeom prst="line">
            <a:avLst/>
          </a:prstGeom>
        </p:spPr>
        <p:style>
          <a:lnRef idx="2">
            <a:schemeClr val="dk1"/>
          </a:lnRef>
          <a:fillRef idx="0">
            <a:schemeClr val="dk1"/>
          </a:fillRef>
          <a:effectRef idx="1">
            <a:schemeClr val="dk1"/>
          </a:effectRef>
          <a:fontRef idx="minor">
            <a:schemeClr val="tx1"/>
          </a:fontRef>
        </p:style>
      </p:cxnSp>
      <p:sp>
        <p:nvSpPr>
          <p:cNvPr id="3" name="Google Shape;57;p13">
            <a:extLst>
              <a:ext uri="{FF2B5EF4-FFF2-40B4-BE49-F238E27FC236}">
                <a16:creationId xmlns:a16="http://schemas.microsoft.com/office/drawing/2014/main" id="{2EE7BD4F-61DB-D868-E855-139806EB3361}"/>
              </a:ext>
            </a:extLst>
          </p:cNvPr>
          <p:cNvSpPr txBox="1"/>
          <p:nvPr/>
        </p:nvSpPr>
        <p:spPr>
          <a:xfrm>
            <a:off x="311699" y="923875"/>
            <a:ext cx="6209021" cy="315345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Calibri"/>
              <a:buChar char="●"/>
            </a:pPr>
            <a:r>
              <a:rPr lang="en" sz="1600" dirty="0">
                <a:solidFill>
                  <a:srgbClr val="595959"/>
                </a:solidFill>
                <a:latin typeface="+mn-lt"/>
                <a:ea typeface="Calibri"/>
                <a:cs typeface="Calibri"/>
                <a:sym typeface="Calibri"/>
              </a:rPr>
              <a:t>Develop deep-learning-based </a:t>
            </a:r>
            <a:r>
              <a:rPr lang="en" sz="1600" b="1" dirty="0">
                <a:solidFill>
                  <a:srgbClr val="073763"/>
                </a:solidFill>
                <a:latin typeface="+mn-lt"/>
                <a:ea typeface="Calibri"/>
                <a:cs typeface="Calibri"/>
                <a:sym typeface="Calibri"/>
              </a:rPr>
              <a:t>surrogate models for compute-intensive epidemic simulations</a:t>
            </a:r>
            <a:r>
              <a:rPr lang="en" sz="1600" dirty="0">
                <a:solidFill>
                  <a:srgbClr val="595959"/>
                </a:solidFill>
                <a:latin typeface="+mn-lt"/>
                <a:ea typeface="Calibri"/>
                <a:cs typeface="Calibri"/>
                <a:sym typeface="Calibri"/>
              </a:rPr>
              <a:t> (useful for parameter search/UQ, learning optimal control policies, etc.)</a:t>
            </a:r>
            <a:endParaRPr sz="1600" dirty="0">
              <a:solidFill>
                <a:srgbClr val="595959"/>
              </a:solidFill>
              <a:latin typeface="+mn-lt"/>
              <a:ea typeface="Calibri"/>
              <a:cs typeface="Calibri"/>
              <a:sym typeface="Calibri"/>
            </a:endParaRPr>
          </a:p>
          <a:p>
            <a:pPr marL="457200" lvl="0" indent="-311150" algn="l" rtl="0">
              <a:lnSpc>
                <a:spcPct val="115000"/>
              </a:lnSpc>
              <a:spcBef>
                <a:spcPts val="0"/>
              </a:spcBef>
              <a:spcAft>
                <a:spcPts val="0"/>
              </a:spcAft>
              <a:buClr>
                <a:schemeClr val="dk2"/>
              </a:buClr>
              <a:buSzPts val="1300"/>
              <a:buFont typeface="Calibri"/>
              <a:buChar char="●"/>
            </a:pPr>
            <a:r>
              <a:rPr lang="en" sz="1600" dirty="0">
                <a:solidFill>
                  <a:schemeClr val="dk2"/>
                </a:solidFill>
                <a:latin typeface="+mn-lt"/>
                <a:ea typeface="Calibri"/>
                <a:cs typeface="Calibri"/>
                <a:sym typeface="Calibri"/>
              </a:rPr>
              <a:t>Training data: </a:t>
            </a:r>
            <a:r>
              <a:rPr lang="en" sz="1600" dirty="0">
                <a:latin typeface="+mn-lt"/>
                <a:ea typeface="Courier New"/>
                <a:cs typeface="Courier New"/>
                <a:sym typeface="Courier New"/>
              </a:rPr>
              <a:t>corvid</a:t>
            </a:r>
            <a:r>
              <a:rPr lang="en" sz="1600" dirty="0">
                <a:latin typeface="+mn-lt"/>
                <a:ea typeface="Calibri"/>
                <a:cs typeface="Calibri"/>
                <a:sym typeface="Calibri"/>
              </a:rPr>
              <a:t> </a:t>
            </a:r>
            <a:r>
              <a:rPr lang="en" sz="1600" dirty="0">
                <a:solidFill>
                  <a:schemeClr val="dk2"/>
                </a:solidFill>
                <a:latin typeface="+mn-lt"/>
                <a:ea typeface="Calibri"/>
                <a:cs typeface="Calibri"/>
                <a:sym typeface="Calibri"/>
              </a:rPr>
              <a:t>(Chao et al., 2020); </a:t>
            </a:r>
            <a:r>
              <a:rPr lang="en" sz="1600" dirty="0">
                <a:latin typeface="+mn-lt"/>
                <a:ea typeface="Calibri"/>
                <a:cs typeface="Calibri"/>
                <a:sym typeface="Calibri"/>
              </a:rPr>
              <a:t>EpiCast</a:t>
            </a:r>
            <a:r>
              <a:rPr lang="en" sz="1600" dirty="0">
                <a:solidFill>
                  <a:schemeClr val="dk2"/>
                </a:solidFill>
                <a:latin typeface="+mn-lt"/>
                <a:ea typeface="Calibri"/>
                <a:cs typeface="Calibri"/>
                <a:sym typeface="Calibri"/>
              </a:rPr>
              <a:t> (</a:t>
            </a:r>
            <a:r>
              <a:rPr lang="en-US" sz="1600" dirty="0">
                <a:solidFill>
                  <a:schemeClr val="dk2"/>
                </a:solidFill>
                <a:latin typeface="+mn-lt"/>
                <a:ea typeface="Calibri"/>
                <a:cs typeface="Calibri"/>
                <a:sym typeface="Calibri"/>
              </a:rPr>
              <a:t>Anirudh et al., 2022)</a:t>
            </a:r>
            <a:r>
              <a:rPr lang="en" sz="1600" dirty="0">
                <a:solidFill>
                  <a:schemeClr val="dk2"/>
                </a:solidFill>
                <a:latin typeface="+mn-lt"/>
                <a:ea typeface="Calibri"/>
                <a:cs typeface="Calibri"/>
                <a:sym typeface="Calibri"/>
              </a:rPr>
              <a:t> agent-based stochastic simulations</a:t>
            </a:r>
            <a:endParaRPr sz="1600" dirty="0">
              <a:solidFill>
                <a:schemeClr val="dk2"/>
              </a:solidFill>
              <a:latin typeface="+mn-lt"/>
              <a:ea typeface="Calibri"/>
              <a:cs typeface="Calibri"/>
              <a:sym typeface="Calibri"/>
            </a:endParaRPr>
          </a:p>
          <a:p>
            <a:pPr marL="457200" lvl="0" indent="-311150" algn="l" rtl="0">
              <a:lnSpc>
                <a:spcPct val="115000"/>
              </a:lnSpc>
              <a:spcBef>
                <a:spcPts val="0"/>
              </a:spcBef>
              <a:spcAft>
                <a:spcPts val="0"/>
              </a:spcAft>
              <a:buClr>
                <a:schemeClr val="dk2"/>
              </a:buClr>
              <a:buSzPts val="1300"/>
              <a:buFont typeface="Calibri"/>
              <a:buChar char="●"/>
            </a:pPr>
            <a:r>
              <a:rPr lang="en" sz="1600" dirty="0">
                <a:solidFill>
                  <a:schemeClr val="dk2"/>
                </a:solidFill>
                <a:latin typeface="+mn-lt"/>
                <a:ea typeface="Calibri"/>
                <a:cs typeface="Calibri"/>
                <a:sym typeface="Calibri"/>
              </a:rPr>
              <a:t>Main result: DL surrogate </a:t>
            </a:r>
            <a:r>
              <a:rPr lang="en" sz="1600" b="1" dirty="0">
                <a:solidFill>
                  <a:srgbClr val="073763"/>
                </a:solidFill>
                <a:latin typeface="+mn-lt"/>
                <a:ea typeface="Calibri"/>
                <a:cs typeface="Calibri"/>
                <a:sym typeface="Calibri"/>
              </a:rPr>
              <a:t>reliably interpolates simulations</a:t>
            </a:r>
            <a:r>
              <a:rPr lang="en" sz="1600" dirty="0">
                <a:solidFill>
                  <a:schemeClr val="dk2"/>
                </a:solidFill>
                <a:latin typeface="+mn-lt"/>
                <a:ea typeface="Calibri"/>
                <a:cs typeface="Calibri"/>
                <a:sym typeface="Calibri"/>
              </a:rPr>
              <a:t> across multi-d parameter space; most </a:t>
            </a:r>
            <a:r>
              <a:rPr lang="en" sz="1600" b="1" dirty="0">
                <a:solidFill>
                  <a:srgbClr val="073763"/>
                </a:solidFill>
                <a:latin typeface="+mn-lt"/>
                <a:ea typeface="Calibri"/>
                <a:cs typeface="Calibri"/>
                <a:sym typeface="Calibri"/>
              </a:rPr>
              <a:t>difficulty capturing noise/uncertainty</a:t>
            </a:r>
            <a:r>
              <a:rPr lang="en" sz="1600" dirty="0">
                <a:solidFill>
                  <a:schemeClr val="dk2"/>
                </a:solidFill>
                <a:latin typeface="+mn-lt"/>
                <a:ea typeface="Calibri"/>
                <a:cs typeface="Calibri"/>
                <a:sym typeface="Calibri"/>
              </a:rPr>
              <a:t> </a:t>
            </a:r>
            <a:endParaRPr sz="1600" dirty="0">
              <a:solidFill>
                <a:schemeClr val="dk2"/>
              </a:solidFill>
              <a:latin typeface="+mn-lt"/>
              <a:ea typeface="Calibri"/>
              <a:cs typeface="Calibri"/>
              <a:sym typeface="Calibri"/>
            </a:endParaRPr>
          </a:p>
        </p:txBody>
      </p:sp>
      <p:sp>
        <p:nvSpPr>
          <p:cNvPr id="4" name="Google Shape;61;p13">
            <a:extLst>
              <a:ext uri="{FF2B5EF4-FFF2-40B4-BE49-F238E27FC236}">
                <a16:creationId xmlns:a16="http://schemas.microsoft.com/office/drawing/2014/main" id="{435269D6-DB9A-47E6-F719-1612B9F854AC}"/>
              </a:ext>
            </a:extLst>
          </p:cNvPr>
          <p:cNvSpPr txBox="1"/>
          <p:nvPr/>
        </p:nvSpPr>
        <p:spPr>
          <a:xfrm>
            <a:off x="7047221" y="899725"/>
            <a:ext cx="4139654" cy="2264264"/>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2"/>
              </a:buClr>
              <a:buSzPts val="1200"/>
              <a:buFont typeface="Calibri"/>
              <a:buChar char="●"/>
            </a:pPr>
            <a:r>
              <a:rPr lang="en" sz="1600" dirty="0">
                <a:solidFill>
                  <a:srgbClr val="595959"/>
                </a:solidFill>
                <a:latin typeface="+mn-lt"/>
                <a:ea typeface="Calibri"/>
                <a:cs typeface="Calibri"/>
                <a:sym typeface="Calibri"/>
              </a:rPr>
              <a:t>E.g. simulate covid spread through population of metro Seattle</a:t>
            </a:r>
            <a:br>
              <a:rPr lang="en" sz="1600" dirty="0">
                <a:solidFill>
                  <a:srgbClr val="595959"/>
                </a:solidFill>
                <a:latin typeface="+mn-lt"/>
                <a:ea typeface="Calibri"/>
                <a:cs typeface="Calibri"/>
                <a:sym typeface="Calibri"/>
              </a:rPr>
            </a:br>
            <a:endParaRPr sz="1600" dirty="0">
              <a:solidFill>
                <a:srgbClr val="595959"/>
              </a:solidFill>
              <a:latin typeface="+mn-lt"/>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600" dirty="0">
                <a:solidFill>
                  <a:srgbClr val="595959"/>
                </a:solidFill>
                <a:latin typeface="+mn-lt"/>
                <a:ea typeface="Calibri"/>
                <a:cs typeface="Calibri"/>
                <a:sym typeface="Calibri"/>
              </a:rPr>
              <a:t>Vary disease spread (R0), model school closures, shelter-in-place work-from-home, w/ variable compliance &amp; duration</a:t>
            </a:r>
            <a:endParaRPr sz="1600" dirty="0">
              <a:solidFill>
                <a:srgbClr val="595959"/>
              </a:solidFill>
              <a:latin typeface="+mn-lt"/>
              <a:ea typeface="Calibri"/>
              <a:cs typeface="Calibri"/>
              <a:sym typeface="Calibri"/>
            </a:endParaRPr>
          </a:p>
        </p:txBody>
      </p:sp>
      <p:pic>
        <p:nvPicPr>
          <p:cNvPr id="6" name="Google Shape;62;p13">
            <a:extLst>
              <a:ext uri="{FF2B5EF4-FFF2-40B4-BE49-F238E27FC236}">
                <a16:creationId xmlns:a16="http://schemas.microsoft.com/office/drawing/2014/main" id="{4126808D-5D2C-ED5C-E01C-AE0AF541EC72}"/>
              </a:ext>
            </a:extLst>
          </p:cNvPr>
          <p:cNvPicPr preferRelativeResize="0">
            <a:picLocks noChangeAspect="1"/>
          </p:cNvPicPr>
          <p:nvPr/>
        </p:nvPicPr>
        <p:blipFill>
          <a:blip r:embed="rId2">
            <a:alphaModFix/>
          </a:blip>
          <a:stretch>
            <a:fillRect/>
          </a:stretch>
        </p:blipFill>
        <p:spPr>
          <a:xfrm>
            <a:off x="15444" y="3341176"/>
            <a:ext cx="4114800" cy="2802942"/>
          </a:xfrm>
          <a:prstGeom prst="rect">
            <a:avLst/>
          </a:prstGeom>
          <a:noFill/>
          <a:ln>
            <a:noFill/>
          </a:ln>
        </p:spPr>
      </p:pic>
      <p:pic>
        <p:nvPicPr>
          <p:cNvPr id="12" name="Google Shape;63;p13">
            <a:extLst>
              <a:ext uri="{FF2B5EF4-FFF2-40B4-BE49-F238E27FC236}">
                <a16:creationId xmlns:a16="http://schemas.microsoft.com/office/drawing/2014/main" id="{CE0B00B6-D59F-85F5-9B85-0C562DD7388B}"/>
              </a:ext>
            </a:extLst>
          </p:cNvPr>
          <p:cNvPicPr preferRelativeResize="0">
            <a:picLocks noChangeAspect="1"/>
          </p:cNvPicPr>
          <p:nvPr/>
        </p:nvPicPr>
        <p:blipFill>
          <a:blip r:embed="rId3">
            <a:alphaModFix/>
          </a:blip>
          <a:stretch>
            <a:fillRect/>
          </a:stretch>
        </p:blipFill>
        <p:spPr>
          <a:xfrm>
            <a:off x="3872468" y="3496448"/>
            <a:ext cx="4114800" cy="2461827"/>
          </a:xfrm>
          <a:prstGeom prst="rect">
            <a:avLst/>
          </a:prstGeom>
          <a:noFill/>
          <a:ln>
            <a:noFill/>
          </a:ln>
        </p:spPr>
      </p:pic>
      <p:pic>
        <p:nvPicPr>
          <p:cNvPr id="13" name="Google Shape;64;p13">
            <a:extLst>
              <a:ext uri="{FF2B5EF4-FFF2-40B4-BE49-F238E27FC236}">
                <a16:creationId xmlns:a16="http://schemas.microsoft.com/office/drawing/2014/main" id="{13463536-D48F-1A9D-7140-BB64CE14EA5E}"/>
              </a:ext>
            </a:extLst>
          </p:cNvPr>
          <p:cNvPicPr preferRelativeResize="0">
            <a:picLocks noChangeAspect="1"/>
          </p:cNvPicPr>
          <p:nvPr/>
        </p:nvPicPr>
        <p:blipFill>
          <a:blip r:embed="rId4">
            <a:alphaModFix/>
          </a:blip>
          <a:stretch>
            <a:fillRect/>
          </a:stretch>
        </p:blipFill>
        <p:spPr>
          <a:xfrm>
            <a:off x="7987268" y="3532709"/>
            <a:ext cx="4114800" cy="2589368"/>
          </a:xfrm>
          <a:prstGeom prst="rect">
            <a:avLst/>
          </a:prstGeom>
          <a:noFill/>
          <a:ln>
            <a:noFill/>
          </a:ln>
        </p:spPr>
      </p:pic>
    </p:spTree>
    <p:extLst>
      <p:ext uri="{BB962C8B-B14F-4D97-AF65-F5344CB8AC3E}">
        <p14:creationId xmlns:p14="http://schemas.microsoft.com/office/powerpoint/2010/main" val="938321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Other surrogates (CNN’s, LLM’s)</a:t>
            </a:r>
          </a:p>
        </p:txBody>
      </p:sp>
      <p:cxnSp>
        <p:nvCxnSpPr>
          <p:cNvPr id="11" name="Straight Connector 10">
            <a:extLst>
              <a:ext uri="{FF2B5EF4-FFF2-40B4-BE49-F238E27FC236}">
                <a16:creationId xmlns:a16="http://schemas.microsoft.com/office/drawing/2014/main" id="{07CA7271-50F7-BDBE-D901-8EFE611C0CC9}"/>
              </a:ext>
            </a:extLst>
          </p:cNvPr>
          <p:cNvCxnSpPr>
            <a:cxnSpLocks/>
          </p:cNvCxnSpPr>
          <p:nvPr/>
        </p:nvCxnSpPr>
        <p:spPr>
          <a:xfrm>
            <a:off x="668396" y="6171197"/>
            <a:ext cx="10735478" cy="0"/>
          </a:xfrm>
          <a:prstGeom prst="line">
            <a:avLst/>
          </a:prstGeom>
        </p:spPr>
        <p:style>
          <a:lnRef idx="2">
            <a:schemeClr val="dk1"/>
          </a:lnRef>
          <a:fillRef idx="0">
            <a:schemeClr val="dk1"/>
          </a:fillRef>
          <a:effectRef idx="1">
            <a:schemeClr val="dk1"/>
          </a:effectRef>
          <a:fontRef idx="minor">
            <a:schemeClr val="tx1"/>
          </a:fontRef>
        </p:style>
      </p:cxnSp>
      <p:sp>
        <p:nvSpPr>
          <p:cNvPr id="5" name="Google Shape;121;p28">
            <a:extLst>
              <a:ext uri="{FF2B5EF4-FFF2-40B4-BE49-F238E27FC236}">
                <a16:creationId xmlns:a16="http://schemas.microsoft.com/office/drawing/2014/main" id="{947354AD-A72B-14C1-EB59-C055F1319B48}"/>
              </a:ext>
            </a:extLst>
          </p:cNvPr>
          <p:cNvSpPr txBox="1">
            <a:spLocks/>
          </p:cNvSpPr>
          <p:nvPr/>
        </p:nvSpPr>
        <p:spPr>
          <a:xfrm>
            <a:off x="679562" y="1011527"/>
            <a:ext cx="8520600" cy="34164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spcBef>
                <a:spcPts val="0"/>
              </a:spcBef>
              <a:buSzPts val="1800"/>
              <a:buFont typeface="Arial" panose="020B0604020202020204" pitchFamily="34" charset="0"/>
              <a:buChar char="●"/>
            </a:pPr>
            <a:r>
              <a:rPr lang="en-US" dirty="0">
                <a:latin typeface="+mn-lt"/>
              </a:rPr>
              <a:t>E.g. model metro Seattle</a:t>
            </a:r>
            <a:br>
              <a:rPr lang="en-US" dirty="0">
                <a:latin typeface="+mn-lt"/>
              </a:rPr>
            </a:br>
            <a:endParaRPr lang="en-US" dirty="0">
              <a:latin typeface="+mn-lt"/>
            </a:endParaRPr>
          </a:p>
          <a:p>
            <a:pPr marL="457200" indent="-342900">
              <a:spcBef>
                <a:spcPts val="0"/>
              </a:spcBef>
              <a:buSzPts val="1800"/>
              <a:buFont typeface="Arial" panose="020B0604020202020204" pitchFamily="34" charset="0"/>
              <a:buChar char="●"/>
            </a:pPr>
            <a:r>
              <a:rPr lang="en-US" dirty="0">
                <a:latin typeface="+mn-lt"/>
              </a:rPr>
              <a:t>Vary R0, and several intervention strategies</a:t>
            </a:r>
            <a:br>
              <a:rPr lang="en-US" dirty="0">
                <a:latin typeface="+mn-lt"/>
              </a:rPr>
            </a:br>
            <a:endParaRPr lang="en-US" dirty="0">
              <a:latin typeface="+mn-lt"/>
            </a:endParaRPr>
          </a:p>
          <a:p>
            <a:pPr marL="457200" indent="-342900">
              <a:spcBef>
                <a:spcPts val="0"/>
              </a:spcBef>
              <a:buSzPts val="1800"/>
              <a:buFont typeface="Arial" panose="020B0604020202020204" pitchFamily="34" charset="0"/>
              <a:buChar char="●"/>
            </a:pPr>
            <a:r>
              <a:rPr lang="en-US" dirty="0">
                <a:latin typeface="+mn-lt"/>
              </a:rPr>
              <a:t>Organize simulation data into 2D images:</a:t>
            </a:r>
          </a:p>
          <a:p>
            <a:pPr marL="914400" lvl="1" indent="-317500">
              <a:spcBef>
                <a:spcPts val="0"/>
              </a:spcBef>
              <a:buSzPts val="1400"/>
              <a:buFont typeface="Arial" panose="020B0604020202020204" pitchFamily="34" charset="0"/>
              <a:buChar char="○"/>
            </a:pPr>
            <a:r>
              <a:rPr lang="en-US" dirty="0">
                <a:latin typeface="+mn-lt"/>
              </a:rPr>
              <a:t>Axes: tract ID, time (days)</a:t>
            </a:r>
          </a:p>
          <a:p>
            <a:pPr marL="914400" lvl="1" indent="-317500">
              <a:spcBef>
                <a:spcPts val="0"/>
              </a:spcBef>
              <a:buSzPts val="1400"/>
              <a:buFont typeface="Arial" panose="020B0604020202020204" pitchFamily="34" charset="0"/>
              <a:buChar char="○"/>
            </a:pPr>
            <a:r>
              <a:rPr lang="en-US" dirty="0">
                <a:latin typeface="+mn-lt"/>
              </a:rPr>
              <a:t>Channels: 5 different age groups</a:t>
            </a:r>
          </a:p>
        </p:txBody>
      </p:sp>
      <p:pic>
        <p:nvPicPr>
          <p:cNvPr id="7" name="Google Shape;123;p28">
            <a:extLst>
              <a:ext uri="{FF2B5EF4-FFF2-40B4-BE49-F238E27FC236}">
                <a16:creationId xmlns:a16="http://schemas.microsoft.com/office/drawing/2014/main" id="{F82784AB-64EF-A78B-DA28-C8CFCBAE45F8}"/>
              </a:ext>
            </a:extLst>
          </p:cNvPr>
          <p:cNvPicPr preferRelativeResize="0"/>
          <p:nvPr/>
        </p:nvPicPr>
        <p:blipFill>
          <a:blip r:embed="rId2">
            <a:alphaModFix/>
          </a:blip>
          <a:stretch>
            <a:fillRect/>
          </a:stretch>
        </p:blipFill>
        <p:spPr>
          <a:xfrm>
            <a:off x="2587560" y="3861902"/>
            <a:ext cx="3624054" cy="2211763"/>
          </a:xfrm>
          <a:prstGeom prst="rect">
            <a:avLst/>
          </a:prstGeom>
          <a:noFill/>
          <a:ln>
            <a:noFill/>
          </a:ln>
        </p:spPr>
      </p:pic>
      <p:pic>
        <p:nvPicPr>
          <p:cNvPr id="8" name="Google Shape;124;p28">
            <a:extLst>
              <a:ext uri="{FF2B5EF4-FFF2-40B4-BE49-F238E27FC236}">
                <a16:creationId xmlns:a16="http://schemas.microsoft.com/office/drawing/2014/main" id="{643FDFA1-5C68-2861-67D5-B16D0A047413}"/>
              </a:ext>
            </a:extLst>
          </p:cNvPr>
          <p:cNvPicPr preferRelativeResize="0"/>
          <p:nvPr/>
        </p:nvPicPr>
        <p:blipFill>
          <a:blip r:embed="rId3">
            <a:alphaModFix/>
          </a:blip>
          <a:stretch>
            <a:fillRect/>
          </a:stretch>
        </p:blipFill>
        <p:spPr>
          <a:xfrm>
            <a:off x="8904580" y="906203"/>
            <a:ext cx="3127100" cy="3984400"/>
          </a:xfrm>
          <a:prstGeom prst="rect">
            <a:avLst/>
          </a:prstGeom>
          <a:noFill/>
          <a:ln>
            <a:noFill/>
          </a:ln>
        </p:spPr>
      </p:pic>
    </p:spTree>
    <p:extLst>
      <p:ext uri="{BB962C8B-B14F-4D97-AF65-F5344CB8AC3E}">
        <p14:creationId xmlns:p14="http://schemas.microsoft.com/office/powerpoint/2010/main" val="3633591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Other surrogates (CNN’s, LLM’s)</a:t>
            </a:r>
          </a:p>
        </p:txBody>
      </p:sp>
      <p:cxnSp>
        <p:nvCxnSpPr>
          <p:cNvPr id="11" name="Straight Connector 10">
            <a:extLst>
              <a:ext uri="{FF2B5EF4-FFF2-40B4-BE49-F238E27FC236}">
                <a16:creationId xmlns:a16="http://schemas.microsoft.com/office/drawing/2014/main" id="{07CA7271-50F7-BDBE-D901-8EFE611C0CC9}"/>
              </a:ext>
            </a:extLst>
          </p:cNvPr>
          <p:cNvCxnSpPr>
            <a:cxnSpLocks/>
          </p:cNvCxnSpPr>
          <p:nvPr/>
        </p:nvCxnSpPr>
        <p:spPr>
          <a:xfrm>
            <a:off x="668396" y="6171197"/>
            <a:ext cx="10735478" cy="0"/>
          </a:xfrm>
          <a:prstGeom prst="line">
            <a:avLst/>
          </a:prstGeom>
        </p:spPr>
        <p:style>
          <a:lnRef idx="2">
            <a:schemeClr val="dk1"/>
          </a:lnRef>
          <a:fillRef idx="0">
            <a:schemeClr val="dk1"/>
          </a:fillRef>
          <a:effectRef idx="1">
            <a:schemeClr val="dk1"/>
          </a:effectRef>
          <a:fontRef idx="minor">
            <a:schemeClr val="tx1"/>
          </a:fontRef>
        </p:style>
      </p:cxnSp>
      <p:sp>
        <p:nvSpPr>
          <p:cNvPr id="3" name="Google Shape;137;p30">
            <a:extLst>
              <a:ext uri="{FF2B5EF4-FFF2-40B4-BE49-F238E27FC236}">
                <a16:creationId xmlns:a16="http://schemas.microsoft.com/office/drawing/2014/main" id="{B2B45666-6939-70AA-14EA-7E9CE748FA87}"/>
              </a:ext>
            </a:extLst>
          </p:cNvPr>
          <p:cNvSpPr txBox="1">
            <a:spLocks/>
          </p:cNvSpPr>
          <p:nvPr/>
        </p:nvSpPr>
        <p:spPr>
          <a:xfrm>
            <a:off x="1" y="905598"/>
            <a:ext cx="12076386" cy="531652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spcBef>
                <a:spcPts val="0"/>
              </a:spcBef>
              <a:buSzPts val="1800"/>
              <a:buFont typeface="Arial" panose="020B0604020202020204" pitchFamily="34" charset="0"/>
              <a:buChar char="●"/>
            </a:pPr>
            <a:r>
              <a:rPr lang="en-US" dirty="0">
                <a:latin typeface="+mn-lt"/>
              </a:rPr>
              <a:t>Traditional DCGAN performs well on 2D images</a:t>
            </a:r>
          </a:p>
          <a:p>
            <a:pPr marL="0" indent="0">
              <a:spcBef>
                <a:spcPts val="1600"/>
              </a:spcBef>
              <a:buFont typeface="Arial" panose="020B0604020202020204" pitchFamily="34" charset="0"/>
              <a:buNone/>
            </a:pPr>
            <a:endParaRPr lang="en-US" dirty="0">
              <a:latin typeface="+mn-lt"/>
            </a:endParaRPr>
          </a:p>
          <a:p>
            <a:pPr marL="0" indent="0">
              <a:spcBef>
                <a:spcPts val="1600"/>
              </a:spcBef>
              <a:buFont typeface="Arial" panose="020B0604020202020204" pitchFamily="34" charset="0"/>
              <a:buNone/>
            </a:pPr>
            <a:endParaRPr lang="en-US" dirty="0">
              <a:latin typeface="+mn-lt"/>
            </a:endParaRPr>
          </a:p>
          <a:p>
            <a:pPr marL="0" indent="0">
              <a:spcBef>
                <a:spcPts val="1600"/>
              </a:spcBef>
              <a:buFont typeface="Arial" panose="020B0604020202020204" pitchFamily="34" charset="0"/>
              <a:buNone/>
            </a:pPr>
            <a:endParaRPr lang="en-US" dirty="0">
              <a:latin typeface="+mn-lt"/>
            </a:endParaRPr>
          </a:p>
          <a:p>
            <a:pPr marL="457200" indent="-342900">
              <a:spcBef>
                <a:spcPts val="1600"/>
              </a:spcBef>
              <a:buSzPts val="1800"/>
              <a:buFont typeface="Arial" panose="020B0604020202020204" pitchFamily="34" charset="0"/>
              <a:buChar char="●"/>
            </a:pPr>
            <a:r>
              <a:rPr lang="en-US" dirty="0">
                <a:latin typeface="+mn-lt"/>
              </a:rPr>
              <a:t>Condition the GAN w/ parameter information via </a:t>
            </a:r>
            <a:r>
              <a:rPr lang="en-US" b="1" dirty="0">
                <a:latin typeface="+mn-lt"/>
              </a:rPr>
              <a:t>conditional instance normalization</a:t>
            </a:r>
          </a:p>
          <a:p>
            <a:pPr marL="114300" indent="0">
              <a:spcBef>
                <a:spcPts val="1600"/>
              </a:spcBef>
              <a:buSzPts val="1800"/>
              <a:buNone/>
            </a:pPr>
            <a:endParaRPr lang="en-US" dirty="0">
              <a:latin typeface="+mn-lt"/>
            </a:endParaRPr>
          </a:p>
          <a:p>
            <a:pPr marL="914400" lvl="1" indent="-317500">
              <a:spcBef>
                <a:spcPts val="0"/>
              </a:spcBef>
              <a:buSzPts val="1400"/>
              <a:buFont typeface="Arial" panose="020B0604020202020204" pitchFamily="34" charset="0"/>
              <a:buChar char="○"/>
            </a:pPr>
            <a:r>
              <a:rPr lang="en-US" dirty="0">
                <a:latin typeface="+mn-lt"/>
              </a:rPr>
              <a:t>Based on batch norm, allows control params to modulate activations at every layer</a:t>
            </a:r>
          </a:p>
          <a:p>
            <a:pPr marL="914400" lvl="1" indent="-317500">
              <a:spcBef>
                <a:spcPts val="0"/>
              </a:spcBef>
              <a:buSzPts val="1400"/>
              <a:buFont typeface="Arial" panose="020B0604020202020204" pitchFamily="34" charset="0"/>
              <a:buChar char="○"/>
            </a:pPr>
            <a:r>
              <a:rPr lang="en-US" dirty="0">
                <a:latin typeface="+mn-lt"/>
              </a:rPr>
              <a:t>Use Mean Absolute Error on the peak counts of a shifted infection curve to judge convergence</a:t>
            </a:r>
          </a:p>
        </p:txBody>
      </p:sp>
      <p:pic>
        <p:nvPicPr>
          <p:cNvPr id="4" name="Google Shape;138;p30">
            <a:extLst>
              <a:ext uri="{FF2B5EF4-FFF2-40B4-BE49-F238E27FC236}">
                <a16:creationId xmlns:a16="http://schemas.microsoft.com/office/drawing/2014/main" id="{8E09689B-6969-46A8-C555-C7B04985B20E}"/>
              </a:ext>
            </a:extLst>
          </p:cNvPr>
          <p:cNvPicPr preferRelativeResize="0"/>
          <p:nvPr/>
        </p:nvPicPr>
        <p:blipFill>
          <a:blip r:embed="rId2">
            <a:alphaModFix/>
          </a:blip>
          <a:stretch>
            <a:fillRect/>
          </a:stretch>
        </p:blipFill>
        <p:spPr>
          <a:xfrm>
            <a:off x="867250" y="1486749"/>
            <a:ext cx="4360575" cy="1557350"/>
          </a:xfrm>
          <a:prstGeom prst="rect">
            <a:avLst/>
          </a:prstGeom>
          <a:noFill/>
          <a:ln>
            <a:noFill/>
          </a:ln>
        </p:spPr>
      </p:pic>
      <p:cxnSp>
        <p:nvCxnSpPr>
          <p:cNvPr id="9" name="Google Shape;139;p30">
            <a:extLst>
              <a:ext uri="{FF2B5EF4-FFF2-40B4-BE49-F238E27FC236}">
                <a16:creationId xmlns:a16="http://schemas.microsoft.com/office/drawing/2014/main" id="{6D1B642B-CF43-20DB-D459-3DD2E6D17480}"/>
              </a:ext>
            </a:extLst>
          </p:cNvPr>
          <p:cNvCxnSpPr/>
          <p:nvPr/>
        </p:nvCxnSpPr>
        <p:spPr>
          <a:xfrm>
            <a:off x="5424826" y="2137176"/>
            <a:ext cx="455400" cy="600"/>
          </a:xfrm>
          <a:prstGeom prst="straightConnector1">
            <a:avLst/>
          </a:prstGeom>
          <a:noFill/>
          <a:ln w="19050" cap="flat" cmpd="sng">
            <a:solidFill>
              <a:schemeClr val="dk2"/>
            </a:solidFill>
            <a:prstDash val="solid"/>
            <a:round/>
            <a:headEnd type="none" w="med" len="med"/>
            <a:tailEnd type="triangle" w="med" len="med"/>
          </a:ln>
        </p:spPr>
      </p:cxnSp>
      <p:pic>
        <p:nvPicPr>
          <p:cNvPr id="10" name="Google Shape;140;p30">
            <a:extLst>
              <a:ext uri="{FF2B5EF4-FFF2-40B4-BE49-F238E27FC236}">
                <a16:creationId xmlns:a16="http://schemas.microsoft.com/office/drawing/2014/main" id="{A77D0DC3-3465-A88A-3983-E4887F6130AD}"/>
              </a:ext>
            </a:extLst>
          </p:cNvPr>
          <p:cNvPicPr preferRelativeResize="0"/>
          <p:nvPr/>
        </p:nvPicPr>
        <p:blipFill>
          <a:blip r:embed="rId3">
            <a:alphaModFix/>
          </a:blip>
          <a:stretch>
            <a:fillRect/>
          </a:stretch>
        </p:blipFill>
        <p:spPr>
          <a:xfrm>
            <a:off x="6023860" y="1525276"/>
            <a:ext cx="2041765" cy="1501076"/>
          </a:xfrm>
          <a:prstGeom prst="rect">
            <a:avLst/>
          </a:prstGeom>
          <a:noFill/>
          <a:ln>
            <a:noFill/>
          </a:ln>
        </p:spPr>
      </p:pic>
      <p:grpSp>
        <p:nvGrpSpPr>
          <p:cNvPr id="12" name="Group 11">
            <a:extLst>
              <a:ext uri="{FF2B5EF4-FFF2-40B4-BE49-F238E27FC236}">
                <a16:creationId xmlns:a16="http://schemas.microsoft.com/office/drawing/2014/main" id="{B76B64EA-C93C-4C8A-FE3A-8B69BAE0FBE9}"/>
              </a:ext>
            </a:extLst>
          </p:cNvPr>
          <p:cNvGrpSpPr/>
          <p:nvPr/>
        </p:nvGrpSpPr>
        <p:grpSpPr>
          <a:xfrm>
            <a:off x="1426069" y="4079261"/>
            <a:ext cx="6660800" cy="647700"/>
            <a:chOff x="1426069" y="4194871"/>
            <a:chExt cx="6660800" cy="647700"/>
          </a:xfrm>
        </p:grpSpPr>
        <p:pic>
          <p:nvPicPr>
            <p:cNvPr id="13" name="Google Shape;141;p30">
              <a:extLst>
                <a:ext uri="{FF2B5EF4-FFF2-40B4-BE49-F238E27FC236}">
                  <a16:creationId xmlns:a16="http://schemas.microsoft.com/office/drawing/2014/main" id="{2293B180-5B80-4BF4-7737-8CD1589A48B1}"/>
                </a:ext>
              </a:extLst>
            </p:cNvPr>
            <p:cNvPicPr preferRelativeResize="0"/>
            <p:nvPr/>
          </p:nvPicPr>
          <p:blipFill>
            <a:blip r:embed="rId4">
              <a:alphaModFix/>
            </a:blip>
            <a:stretch>
              <a:fillRect/>
            </a:stretch>
          </p:blipFill>
          <p:spPr>
            <a:xfrm>
              <a:off x="1426069" y="4194871"/>
              <a:ext cx="2495550" cy="647700"/>
            </a:xfrm>
            <a:prstGeom prst="rect">
              <a:avLst/>
            </a:prstGeom>
            <a:noFill/>
            <a:ln>
              <a:noFill/>
            </a:ln>
          </p:spPr>
        </p:pic>
        <p:cxnSp>
          <p:nvCxnSpPr>
            <p:cNvPr id="14" name="Google Shape;142;p30">
              <a:extLst>
                <a:ext uri="{FF2B5EF4-FFF2-40B4-BE49-F238E27FC236}">
                  <a16:creationId xmlns:a16="http://schemas.microsoft.com/office/drawing/2014/main" id="{BF1170C0-7ABE-72F4-F901-1F3E38AE4483}"/>
                </a:ext>
              </a:extLst>
            </p:cNvPr>
            <p:cNvCxnSpPr/>
            <p:nvPr/>
          </p:nvCxnSpPr>
          <p:spPr>
            <a:xfrm>
              <a:off x="4185994" y="4518432"/>
              <a:ext cx="455400" cy="600"/>
            </a:xfrm>
            <a:prstGeom prst="straightConnector1">
              <a:avLst/>
            </a:prstGeom>
            <a:noFill/>
            <a:ln w="19050" cap="flat" cmpd="sng">
              <a:solidFill>
                <a:schemeClr val="dk2"/>
              </a:solidFill>
              <a:prstDash val="solid"/>
              <a:round/>
              <a:headEnd type="none" w="med" len="med"/>
              <a:tailEnd type="triangle" w="med" len="med"/>
            </a:ln>
          </p:spPr>
        </p:cxnSp>
        <p:pic>
          <p:nvPicPr>
            <p:cNvPr id="15" name="Google Shape;144;p30">
              <a:extLst>
                <a:ext uri="{FF2B5EF4-FFF2-40B4-BE49-F238E27FC236}">
                  <a16:creationId xmlns:a16="http://schemas.microsoft.com/office/drawing/2014/main" id="{9F9A5997-11B1-D21E-1C4F-2F92A1BFDE76}"/>
                </a:ext>
              </a:extLst>
            </p:cNvPr>
            <p:cNvPicPr preferRelativeResize="0"/>
            <p:nvPr/>
          </p:nvPicPr>
          <p:blipFill>
            <a:blip r:embed="rId5">
              <a:alphaModFix/>
            </a:blip>
            <a:stretch>
              <a:fillRect/>
            </a:stretch>
          </p:blipFill>
          <p:spPr>
            <a:xfrm>
              <a:off x="4944644" y="4276159"/>
              <a:ext cx="3142225" cy="485125"/>
            </a:xfrm>
            <a:prstGeom prst="rect">
              <a:avLst/>
            </a:prstGeom>
            <a:noFill/>
            <a:ln>
              <a:noFill/>
            </a:ln>
          </p:spPr>
        </p:pic>
      </p:grpSp>
    </p:spTree>
    <p:extLst>
      <p:ext uri="{BB962C8B-B14F-4D97-AF65-F5344CB8AC3E}">
        <p14:creationId xmlns:p14="http://schemas.microsoft.com/office/powerpoint/2010/main" val="113587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9;p14">
            <a:extLst>
              <a:ext uri="{FF2B5EF4-FFF2-40B4-BE49-F238E27FC236}">
                <a16:creationId xmlns:a16="http://schemas.microsoft.com/office/drawing/2014/main" id="{E61B420F-F092-F406-E0FE-9301965B2336}"/>
              </a:ext>
            </a:extLst>
          </p:cNvPr>
          <p:cNvPicPr preferRelativeResize="0">
            <a:picLocks noChangeAspect="1"/>
          </p:cNvPicPr>
          <p:nvPr/>
        </p:nvPicPr>
        <p:blipFill>
          <a:blip r:embed="rId2">
            <a:alphaModFix/>
          </a:blip>
          <a:stretch>
            <a:fillRect/>
          </a:stretch>
        </p:blipFill>
        <p:spPr>
          <a:xfrm>
            <a:off x="203920" y="1282078"/>
            <a:ext cx="3426526" cy="2520000"/>
          </a:xfrm>
          <a:prstGeom prst="rect">
            <a:avLst/>
          </a:prstGeom>
          <a:noFill/>
          <a:ln>
            <a:noFill/>
          </a:ln>
        </p:spPr>
      </p:pic>
      <p:pic>
        <p:nvPicPr>
          <p:cNvPr id="5" name="Google Shape;70;p14">
            <a:extLst>
              <a:ext uri="{FF2B5EF4-FFF2-40B4-BE49-F238E27FC236}">
                <a16:creationId xmlns:a16="http://schemas.microsoft.com/office/drawing/2014/main" id="{648BB519-D2F5-E53D-5130-E501117811CF}"/>
              </a:ext>
            </a:extLst>
          </p:cNvPr>
          <p:cNvPicPr preferRelativeResize="0">
            <a:picLocks noChangeAspect="1"/>
          </p:cNvPicPr>
          <p:nvPr/>
        </p:nvPicPr>
        <p:blipFill>
          <a:blip r:embed="rId3">
            <a:alphaModFix/>
          </a:blip>
          <a:stretch>
            <a:fillRect/>
          </a:stretch>
        </p:blipFill>
        <p:spPr>
          <a:xfrm>
            <a:off x="231139" y="3717466"/>
            <a:ext cx="3372088" cy="2520000"/>
          </a:xfrm>
          <a:prstGeom prst="rect">
            <a:avLst/>
          </a:prstGeom>
          <a:noFill/>
          <a:ln>
            <a:noFill/>
          </a:ln>
        </p:spPr>
      </p:pic>
      <p:pic>
        <p:nvPicPr>
          <p:cNvPr id="6" name="Google Shape;71;p14">
            <a:extLst>
              <a:ext uri="{FF2B5EF4-FFF2-40B4-BE49-F238E27FC236}">
                <a16:creationId xmlns:a16="http://schemas.microsoft.com/office/drawing/2014/main" id="{F2961F6A-BDBD-FC75-933C-39843995994C}"/>
              </a:ext>
            </a:extLst>
          </p:cNvPr>
          <p:cNvPicPr preferRelativeResize="0">
            <a:picLocks noChangeAspect="1"/>
          </p:cNvPicPr>
          <p:nvPr/>
        </p:nvPicPr>
        <p:blipFill>
          <a:blip r:embed="rId4">
            <a:alphaModFix/>
          </a:blip>
          <a:stretch>
            <a:fillRect/>
          </a:stretch>
        </p:blipFill>
        <p:spPr>
          <a:xfrm>
            <a:off x="4514509" y="1294153"/>
            <a:ext cx="3372110" cy="2520000"/>
          </a:xfrm>
          <a:prstGeom prst="rect">
            <a:avLst/>
          </a:prstGeom>
          <a:noFill/>
          <a:ln>
            <a:noFill/>
          </a:ln>
        </p:spPr>
      </p:pic>
      <p:pic>
        <p:nvPicPr>
          <p:cNvPr id="7" name="Google Shape;72;p14">
            <a:extLst>
              <a:ext uri="{FF2B5EF4-FFF2-40B4-BE49-F238E27FC236}">
                <a16:creationId xmlns:a16="http://schemas.microsoft.com/office/drawing/2014/main" id="{59E7F587-A06F-2AA0-855B-8EA6C87A58F0}"/>
              </a:ext>
            </a:extLst>
          </p:cNvPr>
          <p:cNvPicPr preferRelativeResize="0">
            <a:picLocks noChangeAspect="1"/>
          </p:cNvPicPr>
          <p:nvPr/>
        </p:nvPicPr>
        <p:blipFill>
          <a:blip r:embed="rId5">
            <a:alphaModFix/>
          </a:blip>
          <a:stretch>
            <a:fillRect/>
          </a:stretch>
        </p:blipFill>
        <p:spPr>
          <a:xfrm>
            <a:off x="4541721" y="3717466"/>
            <a:ext cx="3317686" cy="2520000"/>
          </a:xfrm>
          <a:prstGeom prst="rect">
            <a:avLst/>
          </a:prstGeom>
          <a:noFill/>
          <a:ln>
            <a:noFill/>
          </a:ln>
        </p:spPr>
      </p:pic>
      <p:pic>
        <p:nvPicPr>
          <p:cNvPr id="8" name="Google Shape;73;p14">
            <a:extLst>
              <a:ext uri="{FF2B5EF4-FFF2-40B4-BE49-F238E27FC236}">
                <a16:creationId xmlns:a16="http://schemas.microsoft.com/office/drawing/2014/main" id="{2E17B61A-1386-46F4-0246-7E12272513EE}"/>
              </a:ext>
            </a:extLst>
          </p:cNvPr>
          <p:cNvPicPr preferRelativeResize="0">
            <a:picLocks noChangeAspect="1"/>
          </p:cNvPicPr>
          <p:nvPr/>
        </p:nvPicPr>
        <p:blipFill>
          <a:blip r:embed="rId6">
            <a:alphaModFix/>
          </a:blip>
          <a:stretch>
            <a:fillRect/>
          </a:stretch>
        </p:blipFill>
        <p:spPr>
          <a:xfrm>
            <a:off x="8499423" y="1282078"/>
            <a:ext cx="3241868" cy="2520000"/>
          </a:xfrm>
          <a:prstGeom prst="rect">
            <a:avLst/>
          </a:prstGeom>
          <a:noFill/>
          <a:ln>
            <a:noFill/>
          </a:ln>
        </p:spPr>
      </p:pic>
      <p:pic>
        <p:nvPicPr>
          <p:cNvPr id="9" name="Google Shape;74;p14">
            <a:extLst>
              <a:ext uri="{FF2B5EF4-FFF2-40B4-BE49-F238E27FC236}">
                <a16:creationId xmlns:a16="http://schemas.microsoft.com/office/drawing/2014/main" id="{9EF3518E-AEED-05D2-8929-AA9DD5D7849B}"/>
              </a:ext>
            </a:extLst>
          </p:cNvPr>
          <p:cNvPicPr preferRelativeResize="0">
            <a:picLocks noChangeAspect="1"/>
          </p:cNvPicPr>
          <p:nvPr/>
        </p:nvPicPr>
        <p:blipFill>
          <a:blip r:embed="rId7">
            <a:alphaModFix/>
          </a:blip>
          <a:stretch>
            <a:fillRect/>
          </a:stretch>
        </p:blipFill>
        <p:spPr>
          <a:xfrm>
            <a:off x="8453729" y="3717466"/>
            <a:ext cx="3333256" cy="2520000"/>
          </a:xfrm>
          <a:prstGeom prst="rect">
            <a:avLst/>
          </a:prstGeom>
          <a:noFill/>
          <a:ln>
            <a:noFill/>
          </a:ln>
        </p:spPr>
      </p:pic>
      <p:sp>
        <p:nvSpPr>
          <p:cNvPr id="10" name="TextBox 9">
            <a:extLst>
              <a:ext uri="{FF2B5EF4-FFF2-40B4-BE49-F238E27FC236}">
                <a16:creationId xmlns:a16="http://schemas.microsoft.com/office/drawing/2014/main" id="{CFB7BDFD-14F3-85E6-3ED0-257D0C377630}"/>
              </a:ext>
            </a:extLst>
          </p:cNvPr>
          <p:cNvSpPr txBox="1"/>
          <p:nvPr/>
        </p:nvSpPr>
        <p:spPr>
          <a:xfrm>
            <a:off x="293477" y="821825"/>
            <a:ext cx="9081751" cy="590931"/>
          </a:xfrm>
          <a:prstGeom prst="rect">
            <a:avLst/>
          </a:prstGeom>
          <a:noFill/>
        </p:spPr>
        <p:txBody>
          <a:bodyPr wrap="square" rtlCol="0">
            <a:spAutoFit/>
          </a:bodyPr>
          <a:lstStyle/>
          <a:p>
            <a:pPr>
              <a:lnSpc>
                <a:spcPct val="90000"/>
              </a:lnSpc>
            </a:pPr>
            <a:r>
              <a:rPr lang="en-US" dirty="0">
                <a:solidFill>
                  <a:srgbClr val="595959"/>
                </a:solidFill>
                <a:latin typeface="Calibri"/>
                <a:ea typeface="Calibri"/>
                <a:cs typeface="Calibri"/>
                <a:sym typeface="Calibri"/>
              </a:rPr>
              <a:t>Demonstration of cGAN output over a sweep in parameter space, and residual wrt ground truth </a:t>
            </a:r>
          </a:p>
          <a:p>
            <a:pPr>
              <a:lnSpc>
                <a:spcPct val="90000"/>
              </a:lnSpc>
            </a:pPr>
            <a:r>
              <a:rPr lang="en-US" dirty="0">
                <a:solidFill>
                  <a:srgbClr val="595959"/>
                </a:solidFill>
                <a:latin typeface="Calibri"/>
                <a:ea typeface="Calibri"/>
                <a:cs typeface="Calibri"/>
                <a:sym typeface="Calibri"/>
              </a:rPr>
              <a:t>(in units of ground truth std deviation per bin)</a:t>
            </a:r>
          </a:p>
        </p:txBody>
      </p:sp>
      <p:sp>
        <p:nvSpPr>
          <p:cNvPr id="11" name="Title 1">
            <a:extLst>
              <a:ext uri="{FF2B5EF4-FFF2-40B4-BE49-F238E27FC236}">
                <a16:creationId xmlns:a16="http://schemas.microsoft.com/office/drawing/2014/main" id="{BA18DA12-B4DF-23E0-3B92-826D1F2FF1BC}"/>
              </a:ext>
            </a:extLst>
          </p:cNvPr>
          <p:cNvSpPr>
            <a:spLocks noGrp="1"/>
          </p:cNvSpPr>
          <p:nvPr>
            <p:ph type="title"/>
          </p:nvPr>
        </p:nvSpPr>
        <p:spPr>
          <a:xfrm>
            <a:off x="533400" y="-122238"/>
            <a:ext cx="10515600" cy="1325563"/>
          </a:xfrm>
        </p:spPr>
        <p:txBody>
          <a:bodyPr/>
          <a:lstStyle/>
          <a:p>
            <a:r>
              <a:rPr lang="en-US" dirty="0">
                <a:solidFill>
                  <a:srgbClr val="00B0F0"/>
                </a:solidFill>
              </a:rPr>
              <a:t>Other surrogates (CNN’s, LLM’s)</a:t>
            </a:r>
          </a:p>
        </p:txBody>
      </p:sp>
    </p:spTree>
    <p:extLst>
      <p:ext uri="{BB962C8B-B14F-4D97-AF65-F5344CB8AC3E}">
        <p14:creationId xmlns:p14="http://schemas.microsoft.com/office/powerpoint/2010/main" val="1056657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18DA12-B4DF-23E0-3B92-826D1F2FF1BC}"/>
              </a:ext>
            </a:extLst>
          </p:cNvPr>
          <p:cNvSpPr>
            <a:spLocks noGrp="1"/>
          </p:cNvSpPr>
          <p:nvPr>
            <p:ph type="title"/>
          </p:nvPr>
        </p:nvSpPr>
        <p:spPr>
          <a:xfrm>
            <a:off x="533400" y="-122238"/>
            <a:ext cx="10515600" cy="1325563"/>
          </a:xfrm>
        </p:spPr>
        <p:txBody>
          <a:bodyPr/>
          <a:lstStyle/>
          <a:p>
            <a:r>
              <a:rPr lang="en-US" dirty="0">
                <a:solidFill>
                  <a:srgbClr val="00B0F0"/>
                </a:solidFill>
              </a:rPr>
              <a:t>Other surrogates (CNN’s, LLM’s)</a:t>
            </a:r>
          </a:p>
        </p:txBody>
      </p:sp>
      <p:sp>
        <p:nvSpPr>
          <p:cNvPr id="2" name="TextBox 1">
            <a:extLst>
              <a:ext uri="{FF2B5EF4-FFF2-40B4-BE49-F238E27FC236}">
                <a16:creationId xmlns:a16="http://schemas.microsoft.com/office/drawing/2014/main" id="{37A0410C-FA62-B309-AD09-5AC9229EB551}"/>
              </a:ext>
            </a:extLst>
          </p:cNvPr>
          <p:cNvSpPr txBox="1"/>
          <p:nvPr/>
        </p:nvSpPr>
        <p:spPr>
          <a:xfrm>
            <a:off x="158889" y="1203325"/>
            <a:ext cx="11499711" cy="2554545"/>
          </a:xfrm>
          <a:prstGeom prst="rect">
            <a:avLst/>
          </a:prstGeom>
          <a:noFill/>
        </p:spPr>
        <p:txBody>
          <a:bodyPr wrap="square" rtlCol="0">
            <a:spAutoFit/>
          </a:bodyPr>
          <a:lstStyle/>
          <a:p>
            <a:r>
              <a:rPr lang="en-US" sz="2000" dirty="0">
                <a:effectLst/>
              </a:rPr>
              <a:t>We will also explore the use of Large Language Models to create surrogates which capture the statistical variations inherent in large ensemble runs of the stochastic ABM models. Here we consider each agent with its inherent characteristics (sex, age, home and work locations, etc.) as a sentence and action (travel mode, current infection rates, use of NPIs, etc.) as a vocabulary. Our goal is to learn equations for propagation for all of them and their final resultant state. Here, attention maps can provide insights into uncertainty. Autoregressive, autoencoding, or a combination of both, language models will be explored. Given the large amount of data generated by an ensemble run of ExaEpi, we should have more than enough data on which we can train these models</a:t>
            </a:r>
            <a:endParaRPr lang="en-US" sz="2000" dirty="0"/>
          </a:p>
        </p:txBody>
      </p:sp>
      <p:sp>
        <p:nvSpPr>
          <p:cNvPr id="3" name="TextBox 2">
            <a:extLst>
              <a:ext uri="{FF2B5EF4-FFF2-40B4-BE49-F238E27FC236}">
                <a16:creationId xmlns:a16="http://schemas.microsoft.com/office/drawing/2014/main" id="{849EBF10-13BC-A4FA-7CD2-FE755485F269}"/>
              </a:ext>
            </a:extLst>
          </p:cNvPr>
          <p:cNvSpPr txBox="1"/>
          <p:nvPr/>
        </p:nvSpPr>
        <p:spPr>
          <a:xfrm>
            <a:off x="346144" y="3781097"/>
            <a:ext cx="11499711" cy="2308324"/>
          </a:xfrm>
          <a:prstGeom prst="rect">
            <a:avLst/>
          </a:prstGeom>
          <a:noFill/>
        </p:spPr>
        <p:txBody>
          <a:bodyPr wrap="square" rtlCol="0">
            <a:spAutoFit/>
          </a:bodyPr>
          <a:lstStyle/>
          <a:p>
            <a:r>
              <a:rPr lang="en-US" b="1" dirty="0"/>
              <a:t>A 65 year old man living in zip code 94563 travels to work and back via BART to downtown San Francisco where he works in an office building while wearing a mask with 100 employees one of who has Covid and he gets infected.</a:t>
            </a:r>
          </a:p>
          <a:p>
            <a:endParaRPr lang="en-US" b="1" dirty="0"/>
          </a:p>
          <a:p>
            <a:r>
              <a:rPr lang="en-US" b="1" dirty="0"/>
              <a:t>A 22 year old woman attending school at UC Berkeley and livening in a dorm on campus…</a:t>
            </a:r>
          </a:p>
          <a:p>
            <a:endParaRPr lang="en-US" b="1" dirty="0"/>
          </a:p>
          <a:p>
            <a:r>
              <a:rPr lang="en-US" b="1" dirty="0"/>
              <a:t>.</a:t>
            </a:r>
          </a:p>
          <a:p>
            <a:r>
              <a:rPr lang="en-US" b="1" dirty="0"/>
              <a:t>.</a:t>
            </a:r>
          </a:p>
          <a:p>
            <a:r>
              <a:rPr lang="en-US" b="1" dirty="0"/>
              <a:t>330M of these * 10,000 runs to develop the statistics...</a:t>
            </a:r>
          </a:p>
        </p:txBody>
      </p:sp>
    </p:spTree>
    <p:extLst>
      <p:ext uri="{BB962C8B-B14F-4D97-AF65-F5344CB8AC3E}">
        <p14:creationId xmlns:p14="http://schemas.microsoft.com/office/powerpoint/2010/main" val="306378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A3F2-1E68-C907-8EE5-A473A3ED302C}"/>
              </a:ext>
            </a:extLst>
          </p:cNvPr>
          <p:cNvSpPr>
            <a:spLocks noGrp="1"/>
          </p:cNvSpPr>
          <p:nvPr>
            <p:ph type="title"/>
          </p:nvPr>
        </p:nvSpPr>
        <p:spPr>
          <a:xfrm>
            <a:off x="838200" y="39745"/>
            <a:ext cx="10515600" cy="1325563"/>
          </a:xfrm>
        </p:spPr>
        <p:txBody>
          <a:bodyPr/>
          <a:lstStyle/>
          <a:p>
            <a:r>
              <a:rPr lang="en-US" dirty="0">
                <a:solidFill>
                  <a:srgbClr val="00B0F0"/>
                </a:solidFill>
              </a:rPr>
              <a:t>Merlin: Workflows for ~O 10</a:t>
            </a:r>
            <a:r>
              <a:rPr lang="en-US" baseline="30000" dirty="0">
                <a:solidFill>
                  <a:srgbClr val="00B0F0"/>
                </a:solidFill>
              </a:rPr>
              <a:t>6</a:t>
            </a:r>
            <a:r>
              <a:rPr lang="en-US" dirty="0">
                <a:solidFill>
                  <a:srgbClr val="00B0F0"/>
                </a:solidFill>
              </a:rPr>
              <a:t> Sims</a:t>
            </a:r>
            <a:endParaRPr lang="en-US" dirty="0"/>
          </a:p>
        </p:txBody>
      </p:sp>
      <p:pic>
        <p:nvPicPr>
          <p:cNvPr id="8" name="Picture 2" descr="a typical Merlin workflow">
            <a:extLst>
              <a:ext uri="{FF2B5EF4-FFF2-40B4-BE49-F238E27FC236}">
                <a16:creationId xmlns:a16="http://schemas.microsoft.com/office/drawing/2014/main" id="{765F2400-5649-7BBB-6573-C622163F3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150"/>
            <a:ext cx="9144000" cy="51514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2B7014-B0BF-6313-E71F-92483CECDEC4}"/>
              </a:ext>
            </a:extLst>
          </p:cNvPr>
          <p:cNvSpPr txBox="1"/>
          <p:nvPr/>
        </p:nvSpPr>
        <p:spPr>
          <a:xfrm>
            <a:off x="9217572" y="2235450"/>
            <a:ext cx="2974428" cy="3139321"/>
          </a:xfrm>
          <a:prstGeom prst="rect">
            <a:avLst/>
          </a:prstGeom>
          <a:noFill/>
        </p:spPr>
        <p:txBody>
          <a:bodyPr wrap="square" rtlCol="0">
            <a:spAutoFit/>
          </a:bodyPr>
          <a:lstStyle/>
          <a:p>
            <a:r>
              <a:rPr lang="en-US" dirty="0"/>
              <a:t>Has scaled to 100M simulations on Sierra! Our initial runs to test the cGANs and LLMs will require 10k runs of ~5 min each, about 1k node hours.</a:t>
            </a:r>
          </a:p>
          <a:p>
            <a:endParaRPr lang="en-US" dirty="0"/>
          </a:p>
          <a:p>
            <a:r>
              <a:rPr lang="en-US" dirty="0"/>
              <a:t>We will require about 2 orders of magnitude more time to do our full SA. 100k node hours</a:t>
            </a:r>
          </a:p>
        </p:txBody>
      </p:sp>
    </p:spTree>
    <p:extLst>
      <p:ext uri="{BB962C8B-B14F-4D97-AF65-F5344CB8AC3E}">
        <p14:creationId xmlns:p14="http://schemas.microsoft.com/office/powerpoint/2010/main" val="385696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Diseases we want to tackle, order, priority:</a:t>
            </a:r>
          </a:p>
        </p:txBody>
      </p:sp>
      <p:sp>
        <p:nvSpPr>
          <p:cNvPr id="5" name="Content Placeholder 4">
            <a:extLst>
              <a:ext uri="{FF2B5EF4-FFF2-40B4-BE49-F238E27FC236}">
                <a16:creationId xmlns:a16="http://schemas.microsoft.com/office/drawing/2014/main" id="{AA449F47-0BD8-7C54-BF55-7142493F14CE}"/>
              </a:ext>
            </a:extLst>
          </p:cNvPr>
          <p:cNvSpPr>
            <a:spLocks noGrp="1"/>
          </p:cNvSpPr>
          <p:nvPr>
            <p:ph idx="1"/>
          </p:nvPr>
        </p:nvSpPr>
        <p:spPr>
          <a:xfrm>
            <a:off x="838199" y="1349414"/>
            <a:ext cx="11017469" cy="4715209"/>
          </a:xfrm>
        </p:spPr>
        <p:txBody>
          <a:bodyPr>
            <a:normAutofit fontScale="85000" lnSpcReduction="20000"/>
          </a:bodyPr>
          <a:lstStyle/>
          <a:p>
            <a:r>
              <a:rPr lang="en-US" dirty="0">
                <a:solidFill>
                  <a:srgbClr val="00B050"/>
                </a:solidFill>
                <a:effectLst/>
                <a:latin typeface="+mn-lt"/>
              </a:rPr>
              <a:t>Covid – respiratory virus</a:t>
            </a:r>
          </a:p>
          <a:p>
            <a:r>
              <a:rPr lang="en-US" dirty="0">
                <a:solidFill>
                  <a:srgbClr val="00B050"/>
                </a:solidFill>
                <a:latin typeface="+mn-lt"/>
              </a:rPr>
              <a:t>Influenza </a:t>
            </a:r>
            <a:r>
              <a:rPr lang="en-US" dirty="0">
                <a:solidFill>
                  <a:srgbClr val="00B050"/>
                </a:solidFill>
                <a:effectLst/>
                <a:latin typeface="+mn-lt"/>
              </a:rPr>
              <a:t>– respiratory virus</a:t>
            </a:r>
          </a:p>
          <a:p>
            <a:r>
              <a:rPr lang="en-US" dirty="0">
                <a:solidFill>
                  <a:srgbClr val="00B050"/>
                </a:solidFill>
                <a:effectLst/>
                <a:latin typeface="+mn-lt"/>
              </a:rPr>
              <a:t>RSV / H1N1</a:t>
            </a:r>
          </a:p>
          <a:p>
            <a:pPr marL="0" indent="0">
              <a:buNone/>
            </a:pPr>
            <a:endParaRPr lang="en-US" dirty="0">
              <a:solidFill>
                <a:srgbClr val="00B050"/>
              </a:solidFill>
              <a:effectLst/>
              <a:latin typeface="+mn-lt"/>
            </a:endParaRPr>
          </a:p>
          <a:p>
            <a:r>
              <a:rPr lang="en-US" dirty="0">
                <a:solidFill>
                  <a:schemeClr val="accent2"/>
                </a:solidFill>
                <a:effectLst/>
                <a:latin typeface="+mn-lt"/>
              </a:rPr>
              <a:t>Zika Virus – mosquito-borne virus</a:t>
            </a:r>
          </a:p>
          <a:p>
            <a:pPr marL="0" indent="0">
              <a:buNone/>
            </a:pPr>
            <a:endParaRPr lang="en-US" dirty="0">
              <a:solidFill>
                <a:srgbClr val="00B050"/>
              </a:solidFill>
              <a:latin typeface="+mn-lt"/>
            </a:endParaRPr>
          </a:p>
          <a:p>
            <a:r>
              <a:rPr lang="en-US" dirty="0">
                <a:solidFill>
                  <a:srgbClr val="00B0F0"/>
                </a:solidFill>
                <a:effectLst/>
                <a:latin typeface="+mn-lt"/>
              </a:rPr>
              <a:t>Burkholderia Pseudomallei</a:t>
            </a:r>
            <a:r>
              <a:rPr lang="en-US" dirty="0">
                <a:solidFill>
                  <a:srgbClr val="00B0F0"/>
                </a:solidFill>
                <a:latin typeface="+mn-lt"/>
              </a:rPr>
              <a:t> – water/soil bacteria (climate sensitive)</a:t>
            </a:r>
            <a:endParaRPr lang="en-US" dirty="0">
              <a:solidFill>
                <a:srgbClr val="00B0F0"/>
              </a:solidFill>
              <a:effectLst/>
              <a:latin typeface="+mn-lt"/>
            </a:endParaRPr>
          </a:p>
          <a:p>
            <a:r>
              <a:rPr lang="en-US" dirty="0">
                <a:solidFill>
                  <a:srgbClr val="00B0F0"/>
                </a:solidFill>
                <a:effectLst/>
                <a:latin typeface="+mn-lt"/>
              </a:rPr>
              <a:t>Cholera – water-borne bacteria</a:t>
            </a:r>
          </a:p>
          <a:p>
            <a:endParaRPr lang="en-US" dirty="0">
              <a:effectLst/>
              <a:latin typeface="+mn-lt"/>
            </a:endParaRPr>
          </a:p>
          <a:p>
            <a:r>
              <a:rPr lang="en-US" dirty="0">
                <a:solidFill>
                  <a:schemeClr val="accent2"/>
                </a:solidFill>
                <a:effectLst/>
                <a:latin typeface="+mn-lt"/>
              </a:rPr>
              <a:t>Nipah Virus – </a:t>
            </a:r>
            <a:r>
              <a:rPr lang="en-US" dirty="0">
                <a:solidFill>
                  <a:schemeClr val="accent2"/>
                </a:solidFill>
                <a:latin typeface="+mn-lt"/>
              </a:rPr>
              <a:t>z</a:t>
            </a:r>
            <a:r>
              <a:rPr lang="en-US" dirty="0">
                <a:solidFill>
                  <a:schemeClr val="accent2"/>
                </a:solidFill>
                <a:effectLst/>
                <a:latin typeface="+mn-lt"/>
              </a:rPr>
              <a:t>oonotic virus</a:t>
            </a:r>
          </a:p>
          <a:p>
            <a:pPr marL="0" indent="0">
              <a:buNone/>
            </a:pPr>
            <a:endParaRPr lang="en-US" dirty="0">
              <a:effectLst/>
              <a:latin typeface="+mn-lt"/>
            </a:endParaRPr>
          </a:p>
          <a:p>
            <a:pPr marL="0" indent="0">
              <a:buNone/>
            </a:pPr>
            <a:r>
              <a:rPr lang="en-US" dirty="0">
                <a:solidFill>
                  <a:srgbClr val="00B050"/>
                </a:solidFill>
                <a:effectLst/>
                <a:latin typeface="+mn-lt"/>
              </a:rPr>
              <a:t>Green=respiratory</a:t>
            </a:r>
            <a:r>
              <a:rPr lang="en-US" dirty="0">
                <a:effectLst/>
                <a:latin typeface="+mn-lt"/>
              </a:rPr>
              <a:t>; </a:t>
            </a:r>
            <a:r>
              <a:rPr lang="en-US" dirty="0">
                <a:solidFill>
                  <a:schemeClr val="accent2"/>
                </a:solidFill>
                <a:effectLst/>
                <a:latin typeface="+mn-lt"/>
              </a:rPr>
              <a:t>Orange=vector/zoonotic borne disease</a:t>
            </a:r>
            <a:r>
              <a:rPr lang="en-US" dirty="0">
                <a:effectLst/>
                <a:latin typeface="+mn-lt"/>
              </a:rPr>
              <a:t>; </a:t>
            </a:r>
            <a:r>
              <a:rPr lang="en-US" dirty="0">
                <a:solidFill>
                  <a:srgbClr val="00B0F0"/>
                </a:solidFill>
                <a:effectLst/>
                <a:latin typeface="+mn-lt"/>
              </a:rPr>
              <a:t>Blue=Water borne </a:t>
            </a:r>
            <a:endParaRPr lang="en-US" dirty="0">
              <a:latin typeface="+mn-lt"/>
            </a:endParaRPr>
          </a:p>
          <a:p>
            <a:pPr marL="0" indent="0">
              <a:buNone/>
            </a:pPr>
            <a:endParaRPr lang="en-US" dirty="0">
              <a:latin typeface="+mn-lt"/>
            </a:endParaRPr>
          </a:p>
          <a:p>
            <a:pPr marL="0" indent="0">
              <a:buNone/>
            </a:pPr>
            <a:endParaRPr lang="en-US" dirty="0">
              <a:latin typeface="+mn-lt"/>
            </a:endParaRPr>
          </a:p>
        </p:txBody>
      </p:sp>
      <p:sp>
        <p:nvSpPr>
          <p:cNvPr id="6" name="Right Brace 5">
            <a:extLst>
              <a:ext uri="{FF2B5EF4-FFF2-40B4-BE49-F238E27FC236}">
                <a16:creationId xmlns:a16="http://schemas.microsoft.com/office/drawing/2014/main" id="{CCC0B24D-BA54-2BFA-1873-8182E6DF424A}"/>
              </a:ext>
            </a:extLst>
          </p:cNvPr>
          <p:cNvSpPr/>
          <p:nvPr/>
        </p:nvSpPr>
        <p:spPr>
          <a:xfrm>
            <a:off x="6333566" y="1349415"/>
            <a:ext cx="484094" cy="1272761"/>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A5E7D74F-5B33-0E25-359D-D436F3FBA05E}"/>
              </a:ext>
            </a:extLst>
          </p:cNvPr>
          <p:cNvSpPr txBox="1"/>
          <p:nvPr/>
        </p:nvSpPr>
        <p:spPr>
          <a:xfrm>
            <a:off x="7344497" y="1288362"/>
            <a:ext cx="4511171" cy="1292662"/>
          </a:xfrm>
          <a:prstGeom prst="rect">
            <a:avLst/>
          </a:prstGeom>
          <a:noFill/>
        </p:spPr>
        <p:txBody>
          <a:bodyPr wrap="square" rtlCol="0">
            <a:spAutoFit/>
          </a:bodyPr>
          <a:lstStyle/>
          <a:p>
            <a:r>
              <a:rPr kumimoji="0" lang="en-US" sz="2600" b="0" i="0" u="none" strike="noStrike" kern="1200" cap="none" spc="0" normalizeH="0" baseline="0" noProof="0" dirty="0">
                <a:ln>
                  <a:noFill/>
                </a:ln>
                <a:solidFill>
                  <a:srgbClr val="00B050"/>
                </a:solidFill>
                <a:effectLst/>
                <a:uLnTx/>
                <a:uFillTx/>
                <a:ea typeface="+mn-ea"/>
                <a:cs typeface="Arial" panose="020B0604020202020204" pitchFamily="34" charset="0"/>
              </a:rPr>
              <a:t>Code is already set to handle these respiratory viruses simultaneously.</a:t>
            </a:r>
            <a:endParaRPr lang="en-US" dirty="0"/>
          </a:p>
        </p:txBody>
      </p:sp>
    </p:spTree>
    <p:extLst>
      <p:ext uri="{BB962C8B-B14F-4D97-AF65-F5344CB8AC3E}">
        <p14:creationId xmlns:p14="http://schemas.microsoft.com/office/powerpoint/2010/main" val="981786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Seasonal Influenza Variations, Zika, …</a:t>
            </a:r>
          </a:p>
        </p:txBody>
      </p:sp>
      <p:pic>
        <p:nvPicPr>
          <p:cNvPr id="9218" name="Picture 2" descr="figure 1">
            <a:extLst>
              <a:ext uri="{FF2B5EF4-FFF2-40B4-BE49-F238E27FC236}">
                <a16:creationId xmlns:a16="http://schemas.microsoft.com/office/drawing/2014/main" id="{AD197CB6-AA3E-5196-02CC-0E88E628E3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950"/>
          <a:stretch/>
        </p:blipFill>
        <p:spPr bwMode="auto">
          <a:xfrm>
            <a:off x="287173" y="1650124"/>
            <a:ext cx="6038334" cy="2480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B7FB4F-7D53-5B8F-F567-9D053A09C18A}"/>
              </a:ext>
            </a:extLst>
          </p:cNvPr>
          <p:cNvSpPr txBox="1"/>
          <p:nvPr/>
        </p:nvSpPr>
        <p:spPr>
          <a:xfrm>
            <a:off x="287173" y="4477405"/>
            <a:ext cx="6555061" cy="1754326"/>
          </a:xfrm>
          <a:prstGeom prst="rect">
            <a:avLst/>
          </a:prstGeom>
          <a:noFill/>
        </p:spPr>
        <p:txBody>
          <a:bodyPr wrap="square" rtlCol="0">
            <a:spAutoFit/>
          </a:bodyPr>
          <a:lstStyle/>
          <a:p>
            <a:r>
              <a:rPr lang="en-US" b="0" i="0" dirty="0">
                <a:effectLst/>
              </a:rPr>
              <a:t>Laboratory and epidemiological evidence indicate that ambient humidity modulates the survival and transmission of influenza. In Shaman et al. (2017), they show that the use of climatological humidity forcing is warranted for current operational influenza forecasts as it improves the quality of the predictions considerably. What will be the impact over the next 50 years… </a:t>
            </a:r>
            <a:endParaRPr lang="en-US" dirty="0"/>
          </a:p>
        </p:txBody>
      </p:sp>
      <p:pic>
        <p:nvPicPr>
          <p:cNvPr id="9220" name="Picture 4" descr="The global map shows sea temperature rises of 0.5 to 1 degree Celsius; land temperature rises of 1 to 2 degree Celsius; and Arctic temperature rises of up to 4 degrees Celsius.">
            <a:extLst>
              <a:ext uri="{FF2B5EF4-FFF2-40B4-BE49-F238E27FC236}">
                <a16:creationId xmlns:a16="http://schemas.microsoft.com/office/drawing/2014/main" id="{5E3C4328-0841-FF16-5425-A3E152CF7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40269"/>
            <a:ext cx="2924503" cy="26331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A4579B2C-B91D-E66D-F1CA-16FD3E9B6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717"/>
          <a:stretch/>
        </p:blipFill>
        <p:spPr bwMode="auto">
          <a:xfrm>
            <a:off x="7325710" y="3904949"/>
            <a:ext cx="4773540" cy="199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11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Questions we want to answer</a:t>
            </a:r>
          </a:p>
        </p:txBody>
      </p:sp>
      <p:sp>
        <p:nvSpPr>
          <p:cNvPr id="10" name="Content Placeholder 4">
            <a:extLst>
              <a:ext uri="{FF2B5EF4-FFF2-40B4-BE49-F238E27FC236}">
                <a16:creationId xmlns:a16="http://schemas.microsoft.com/office/drawing/2014/main" id="{7CB6F4EE-2565-4FD7-DC30-95956B4C169F}"/>
              </a:ext>
            </a:extLst>
          </p:cNvPr>
          <p:cNvSpPr>
            <a:spLocks noGrp="1"/>
          </p:cNvSpPr>
          <p:nvPr>
            <p:ph idx="1"/>
          </p:nvPr>
        </p:nvSpPr>
        <p:spPr>
          <a:xfrm>
            <a:off x="838200" y="1604908"/>
            <a:ext cx="10515600" cy="4627726"/>
          </a:xfrm>
        </p:spPr>
        <p:txBody>
          <a:bodyPr/>
          <a:lstStyle/>
          <a:p>
            <a:pPr marL="0" indent="0">
              <a:buNone/>
            </a:pPr>
            <a:r>
              <a:rPr lang="en-US" dirty="0">
                <a:latin typeface="+mn-lt"/>
              </a:rPr>
              <a:t>Health equity and heterogeneity across the US and World. Our synthetic populations need to represent the following:</a:t>
            </a:r>
          </a:p>
          <a:p>
            <a:pPr marL="0" indent="0">
              <a:buNone/>
            </a:pPr>
            <a:r>
              <a:rPr lang="en-US" dirty="0">
                <a:latin typeface="+mn-lt"/>
              </a:rPr>
              <a:t> </a:t>
            </a:r>
          </a:p>
          <a:p>
            <a:pPr lvl="1"/>
            <a:r>
              <a:rPr lang="en-US" dirty="0">
                <a:latin typeface="+mn-lt"/>
              </a:rPr>
              <a:t>Access to health care</a:t>
            </a:r>
          </a:p>
          <a:p>
            <a:pPr lvl="1"/>
            <a:r>
              <a:rPr lang="en-US" dirty="0">
                <a:latin typeface="+mn-lt"/>
              </a:rPr>
              <a:t>Modes of work</a:t>
            </a:r>
          </a:p>
          <a:p>
            <a:pPr lvl="1"/>
            <a:r>
              <a:rPr lang="en-US" dirty="0">
                <a:latin typeface="+mn-lt"/>
              </a:rPr>
              <a:t>Family size / multi-generational families in one household</a:t>
            </a:r>
          </a:p>
          <a:p>
            <a:pPr lvl="1"/>
            <a:r>
              <a:rPr lang="en-US" dirty="0">
                <a:latin typeface="+mn-lt"/>
              </a:rPr>
              <a:t>Social demographics</a:t>
            </a:r>
          </a:p>
          <a:p>
            <a:pPr lvl="1"/>
            <a:r>
              <a:rPr lang="en-US" dirty="0">
                <a:latin typeface="+mn-lt"/>
              </a:rPr>
              <a:t>Environmental demographics</a:t>
            </a:r>
          </a:p>
          <a:p>
            <a:pPr lvl="1"/>
            <a:r>
              <a:rPr lang="en-US" dirty="0">
                <a:latin typeface="+mn-lt"/>
              </a:rPr>
              <a:t>Health data</a:t>
            </a:r>
          </a:p>
          <a:p>
            <a:pPr marL="457200" lvl="1" indent="0">
              <a:buNone/>
            </a:pPr>
            <a:endParaRPr lang="en-US" dirty="0">
              <a:latin typeface="+mn-lt"/>
            </a:endParaRPr>
          </a:p>
          <a:p>
            <a:pPr marL="0" indent="0">
              <a:buNone/>
            </a:pPr>
            <a:r>
              <a:rPr lang="en-US" sz="2000" b="1" dirty="0">
                <a:latin typeface="+mn-lt"/>
              </a:rPr>
              <a:t>Will link up with other DOE projects in this area and leverage their expertise…</a:t>
            </a:r>
          </a:p>
        </p:txBody>
      </p:sp>
    </p:spTree>
    <p:extLst>
      <p:ext uri="{BB962C8B-B14F-4D97-AF65-F5344CB8AC3E}">
        <p14:creationId xmlns:p14="http://schemas.microsoft.com/office/powerpoint/2010/main" val="1998238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Questions we want to answer</a:t>
            </a:r>
          </a:p>
        </p:txBody>
      </p:sp>
      <p:sp>
        <p:nvSpPr>
          <p:cNvPr id="5" name="Content Placeholder 4">
            <a:extLst>
              <a:ext uri="{FF2B5EF4-FFF2-40B4-BE49-F238E27FC236}">
                <a16:creationId xmlns:a16="http://schemas.microsoft.com/office/drawing/2014/main" id="{3E7A859F-EC1C-4EFD-2CC4-8EFC5B413DC3}"/>
              </a:ext>
            </a:extLst>
          </p:cNvPr>
          <p:cNvSpPr>
            <a:spLocks noGrp="1"/>
          </p:cNvSpPr>
          <p:nvPr>
            <p:ph idx="1"/>
          </p:nvPr>
        </p:nvSpPr>
        <p:spPr>
          <a:xfrm>
            <a:off x="838199" y="1253330"/>
            <a:ext cx="11035553" cy="4865081"/>
          </a:xfrm>
        </p:spPr>
        <p:txBody>
          <a:bodyPr>
            <a:normAutofit lnSpcReduction="10000"/>
          </a:bodyPr>
          <a:lstStyle/>
          <a:p>
            <a:pPr marL="0" indent="0">
              <a:buNone/>
            </a:pPr>
            <a:r>
              <a:rPr lang="en-US" dirty="0">
                <a:latin typeface="+mn-lt"/>
              </a:rPr>
              <a:t>What is the risk/reward, and when is it best to implement, the following:</a:t>
            </a:r>
          </a:p>
          <a:p>
            <a:pPr marL="0" indent="0">
              <a:buNone/>
            </a:pPr>
            <a:endParaRPr lang="en-US" dirty="0">
              <a:latin typeface="+mn-lt"/>
            </a:endParaRPr>
          </a:p>
          <a:p>
            <a:r>
              <a:rPr lang="en-US" dirty="0">
                <a:latin typeface="+mn-lt"/>
              </a:rPr>
              <a:t>School/Workplace policies</a:t>
            </a:r>
          </a:p>
          <a:p>
            <a:pPr lvl="1">
              <a:buFont typeface="Courier New" panose="02070309020205020404" pitchFamily="49" charset="0"/>
              <a:buChar char="o"/>
            </a:pPr>
            <a:r>
              <a:rPr lang="en-US" dirty="0">
                <a:latin typeface="+mn-lt"/>
              </a:rPr>
              <a:t>Scheduling classes</a:t>
            </a:r>
          </a:p>
          <a:p>
            <a:pPr lvl="1">
              <a:buFont typeface="Courier New" panose="02070309020205020404" pitchFamily="49" charset="0"/>
              <a:buChar char="o"/>
            </a:pPr>
            <a:r>
              <a:rPr lang="en-US" dirty="0">
                <a:latin typeface="+mn-lt"/>
              </a:rPr>
              <a:t>Closures</a:t>
            </a:r>
          </a:p>
          <a:p>
            <a:pPr lvl="1">
              <a:buFont typeface="Courier New" panose="02070309020205020404" pitchFamily="49" charset="0"/>
              <a:buChar char="o"/>
            </a:pPr>
            <a:r>
              <a:rPr lang="en-US" dirty="0">
                <a:latin typeface="+mn-lt"/>
              </a:rPr>
              <a:t>Remote/hybrid/in-person</a:t>
            </a:r>
          </a:p>
          <a:p>
            <a:pPr lvl="1"/>
            <a:endParaRPr lang="en-US" dirty="0">
              <a:latin typeface="+mn-lt"/>
            </a:endParaRPr>
          </a:p>
          <a:p>
            <a:r>
              <a:rPr lang="en-US" dirty="0">
                <a:latin typeface="+mn-lt"/>
              </a:rPr>
              <a:t>Vaccination policy</a:t>
            </a:r>
          </a:p>
          <a:p>
            <a:pPr lvl="1">
              <a:buFont typeface="Courier New" panose="02070309020205020404" pitchFamily="49" charset="0"/>
              <a:buChar char="o"/>
            </a:pPr>
            <a:r>
              <a:rPr lang="en-US" dirty="0">
                <a:latin typeface="+mn-lt"/>
              </a:rPr>
              <a:t>Who to prioritize given limited resources?</a:t>
            </a:r>
          </a:p>
          <a:p>
            <a:pPr lvl="1"/>
            <a:endParaRPr lang="en-US" dirty="0">
              <a:latin typeface="+mn-lt"/>
            </a:endParaRPr>
          </a:p>
          <a:p>
            <a:r>
              <a:rPr lang="en-US" dirty="0">
                <a:latin typeface="+mn-lt"/>
              </a:rPr>
              <a:t>Masking Policies and other NPI’s</a:t>
            </a:r>
          </a:p>
          <a:p>
            <a:pPr marL="0" indent="0">
              <a:buNone/>
            </a:pPr>
            <a:endParaRPr lang="en-US" dirty="0">
              <a:latin typeface="+mn-lt"/>
            </a:endParaRPr>
          </a:p>
        </p:txBody>
      </p:sp>
    </p:spTree>
    <p:extLst>
      <p:ext uri="{BB962C8B-B14F-4D97-AF65-F5344CB8AC3E}">
        <p14:creationId xmlns:p14="http://schemas.microsoft.com/office/powerpoint/2010/main" val="2997418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F566B-DA82-90F4-057D-8ECF259C23F0}"/>
              </a:ext>
            </a:extLst>
          </p:cNvPr>
          <p:cNvPicPr>
            <a:picLocks noChangeAspect="1"/>
          </p:cNvPicPr>
          <p:nvPr/>
        </p:nvPicPr>
        <p:blipFill>
          <a:blip r:embed="rId2"/>
          <a:stretch>
            <a:fillRect/>
          </a:stretch>
        </p:blipFill>
        <p:spPr>
          <a:xfrm>
            <a:off x="385628" y="677793"/>
            <a:ext cx="11420743" cy="4427607"/>
          </a:xfrm>
          <a:prstGeom prst="rect">
            <a:avLst/>
          </a:prstGeom>
        </p:spPr>
      </p:pic>
    </p:spTree>
    <p:extLst>
      <p:ext uri="{BB962C8B-B14F-4D97-AF65-F5344CB8AC3E}">
        <p14:creationId xmlns:p14="http://schemas.microsoft.com/office/powerpoint/2010/main" val="1635992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Questions we want to answer</a:t>
            </a:r>
          </a:p>
        </p:txBody>
      </p:sp>
      <p:sp>
        <p:nvSpPr>
          <p:cNvPr id="6" name="Content Placeholder 4">
            <a:extLst>
              <a:ext uri="{FF2B5EF4-FFF2-40B4-BE49-F238E27FC236}">
                <a16:creationId xmlns:a16="http://schemas.microsoft.com/office/drawing/2014/main" id="{EAF9B936-A028-D64A-13B2-E9EEB6E5C979}"/>
              </a:ext>
            </a:extLst>
          </p:cNvPr>
          <p:cNvSpPr>
            <a:spLocks noGrp="1"/>
          </p:cNvSpPr>
          <p:nvPr>
            <p:ph idx="1"/>
          </p:nvPr>
        </p:nvSpPr>
        <p:spPr>
          <a:xfrm>
            <a:off x="333008" y="1604908"/>
            <a:ext cx="11223812" cy="4351338"/>
          </a:xfrm>
        </p:spPr>
        <p:txBody>
          <a:bodyPr/>
          <a:lstStyle/>
          <a:p>
            <a:pPr marL="0" indent="0">
              <a:buNone/>
            </a:pPr>
            <a:r>
              <a:rPr lang="en-US" dirty="0">
                <a:latin typeface="+mn-lt"/>
              </a:rPr>
              <a:t>Scaling the sims up to handle questions about mass gatherings, world-wide travel, etc.</a:t>
            </a:r>
          </a:p>
          <a:p>
            <a:pPr marL="0" indent="0">
              <a:buNone/>
            </a:pPr>
            <a:endParaRPr lang="en-US" dirty="0">
              <a:latin typeface="+mn-lt"/>
            </a:endParaRPr>
          </a:p>
          <a:p>
            <a:r>
              <a:rPr lang="en-US" dirty="0">
                <a:latin typeface="+mn-lt"/>
              </a:rPr>
              <a:t>Community interaction</a:t>
            </a:r>
          </a:p>
          <a:p>
            <a:pPr lvl="1">
              <a:buFont typeface="Courier New" panose="02070309020205020404" pitchFamily="49" charset="0"/>
              <a:buChar char="o"/>
            </a:pPr>
            <a:r>
              <a:rPr lang="en-US" dirty="0">
                <a:latin typeface="+mn-lt"/>
              </a:rPr>
              <a:t>Mass gatherings – sporting events, concerts, conventions, parades, tourism, etc. – shut down gathering &gt; certain size</a:t>
            </a:r>
          </a:p>
          <a:p>
            <a:pPr marL="0" indent="0">
              <a:buNone/>
            </a:pPr>
            <a:r>
              <a:rPr lang="en-US" dirty="0">
                <a:latin typeface="+mn-lt"/>
              </a:rPr>
              <a:t> </a:t>
            </a:r>
          </a:p>
          <a:p>
            <a:r>
              <a:rPr lang="en-US" dirty="0">
                <a:latin typeface="+mn-lt"/>
              </a:rPr>
              <a:t>World-wide simulation – travel restrictions</a:t>
            </a:r>
          </a:p>
          <a:p>
            <a:pPr marL="0" indent="0">
              <a:buNone/>
            </a:pPr>
            <a:endParaRPr lang="en-US" dirty="0">
              <a:latin typeface="+mn-lt"/>
            </a:endParaRPr>
          </a:p>
        </p:txBody>
      </p:sp>
    </p:spTree>
    <p:extLst>
      <p:ext uri="{BB962C8B-B14F-4D97-AF65-F5344CB8AC3E}">
        <p14:creationId xmlns:p14="http://schemas.microsoft.com/office/powerpoint/2010/main" val="1088962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How do we answer them… RL + MOCU</a:t>
            </a:r>
          </a:p>
        </p:txBody>
      </p:sp>
      <p:sp>
        <p:nvSpPr>
          <p:cNvPr id="2" name="Content Placeholder 4">
            <a:extLst>
              <a:ext uri="{FF2B5EF4-FFF2-40B4-BE49-F238E27FC236}">
                <a16:creationId xmlns:a16="http://schemas.microsoft.com/office/drawing/2014/main" id="{C098D94C-C638-4CF8-8EC8-84B94F1ED0A7}"/>
              </a:ext>
            </a:extLst>
          </p:cNvPr>
          <p:cNvSpPr txBox="1">
            <a:spLocks/>
          </p:cNvSpPr>
          <p:nvPr/>
        </p:nvSpPr>
        <p:spPr>
          <a:xfrm>
            <a:off x="6012739" y="604557"/>
            <a:ext cx="4162173" cy="4645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4">
            <a:extLst>
              <a:ext uri="{FF2B5EF4-FFF2-40B4-BE49-F238E27FC236}">
                <a16:creationId xmlns:a16="http://schemas.microsoft.com/office/drawing/2014/main" id="{1D968E00-907C-2FE9-82AB-25F9E3052948}"/>
              </a:ext>
            </a:extLst>
          </p:cNvPr>
          <p:cNvSpPr txBox="1">
            <a:spLocks/>
          </p:cNvSpPr>
          <p:nvPr/>
        </p:nvSpPr>
        <p:spPr>
          <a:xfrm>
            <a:off x="462455" y="1225107"/>
            <a:ext cx="11284635" cy="4645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ffectLst/>
                <a:latin typeface="+mn-lt"/>
              </a:rPr>
              <a:t>Unlike entropy, the </a:t>
            </a:r>
            <a:r>
              <a:rPr lang="en-US" sz="2400" dirty="0">
                <a:latin typeface="+mn-lt"/>
              </a:rPr>
              <a:t>multi-objective cost of uncertainty (</a:t>
            </a:r>
            <a:r>
              <a:rPr lang="en-US" sz="2400" dirty="0">
                <a:effectLst/>
                <a:latin typeface="+mn-lt"/>
              </a:rPr>
              <a:t>MOCU) aims to quantify how the uncertainty (in this case, uncertainty in either the SEIR, UDE, LLM or cGAN model) affects objectives or operational goals (e.g., minimizing the economic cost/loss for adopting a mitigation strategy). We emphasize here that the commonly adopted UQ based on entropy does not focus on the operational objective. Hence, it is possible that the entropy may be large, while the corresponding uncertainty can be irrelevant to the objective.</a:t>
            </a:r>
          </a:p>
          <a:p>
            <a:pPr marL="0" indent="0">
              <a:buFont typeface="Arial" panose="020B0604020202020204" pitchFamily="34" charset="0"/>
              <a:buNone/>
            </a:pPr>
            <a:endParaRPr lang="en-US" sz="2400" dirty="0">
              <a:latin typeface="+mn-lt"/>
            </a:endParaRPr>
          </a:p>
          <a:p>
            <a:pPr marL="0" indent="0">
              <a:buFont typeface="Arial" panose="020B0604020202020204" pitchFamily="34" charset="0"/>
              <a:buNone/>
            </a:pPr>
            <a:r>
              <a:rPr lang="en-US" sz="2400" dirty="0">
                <a:effectLst/>
                <a:latin typeface="+mn-lt"/>
              </a:rPr>
              <a:t>Because MOCU effectively quantifies how the uncertainty affects an operational goal—for example, mitigation of a disease while minimizing its economic cost/impact—it also enables identifying what strategies can be most beneficial for improving the corresponding predictive models. i.e. obtain higher quality wastewater data, contact tracing, etc.</a:t>
            </a:r>
            <a:endParaRPr lang="en-US" sz="2400" dirty="0">
              <a:latin typeface="+mn-lt"/>
            </a:endParaRPr>
          </a:p>
        </p:txBody>
      </p:sp>
    </p:spTree>
    <p:extLst>
      <p:ext uri="{BB962C8B-B14F-4D97-AF65-F5344CB8AC3E}">
        <p14:creationId xmlns:p14="http://schemas.microsoft.com/office/powerpoint/2010/main" val="1086718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1F0A99-42BA-EE6F-EB25-1422EB5688AC}"/>
              </a:ext>
            </a:extLst>
          </p:cNvPr>
          <p:cNvSpPr>
            <a:spLocks noGrp="1"/>
          </p:cNvSpPr>
          <p:nvPr>
            <p:ph type="title"/>
          </p:nvPr>
        </p:nvSpPr>
        <p:spPr>
          <a:xfrm>
            <a:off x="536028" y="109632"/>
            <a:ext cx="10817772" cy="1325563"/>
          </a:xfrm>
        </p:spPr>
        <p:txBody>
          <a:bodyPr/>
          <a:lstStyle/>
          <a:p>
            <a:r>
              <a:rPr lang="en-US" dirty="0">
                <a:solidFill>
                  <a:srgbClr val="00B0F0"/>
                </a:solidFill>
              </a:rPr>
              <a:t>For Pandemic Preparation, we can turn these questions around…</a:t>
            </a:r>
          </a:p>
        </p:txBody>
      </p:sp>
      <p:sp>
        <p:nvSpPr>
          <p:cNvPr id="2" name="Content Placeholder 4">
            <a:extLst>
              <a:ext uri="{FF2B5EF4-FFF2-40B4-BE49-F238E27FC236}">
                <a16:creationId xmlns:a16="http://schemas.microsoft.com/office/drawing/2014/main" id="{C098D94C-C638-4CF8-8EC8-84B94F1ED0A7}"/>
              </a:ext>
            </a:extLst>
          </p:cNvPr>
          <p:cNvSpPr txBox="1">
            <a:spLocks/>
          </p:cNvSpPr>
          <p:nvPr/>
        </p:nvSpPr>
        <p:spPr>
          <a:xfrm>
            <a:off x="6012739" y="604557"/>
            <a:ext cx="4162173" cy="4645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4">
            <a:extLst>
              <a:ext uri="{FF2B5EF4-FFF2-40B4-BE49-F238E27FC236}">
                <a16:creationId xmlns:a16="http://schemas.microsoft.com/office/drawing/2014/main" id="{1D968E00-907C-2FE9-82AB-25F9E3052948}"/>
              </a:ext>
            </a:extLst>
          </p:cNvPr>
          <p:cNvSpPr txBox="1">
            <a:spLocks/>
          </p:cNvSpPr>
          <p:nvPr/>
        </p:nvSpPr>
        <p:spPr>
          <a:xfrm>
            <a:off x="264496" y="1524000"/>
            <a:ext cx="11663007" cy="4645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ffectLst/>
                <a:latin typeface="+mn-lt"/>
              </a:rPr>
              <a:t>While we may not have had the data we wanted for covid (not all data was of the same quality, reporting was delayed, metrics for attribution were different, etc.), we can turn these question around with our EMERGE framework, and through our simulations we can ask questions like:</a:t>
            </a:r>
          </a:p>
          <a:p>
            <a:pPr marL="0" indent="0">
              <a:buFont typeface="Arial" panose="020B0604020202020204" pitchFamily="34" charset="0"/>
              <a:buNone/>
            </a:pPr>
            <a:endParaRPr lang="en-US" sz="2400" dirty="0">
              <a:latin typeface="+mn-lt"/>
            </a:endParaRPr>
          </a:p>
          <a:p>
            <a:pPr lvl="1"/>
            <a:r>
              <a:rPr lang="en-US" sz="2000" dirty="0">
                <a:latin typeface="+mn-lt"/>
              </a:rPr>
              <a:t>What quality of data do we need to have in hand in order to measure the effects of health inequalities on different demographics?</a:t>
            </a:r>
          </a:p>
          <a:p>
            <a:pPr lvl="1"/>
            <a:r>
              <a:rPr lang="en-US" sz="2000" dirty="0">
                <a:latin typeface="+mn-lt"/>
              </a:rPr>
              <a:t>Given access to hospitalizations, and patient comorbidities, how soon could we detect the next pandemic?</a:t>
            </a:r>
          </a:p>
          <a:p>
            <a:pPr lvl="1"/>
            <a:r>
              <a:rPr lang="en-US" sz="2000" dirty="0">
                <a:latin typeface="+mn-lt"/>
              </a:rPr>
              <a:t>What is the value of different data sets (wastewater, symptomatic positive testing, random testing, etc.) relative to each other? </a:t>
            </a:r>
          </a:p>
          <a:p>
            <a:pPr lvl="1"/>
            <a:r>
              <a:rPr lang="en-US" sz="2000" dirty="0">
                <a:latin typeface="+mn-lt"/>
              </a:rPr>
              <a:t>What data do you need, and of what quality, to make the most cost-effective decisions wrt NPIs?</a:t>
            </a:r>
          </a:p>
          <a:p>
            <a:pPr lvl="1"/>
            <a:r>
              <a:rPr lang="en-US" sz="2000" dirty="0">
                <a:latin typeface="+mn-lt"/>
              </a:rPr>
              <a:t>….</a:t>
            </a:r>
          </a:p>
        </p:txBody>
      </p:sp>
    </p:spTree>
    <p:extLst>
      <p:ext uri="{BB962C8B-B14F-4D97-AF65-F5344CB8AC3E}">
        <p14:creationId xmlns:p14="http://schemas.microsoft.com/office/powerpoint/2010/main" val="82975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73572" y="60329"/>
            <a:ext cx="12118428" cy="1325563"/>
          </a:xfrm>
        </p:spPr>
        <p:txBody>
          <a:bodyPr/>
          <a:lstStyle/>
          <a:p>
            <a:pPr algn="ctr"/>
            <a:r>
              <a:rPr lang="en-US" dirty="0">
                <a:solidFill>
                  <a:srgbClr val="00B0F0"/>
                </a:solidFill>
              </a:rPr>
              <a:t>Preparing for the Next Pandemic</a:t>
            </a:r>
            <a:br>
              <a:rPr lang="en-US" dirty="0">
                <a:solidFill>
                  <a:srgbClr val="00B0F0"/>
                </a:solidFill>
              </a:rPr>
            </a:br>
            <a:r>
              <a:rPr lang="en-US" dirty="0">
                <a:solidFill>
                  <a:srgbClr val="00B0F0"/>
                </a:solidFill>
              </a:rPr>
              <a:t>(or lessons learned from this one…)</a:t>
            </a:r>
          </a:p>
        </p:txBody>
      </p:sp>
      <p:sp>
        <p:nvSpPr>
          <p:cNvPr id="3" name="Content Placeholder 2">
            <a:extLst>
              <a:ext uri="{FF2B5EF4-FFF2-40B4-BE49-F238E27FC236}">
                <a16:creationId xmlns:a16="http://schemas.microsoft.com/office/drawing/2014/main" id="{7BF082FC-6014-D782-71FF-0CF25CCF779C}"/>
              </a:ext>
            </a:extLst>
          </p:cNvPr>
          <p:cNvSpPr>
            <a:spLocks noGrp="1"/>
          </p:cNvSpPr>
          <p:nvPr>
            <p:ph idx="1"/>
          </p:nvPr>
        </p:nvSpPr>
        <p:spPr>
          <a:xfrm>
            <a:off x="73572" y="1439918"/>
            <a:ext cx="12023835" cy="4719144"/>
          </a:xfrm>
        </p:spPr>
        <p:txBody>
          <a:bodyPr>
            <a:noAutofit/>
          </a:bodyPr>
          <a:lstStyle/>
          <a:p>
            <a:pPr marL="0" indent="0">
              <a:buNone/>
            </a:pPr>
            <a:r>
              <a:rPr lang="en-US" sz="2000" b="1" i="1" dirty="0">
                <a:latin typeface="+mn-lt"/>
              </a:rPr>
              <a:t>The ECDC, UK NHS, and US CDC have pulled together some lessons learned from the Covid-19 Pandemic. Some common highlights are:</a:t>
            </a:r>
          </a:p>
          <a:p>
            <a:pPr marL="0" indent="0">
              <a:buNone/>
            </a:pPr>
            <a:endParaRPr lang="en-US" sz="2000" b="1" i="1" dirty="0">
              <a:latin typeface="+mn-lt"/>
            </a:endParaRPr>
          </a:p>
          <a:p>
            <a:r>
              <a:rPr lang="en-US" sz="2000" dirty="0">
                <a:latin typeface="+mn-lt"/>
              </a:rPr>
              <a:t>Investment in the public health workforce</a:t>
            </a:r>
          </a:p>
          <a:p>
            <a:r>
              <a:rPr lang="en-US" sz="2000" dirty="0">
                <a:latin typeface="+mn-lt"/>
              </a:rPr>
              <a:t>Risk communication and community engagement</a:t>
            </a:r>
          </a:p>
          <a:p>
            <a:r>
              <a:rPr lang="en-US" sz="2000" dirty="0">
                <a:latin typeface="+mn-lt"/>
              </a:rPr>
              <a:t>Collection and analysis of data and evidence - communication across borders (county, state, country)</a:t>
            </a:r>
          </a:p>
          <a:p>
            <a:r>
              <a:rPr lang="en-US" sz="2000" dirty="0">
                <a:latin typeface="+mn-lt"/>
              </a:rPr>
              <a:t>Exacerbation of Health Inequalities</a:t>
            </a:r>
          </a:p>
          <a:p>
            <a:r>
              <a:rPr lang="en-US" sz="2000" dirty="0">
                <a:latin typeface="+mn-lt"/>
              </a:rPr>
              <a:t>Understand secondary impacts of NPIs &amp; cost-benefit : economic, mental health, physical health (diet, exercise, video visits instead of physical visits with doctors, non-emergency medical procedures, etc.)</a:t>
            </a:r>
          </a:p>
          <a:p>
            <a:r>
              <a:rPr lang="en-US" sz="2000" dirty="0">
                <a:latin typeface="+mn-lt"/>
              </a:rPr>
              <a:t>We need to actually prepare for the next public health crisis: defining roles, responsibilities, surge requirements,…</a:t>
            </a:r>
          </a:p>
          <a:p>
            <a:pPr marL="0" indent="0">
              <a:buNone/>
            </a:pPr>
            <a:endParaRPr lang="en-US" sz="2000" dirty="0">
              <a:latin typeface="+mn-lt"/>
            </a:endParaRPr>
          </a:p>
          <a:p>
            <a:pPr marL="0" indent="0">
              <a:buNone/>
            </a:pPr>
            <a:r>
              <a:rPr lang="en-US" sz="2000" dirty="0">
                <a:latin typeface="+mn-lt"/>
              </a:rPr>
              <a:t>The list goes on, but the general gist of it is that we were woefully unprepared to identify and react to it.</a:t>
            </a:r>
          </a:p>
          <a:p>
            <a:pPr marL="0" indent="0">
              <a:buNone/>
            </a:pPr>
            <a:endParaRPr lang="en-US" sz="2000" b="1" i="1" dirty="0">
              <a:latin typeface="+mn-lt"/>
            </a:endParaRPr>
          </a:p>
        </p:txBody>
      </p:sp>
    </p:spTree>
    <p:extLst>
      <p:ext uri="{BB962C8B-B14F-4D97-AF65-F5344CB8AC3E}">
        <p14:creationId xmlns:p14="http://schemas.microsoft.com/office/powerpoint/2010/main" val="3860846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73572" y="60329"/>
            <a:ext cx="12118428" cy="1325563"/>
          </a:xfrm>
        </p:spPr>
        <p:txBody>
          <a:bodyPr/>
          <a:lstStyle/>
          <a:p>
            <a:pPr algn="ctr"/>
            <a:r>
              <a:rPr lang="en-US" dirty="0">
                <a:solidFill>
                  <a:srgbClr val="00B0F0"/>
                </a:solidFill>
              </a:rPr>
              <a:t>Moving Forward We Need…</a:t>
            </a:r>
          </a:p>
        </p:txBody>
      </p:sp>
      <p:sp>
        <p:nvSpPr>
          <p:cNvPr id="3" name="Content Placeholder 2">
            <a:extLst>
              <a:ext uri="{FF2B5EF4-FFF2-40B4-BE49-F238E27FC236}">
                <a16:creationId xmlns:a16="http://schemas.microsoft.com/office/drawing/2014/main" id="{7BF082FC-6014-D782-71FF-0CF25CCF779C}"/>
              </a:ext>
            </a:extLst>
          </p:cNvPr>
          <p:cNvSpPr>
            <a:spLocks noGrp="1"/>
          </p:cNvSpPr>
          <p:nvPr>
            <p:ph idx="1"/>
          </p:nvPr>
        </p:nvSpPr>
        <p:spPr>
          <a:xfrm>
            <a:off x="73572" y="1030020"/>
            <a:ext cx="12023835" cy="5181594"/>
          </a:xfrm>
        </p:spPr>
        <p:txBody>
          <a:bodyPr>
            <a:noAutofit/>
          </a:bodyPr>
          <a:lstStyle/>
          <a:p>
            <a:pPr>
              <a:buFont typeface="Wingdings" pitchFamily="2" charset="2"/>
              <a:buChar char="v"/>
            </a:pPr>
            <a:r>
              <a:rPr lang="en-US" sz="2400" b="1" i="1" dirty="0">
                <a:latin typeface="+mn-lt"/>
              </a:rPr>
              <a:t>New simulation capabilities:</a:t>
            </a:r>
          </a:p>
          <a:p>
            <a:pPr lvl="1"/>
            <a:r>
              <a:rPr lang="en-US" sz="2000" b="1" dirty="0">
                <a:latin typeface="+mn-lt"/>
              </a:rPr>
              <a:t>Agent-Based Model (ABM) that captures the stochastic nature of pandemics</a:t>
            </a:r>
          </a:p>
          <a:p>
            <a:pPr lvl="1"/>
            <a:r>
              <a:rPr lang="en-US" sz="2000" b="1" dirty="0">
                <a:latin typeface="+mn-lt"/>
              </a:rPr>
              <a:t>Ability to quickly model the entire US (or world) over decades with hourly time steps (ability to study the impacts of climate change)</a:t>
            </a:r>
          </a:p>
          <a:p>
            <a:pPr lvl="1"/>
            <a:r>
              <a:rPr lang="en-US" sz="2000" b="1" dirty="0">
                <a:latin typeface="+mn-lt"/>
              </a:rPr>
              <a:t>Handle multiple diseases and their variants simultaneously</a:t>
            </a:r>
          </a:p>
          <a:p>
            <a:pPr lvl="1"/>
            <a:r>
              <a:rPr lang="en-US" sz="2000" b="1" dirty="0">
                <a:latin typeface="+mn-lt"/>
              </a:rPr>
              <a:t>Real transportation model, census data, worker classification, …</a:t>
            </a:r>
          </a:p>
          <a:p>
            <a:pPr lvl="1"/>
            <a:r>
              <a:rPr lang="en-US" sz="2000" b="1" dirty="0">
                <a:latin typeface="+mn-lt"/>
              </a:rPr>
              <a:t>Demographics which include potential comorbidities.</a:t>
            </a:r>
          </a:p>
          <a:p>
            <a:pPr lvl="1"/>
            <a:endParaRPr lang="en-US" sz="2000" b="1" dirty="0">
              <a:latin typeface="+mn-lt"/>
            </a:endParaRPr>
          </a:p>
          <a:p>
            <a:pPr>
              <a:buFont typeface="Wingdings" pitchFamily="2" charset="2"/>
              <a:buChar char="v"/>
            </a:pPr>
            <a:r>
              <a:rPr lang="en-US" sz="2400" b="1" i="1" dirty="0">
                <a:latin typeface="+mn-lt"/>
              </a:rPr>
              <a:t>Calibration of the simulations with data</a:t>
            </a:r>
          </a:p>
          <a:p>
            <a:pPr marL="0" indent="0">
              <a:buNone/>
            </a:pPr>
            <a:endParaRPr lang="en-US" sz="2000" b="1" i="1" dirty="0">
              <a:latin typeface="+mn-lt"/>
            </a:endParaRPr>
          </a:p>
          <a:p>
            <a:pPr>
              <a:buFont typeface="Wingdings" pitchFamily="2" charset="2"/>
              <a:buChar char="v"/>
            </a:pPr>
            <a:r>
              <a:rPr lang="en-US" sz="2400" b="1" i="1" dirty="0">
                <a:latin typeface="+mn-lt"/>
              </a:rPr>
              <a:t>UQ of basic parameters and predictions with uncertainties</a:t>
            </a:r>
          </a:p>
          <a:p>
            <a:pPr>
              <a:buFont typeface="Wingdings" pitchFamily="2" charset="2"/>
              <a:buChar char="v"/>
            </a:pPr>
            <a:endParaRPr lang="en-US" sz="2000" b="1" i="1" dirty="0">
              <a:latin typeface="+mn-lt"/>
            </a:endParaRPr>
          </a:p>
          <a:p>
            <a:pPr>
              <a:buFont typeface="Wingdings" pitchFamily="2" charset="2"/>
              <a:buChar char="v"/>
            </a:pPr>
            <a:r>
              <a:rPr lang="en-US" sz="2400" b="1" i="1" dirty="0">
                <a:latin typeface="+mn-lt"/>
              </a:rPr>
              <a:t>The ability to quickly study the cost benefit of various policy decisions: NPI, vaccination schemes, etc., and their uncertainties.</a:t>
            </a:r>
          </a:p>
          <a:p>
            <a:pPr lvl="1"/>
            <a:endParaRPr lang="en-US" sz="2000" b="1" i="1" dirty="0">
              <a:latin typeface="+mn-lt"/>
            </a:endParaRPr>
          </a:p>
          <a:p>
            <a:pPr lvl="1"/>
            <a:endParaRPr lang="en-US" sz="2000" b="1" i="1" dirty="0">
              <a:latin typeface="+mn-lt"/>
            </a:endParaRPr>
          </a:p>
          <a:p>
            <a:pPr lvl="1"/>
            <a:endParaRPr lang="en-US" sz="2000" b="1" i="1" dirty="0">
              <a:latin typeface="+mn-lt"/>
            </a:endParaRPr>
          </a:p>
        </p:txBody>
      </p:sp>
    </p:spTree>
    <p:extLst>
      <p:ext uri="{BB962C8B-B14F-4D97-AF65-F5344CB8AC3E}">
        <p14:creationId xmlns:p14="http://schemas.microsoft.com/office/powerpoint/2010/main" val="143049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92F8EA-A168-177F-EDD4-B04493ED05C6}"/>
              </a:ext>
            </a:extLst>
          </p:cNvPr>
          <p:cNvPicPr>
            <a:picLocks noChangeAspect="1"/>
          </p:cNvPicPr>
          <p:nvPr/>
        </p:nvPicPr>
        <p:blipFill>
          <a:blip r:embed="rId2"/>
          <a:stretch>
            <a:fillRect/>
          </a:stretch>
        </p:blipFill>
        <p:spPr>
          <a:xfrm>
            <a:off x="317500" y="1206501"/>
            <a:ext cx="3632649" cy="3060700"/>
          </a:xfrm>
          <a:prstGeom prst="rect">
            <a:avLst/>
          </a:prstGeom>
        </p:spPr>
      </p:pic>
      <p:pic>
        <p:nvPicPr>
          <p:cNvPr id="7" name="Picture 6">
            <a:extLst>
              <a:ext uri="{FF2B5EF4-FFF2-40B4-BE49-F238E27FC236}">
                <a16:creationId xmlns:a16="http://schemas.microsoft.com/office/drawing/2014/main" id="{135506BF-2089-29F4-E8C3-FBEF0E23CA79}"/>
              </a:ext>
            </a:extLst>
          </p:cNvPr>
          <p:cNvPicPr>
            <a:picLocks noChangeAspect="1"/>
          </p:cNvPicPr>
          <p:nvPr/>
        </p:nvPicPr>
        <p:blipFill>
          <a:blip r:embed="rId3"/>
          <a:stretch>
            <a:fillRect/>
          </a:stretch>
        </p:blipFill>
        <p:spPr>
          <a:xfrm>
            <a:off x="4102100" y="2006493"/>
            <a:ext cx="4852823" cy="1460716"/>
          </a:xfrm>
          <a:prstGeom prst="rect">
            <a:avLst/>
          </a:prstGeom>
        </p:spPr>
      </p:pic>
      <p:sp>
        <p:nvSpPr>
          <p:cNvPr id="8" name="TextBox 7">
            <a:extLst>
              <a:ext uri="{FF2B5EF4-FFF2-40B4-BE49-F238E27FC236}">
                <a16:creationId xmlns:a16="http://schemas.microsoft.com/office/drawing/2014/main" id="{655A5864-E995-41EC-AD53-D254290CBA9B}"/>
              </a:ext>
            </a:extLst>
          </p:cNvPr>
          <p:cNvSpPr txBox="1"/>
          <p:nvPr/>
        </p:nvSpPr>
        <p:spPr>
          <a:xfrm>
            <a:off x="128398" y="4833839"/>
            <a:ext cx="4209742" cy="369332"/>
          </a:xfrm>
          <a:prstGeom prst="rect">
            <a:avLst/>
          </a:prstGeom>
          <a:noFill/>
        </p:spPr>
        <p:txBody>
          <a:bodyPr wrap="none" rtlCol="0">
            <a:spAutoFit/>
          </a:bodyPr>
          <a:lstStyle/>
          <a:p>
            <a:r>
              <a:rPr lang="en-US" dirty="0"/>
              <a:t>Large ensembles of </a:t>
            </a:r>
            <a:r>
              <a:rPr lang="en-US" b="1" i="1" dirty="0"/>
              <a:t>Calibrated</a:t>
            </a:r>
            <a:r>
              <a:rPr lang="en-US" dirty="0"/>
              <a:t> ExaEpi runs</a:t>
            </a:r>
          </a:p>
        </p:txBody>
      </p:sp>
      <p:sp>
        <p:nvSpPr>
          <p:cNvPr id="9" name="TextBox 8">
            <a:extLst>
              <a:ext uri="{FF2B5EF4-FFF2-40B4-BE49-F238E27FC236}">
                <a16:creationId xmlns:a16="http://schemas.microsoft.com/office/drawing/2014/main" id="{A7A9B458-9B59-96E4-03F9-226A4B967AF2}"/>
              </a:ext>
            </a:extLst>
          </p:cNvPr>
          <p:cNvSpPr txBox="1"/>
          <p:nvPr/>
        </p:nvSpPr>
        <p:spPr>
          <a:xfrm>
            <a:off x="4615551" y="4697294"/>
            <a:ext cx="3825919" cy="646331"/>
          </a:xfrm>
          <a:prstGeom prst="rect">
            <a:avLst/>
          </a:prstGeom>
          <a:noFill/>
        </p:spPr>
        <p:txBody>
          <a:bodyPr wrap="square" rtlCol="0">
            <a:spAutoFit/>
          </a:bodyPr>
          <a:lstStyle/>
          <a:p>
            <a:pPr algn="ctr"/>
            <a:r>
              <a:rPr lang="en-US" dirty="0"/>
              <a:t>Surrogates built with CGAN, LLM’s, etc. with uncertainties built into them.</a:t>
            </a:r>
          </a:p>
        </p:txBody>
      </p:sp>
      <p:sp>
        <p:nvSpPr>
          <p:cNvPr id="10" name="TextBox 9">
            <a:extLst>
              <a:ext uri="{FF2B5EF4-FFF2-40B4-BE49-F238E27FC236}">
                <a16:creationId xmlns:a16="http://schemas.microsoft.com/office/drawing/2014/main" id="{BC7C854B-FC3E-B0B4-F0AB-E3CA39B66E9B}"/>
              </a:ext>
            </a:extLst>
          </p:cNvPr>
          <p:cNvSpPr txBox="1"/>
          <p:nvPr/>
        </p:nvSpPr>
        <p:spPr>
          <a:xfrm>
            <a:off x="9885854" y="1637161"/>
            <a:ext cx="1409700" cy="369332"/>
          </a:xfrm>
          <a:prstGeom prst="rect">
            <a:avLst/>
          </a:prstGeom>
          <a:noFill/>
          <a:ln w="25400">
            <a:solidFill>
              <a:schemeClr val="accent1"/>
            </a:solidFill>
          </a:ln>
        </p:spPr>
        <p:txBody>
          <a:bodyPr wrap="square" rtlCol="0">
            <a:spAutoFit/>
          </a:bodyPr>
          <a:lstStyle/>
          <a:p>
            <a:r>
              <a:rPr lang="en-US" b="1" dirty="0"/>
              <a:t>Environment</a:t>
            </a:r>
          </a:p>
        </p:txBody>
      </p:sp>
      <p:sp>
        <p:nvSpPr>
          <p:cNvPr id="11" name="TextBox 10">
            <a:extLst>
              <a:ext uri="{FF2B5EF4-FFF2-40B4-BE49-F238E27FC236}">
                <a16:creationId xmlns:a16="http://schemas.microsoft.com/office/drawing/2014/main" id="{6A14FD4E-8CB7-E681-A133-7AFB96779DE9}"/>
              </a:ext>
            </a:extLst>
          </p:cNvPr>
          <p:cNvSpPr txBox="1"/>
          <p:nvPr/>
        </p:nvSpPr>
        <p:spPr>
          <a:xfrm>
            <a:off x="10203354" y="2894461"/>
            <a:ext cx="774700" cy="369332"/>
          </a:xfrm>
          <a:prstGeom prst="rect">
            <a:avLst/>
          </a:prstGeom>
          <a:noFill/>
          <a:ln w="25400">
            <a:solidFill>
              <a:schemeClr val="accent1"/>
            </a:solidFill>
          </a:ln>
        </p:spPr>
        <p:txBody>
          <a:bodyPr wrap="square" rtlCol="0">
            <a:spAutoFit/>
          </a:bodyPr>
          <a:lstStyle/>
          <a:p>
            <a:r>
              <a:rPr lang="en-US" b="1" dirty="0"/>
              <a:t>Agent</a:t>
            </a:r>
          </a:p>
        </p:txBody>
      </p:sp>
      <p:cxnSp>
        <p:nvCxnSpPr>
          <p:cNvPr id="13" name="Elbow Connector 12">
            <a:extLst>
              <a:ext uri="{FF2B5EF4-FFF2-40B4-BE49-F238E27FC236}">
                <a16:creationId xmlns:a16="http://schemas.microsoft.com/office/drawing/2014/main" id="{5B2B581A-3DE2-7B2F-0F67-53A7A2CD1C87}"/>
              </a:ext>
            </a:extLst>
          </p:cNvPr>
          <p:cNvCxnSpPr>
            <a:stCxn id="11" idx="3"/>
            <a:endCxn id="10" idx="3"/>
          </p:cNvCxnSpPr>
          <p:nvPr/>
        </p:nvCxnSpPr>
        <p:spPr>
          <a:xfrm flipV="1">
            <a:off x="10978054" y="1821827"/>
            <a:ext cx="317500" cy="1257300"/>
          </a:xfrm>
          <a:prstGeom prst="bentConnector3">
            <a:avLst>
              <a:gd name="adj1" fmla="val 172000"/>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96DD1A4C-9718-ED8E-57CE-10B27E2A26A0}"/>
              </a:ext>
            </a:extLst>
          </p:cNvPr>
          <p:cNvCxnSpPr>
            <a:stCxn id="10" idx="1"/>
            <a:endCxn id="11" idx="1"/>
          </p:cNvCxnSpPr>
          <p:nvPr/>
        </p:nvCxnSpPr>
        <p:spPr>
          <a:xfrm rot="10800000" flipH="1" flipV="1">
            <a:off x="9885854" y="1821827"/>
            <a:ext cx="317500" cy="1257300"/>
          </a:xfrm>
          <a:prstGeom prst="bentConnector3">
            <a:avLst>
              <a:gd name="adj1" fmla="val -72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FB760F-B279-B2BB-8487-C11A53E30357}"/>
              </a:ext>
            </a:extLst>
          </p:cNvPr>
          <p:cNvSpPr txBox="1"/>
          <p:nvPr/>
        </p:nvSpPr>
        <p:spPr>
          <a:xfrm>
            <a:off x="11472787" y="2367519"/>
            <a:ext cx="803425" cy="369332"/>
          </a:xfrm>
          <a:prstGeom prst="rect">
            <a:avLst/>
          </a:prstGeom>
          <a:noFill/>
        </p:spPr>
        <p:txBody>
          <a:bodyPr wrap="none" rtlCol="0">
            <a:spAutoFit/>
          </a:bodyPr>
          <a:lstStyle/>
          <a:p>
            <a:r>
              <a:rPr lang="en-US" b="1" dirty="0"/>
              <a:t>Action</a:t>
            </a:r>
          </a:p>
        </p:txBody>
      </p:sp>
      <p:sp>
        <p:nvSpPr>
          <p:cNvPr id="17" name="TextBox 16">
            <a:extLst>
              <a:ext uri="{FF2B5EF4-FFF2-40B4-BE49-F238E27FC236}">
                <a16:creationId xmlns:a16="http://schemas.microsoft.com/office/drawing/2014/main" id="{3815B4DF-6532-5701-23B0-4A58CF4D0C79}"/>
              </a:ext>
            </a:extLst>
          </p:cNvPr>
          <p:cNvSpPr txBox="1"/>
          <p:nvPr/>
        </p:nvSpPr>
        <p:spPr>
          <a:xfrm>
            <a:off x="9799673" y="2367519"/>
            <a:ext cx="910570" cy="369332"/>
          </a:xfrm>
          <a:prstGeom prst="rect">
            <a:avLst/>
          </a:prstGeom>
          <a:noFill/>
        </p:spPr>
        <p:txBody>
          <a:bodyPr wrap="none" rtlCol="0">
            <a:spAutoFit/>
          </a:bodyPr>
          <a:lstStyle/>
          <a:p>
            <a:r>
              <a:rPr lang="en-US" b="1" dirty="0"/>
              <a:t>Reward</a:t>
            </a:r>
          </a:p>
        </p:txBody>
      </p:sp>
      <p:grpSp>
        <p:nvGrpSpPr>
          <p:cNvPr id="28" name="Group 27">
            <a:extLst>
              <a:ext uri="{FF2B5EF4-FFF2-40B4-BE49-F238E27FC236}">
                <a16:creationId xmlns:a16="http://schemas.microsoft.com/office/drawing/2014/main" id="{5133189F-A81F-4699-E399-3DF62BA1AFA5}"/>
              </a:ext>
            </a:extLst>
          </p:cNvPr>
          <p:cNvGrpSpPr/>
          <p:nvPr/>
        </p:nvGrpSpPr>
        <p:grpSpPr>
          <a:xfrm>
            <a:off x="8726123" y="1687961"/>
            <a:ext cx="1477231" cy="1508760"/>
            <a:chOff x="8873269" y="1687961"/>
            <a:chExt cx="1477231" cy="1508760"/>
          </a:xfrm>
        </p:grpSpPr>
        <p:cxnSp>
          <p:nvCxnSpPr>
            <p:cNvPr id="21" name="Straight Connector 20">
              <a:extLst>
                <a:ext uri="{FF2B5EF4-FFF2-40B4-BE49-F238E27FC236}">
                  <a16:creationId xmlns:a16="http://schemas.microsoft.com/office/drawing/2014/main" id="{501C6553-FA24-47A7-E6C3-64C92D98E0D1}"/>
                </a:ext>
              </a:extLst>
            </p:cNvPr>
            <p:cNvCxnSpPr/>
            <p:nvPr/>
          </p:nvCxnSpPr>
          <p:spPr>
            <a:xfrm flipH="1">
              <a:off x="9486900" y="1687961"/>
              <a:ext cx="5461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CB2491-4095-A97E-0EAD-410CBA1E89E3}"/>
                </a:ext>
              </a:extLst>
            </p:cNvPr>
            <p:cNvCxnSpPr>
              <a:cxnSpLocks/>
            </p:cNvCxnSpPr>
            <p:nvPr/>
          </p:nvCxnSpPr>
          <p:spPr>
            <a:xfrm>
              <a:off x="9499600" y="1687961"/>
              <a:ext cx="0" cy="15087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49CDFB5-445A-B596-363A-DE692CA39810}"/>
                </a:ext>
              </a:extLst>
            </p:cNvPr>
            <p:cNvCxnSpPr/>
            <p:nvPr/>
          </p:nvCxnSpPr>
          <p:spPr>
            <a:xfrm>
              <a:off x="9499600" y="3196721"/>
              <a:ext cx="850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D8E23BA-D262-5728-26E8-D2BF521AB479}"/>
                </a:ext>
              </a:extLst>
            </p:cNvPr>
            <p:cNvSpPr txBox="1"/>
            <p:nvPr/>
          </p:nvSpPr>
          <p:spPr>
            <a:xfrm>
              <a:off x="8873269" y="2367519"/>
              <a:ext cx="676019" cy="369332"/>
            </a:xfrm>
            <a:prstGeom prst="rect">
              <a:avLst/>
            </a:prstGeom>
            <a:noFill/>
          </p:spPr>
          <p:txBody>
            <a:bodyPr wrap="none" rtlCol="0">
              <a:spAutoFit/>
            </a:bodyPr>
            <a:lstStyle/>
            <a:p>
              <a:r>
                <a:rPr lang="en-US" b="1" dirty="0"/>
                <a:t>State</a:t>
              </a:r>
            </a:p>
          </p:txBody>
        </p:sp>
      </p:grpSp>
      <p:sp>
        <p:nvSpPr>
          <p:cNvPr id="29" name="TextBox 28">
            <a:extLst>
              <a:ext uri="{FF2B5EF4-FFF2-40B4-BE49-F238E27FC236}">
                <a16:creationId xmlns:a16="http://schemas.microsoft.com/office/drawing/2014/main" id="{571D77C4-7071-864C-2FD2-5D19D885B5F0}"/>
              </a:ext>
            </a:extLst>
          </p:cNvPr>
          <p:cNvSpPr txBox="1"/>
          <p:nvPr/>
        </p:nvSpPr>
        <p:spPr>
          <a:xfrm>
            <a:off x="8935873" y="4036330"/>
            <a:ext cx="3237077" cy="2031325"/>
          </a:xfrm>
          <a:prstGeom prst="rect">
            <a:avLst/>
          </a:prstGeom>
          <a:noFill/>
        </p:spPr>
        <p:txBody>
          <a:bodyPr wrap="square" rtlCol="0">
            <a:spAutoFit/>
          </a:bodyPr>
          <a:lstStyle/>
          <a:p>
            <a:pPr algn="ctr"/>
            <a:r>
              <a:rPr lang="en-US" dirty="0"/>
              <a:t>RL trained to achieve a desired outcome (max allowed hospitalizations, minimum deaths, etc.) to guide policy decisions (non-pharmaceutical interventions, vaccinations, etc.) with uncertainties.</a:t>
            </a:r>
          </a:p>
        </p:txBody>
      </p:sp>
      <p:sp>
        <p:nvSpPr>
          <p:cNvPr id="5" name="Title 1">
            <a:extLst>
              <a:ext uri="{FF2B5EF4-FFF2-40B4-BE49-F238E27FC236}">
                <a16:creationId xmlns:a16="http://schemas.microsoft.com/office/drawing/2014/main" id="{3E3FC77F-9687-9170-F135-74C319B66B84}"/>
              </a:ext>
            </a:extLst>
          </p:cNvPr>
          <p:cNvSpPr>
            <a:spLocks noGrp="1"/>
          </p:cNvSpPr>
          <p:nvPr>
            <p:ph type="title"/>
          </p:nvPr>
        </p:nvSpPr>
        <p:spPr>
          <a:xfrm>
            <a:off x="0" y="18286"/>
            <a:ext cx="12192000" cy="1325563"/>
          </a:xfrm>
        </p:spPr>
        <p:txBody>
          <a:bodyPr>
            <a:normAutofit/>
          </a:bodyPr>
          <a:lstStyle/>
          <a:p>
            <a:pPr algn="ctr"/>
            <a:r>
              <a:rPr lang="en-US" dirty="0">
                <a:solidFill>
                  <a:srgbClr val="00B0F0"/>
                </a:solidFill>
              </a:rPr>
              <a:t>Breakdown of the EMERGE Project</a:t>
            </a:r>
            <a:br>
              <a:rPr lang="en-US" dirty="0">
                <a:solidFill>
                  <a:srgbClr val="00B0F0"/>
                </a:solidFill>
              </a:rPr>
            </a:br>
            <a:r>
              <a:rPr lang="en-US" sz="2000" b="1" dirty="0">
                <a:solidFill>
                  <a:schemeClr val="tx1"/>
                </a:solidFill>
              </a:rPr>
              <a:t>ExaEpi for elucidating Multiscale Ecosystem complexities for Robust, Generalized Epidemiology</a:t>
            </a:r>
            <a:endParaRPr lang="en-US" sz="2000" b="1" dirty="0">
              <a:solidFill>
                <a:srgbClr val="00B0F0"/>
              </a:solidFill>
            </a:endParaRPr>
          </a:p>
        </p:txBody>
      </p:sp>
      <p:sp>
        <p:nvSpPr>
          <p:cNvPr id="12" name="TextBox 11">
            <a:extLst>
              <a:ext uri="{FF2B5EF4-FFF2-40B4-BE49-F238E27FC236}">
                <a16:creationId xmlns:a16="http://schemas.microsoft.com/office/drawing/2014/main" id="{03B93DF5-1F9A-DB57-B993-59CAEECFDFD7}"/>
              </a:ext>
            </a:extLst>
          </p:cNvPr>
          <p:cNvSpPr txBox="1"/>
          <p:nvPr/>
        </p:nvSpPr>
        <p:spPr>
          <a:xfrm>
            <a:off x="1650198" y="4181188"/>
            <a:ext cx="984437" cy="369332"/>
          </a:xfrm>
          <a:prstGeom prst="rect">
            <a:avLst/>
          </a:prstGeom>
          <a:noFill/>
        </p:spPr>
        <p:txBody>
          <a:bodyPr wrap="none" rtlCol="0">
            <a:spAutoFit/>
          </a:bodyPr>
          <a:lstStyle/>
          <a:p>
            <a:r>
              <a:rPr lang="en-US" b="1" dirty="0">
                <a:solidFill>
                  <a:srgbClr val="FF0000"/>
                </a:solidFill>
              </a:rPr>
              <a:t>Exascale</a:t>
            </a:r>
          </a:p>
        </p:txBody>
      </p:sp>
      <p:sp>
        <p:nvSpPr>
          <p:cNvPr id="14" name="TextBox 13">
            <a:extLst>
              <a:ext uri="{FF2B5EF4-FFF2-40B4-BE49-F238E27FC236}">
                <a16:creationId xmlns:a16="http://schemas.microsoft.com/office/drawing/2014/main" id="{523765BD-F1A7-33DD-AA61-A031BE322DFD}"/>
              </a:ext>
            </a:extLst>
          </p:cNvPr>
          <p:cNvSpPr txBox="1"/>
          <p:nvPr/>
        </p:nvSpPr>
        <p:spPr>
          <a:xfrm>
            <a:off x="5891108" y="4175936"/>
            <a:ext cx="1300228" cy="369332"/>
          </a:xfrm>
          <a:prstGeom prst="rect">
            <a:avLst/>
          </a:prstGeom>
          <a:noFill/>
        </p:spPr>
        <p:txBody>
          <a:bodyPr wrap="none" rtlCol="0">
            <a:spAutoFit/>
          </a:bodyPr>
          <a:lstStyle/>
          <a:p>
            <a:r>
              <a:rPr lang="en-US" b="1" dirty="0">
                <a:solidFill>
                  <a:srgbClr val="FF0000"/>
                </a:solidFill>
              </a:rPr>
              <a:t>AI+Exascale</a:t>
            </a:r>
          </a:p>
        </p:txBody>
      </p:sp>
      <p:sp>
        <p:nvSpPr>
          <p:cNvPr id="18" name="TextBox 17">
            <a:extLst>
              <a:ext uri="{FF2B5EF4-FFF2-40B4-BE49-F238E27FC236}">
                <a16:creationId xmlns:a16="http://schemas.microsoft.com/office/drawing/2014/main" id="{420D18D4-930D-5FFF-3FE6-8EDEFD583B03}"/>
              </a:ext>
            </a:extLst>
          </p:cNvPr>
          <p:cNvSpPr txBox="1"/>
          <p:nvPr/>
        </p:nvSpPr>
        <p:spPr>
          <a:xfrm>
            <a:off x="10411303" y="3694054"/>
            <a:ext cx="385042" cy="369332"/>
          </a:xfrm>
          <a:prstGeom prst="rect">
            <a:avLst/>
          </a:prstGeom>
          <a:noFill/>
        </p:spPr>
        <p:txBody>
          <a:bodyPr wrap="none" rtlCol="0">
            <a:spAutoFit/>
          </a:bodyPr>
          <a:lstStyle/>
          <a:p>
            <a:r>
              <a:rPr lang="en-US" b="1" dirty="0">
                <a:solidFill>
                  <a:srgbClr val="FF0000"/>
                </a:solidFill>
              </a:rPr>
              <a:t>AI</a:t>
            </a:r>
          </a:p>
        </p:txBody>
      </p:sp>
    </p:spTree>
    <p:extLst>
      <p:ext uri="{BB962C8B-B14F-4D97-AF65-F5344CB8AC3E}">
        <p14:creationId xmlns:p14="http://schemas.microsoft.com/office/powerpoint/2010/main" val="14937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18286"/>
            <a:ext cx="12192000" cy="1325563"/>
          </a:xfrm>
        </p:spPr>
        <p:txBody>
          <a:bodyPr>
            <a:normAutofit/>
          </a:bodyPr>
          <a:lstStyle/>
          <a:p>
            <a:pPr algn="ctr"/>
            <a:r>
              <a:rPr lang="en-US" dirty="0">
                <a:solidFill>
                  <a:srgbClr val="00B0F0"/>
                </a:solidFill>
              </a:rPr>
              <a:t>Breakdown of the EMERGE Project</a:t>
            </a:r>
            <a:br>
              <a:rPr lang="en-US" dirty="0">
                <a:solidFill>
                  <a:srgbClr val="00B0F0"/>
                </a:solidFill>
              </a:rPr>
            </a:br>
            <a:r>
              <a:rPr lang="en-US" sz="2400" b="1" dirty="0">
                <a:solidFill>
                  <a:schemeClr val="tx1"/>
                </a:solidFill>
                <a:latin typeface="+mn-lt"/>
              </a:rPr>
              <a:t>ExaEpi for elucidating Multiscale Ecosystem complexities for Robust, Generalized Epidemiology</a:t>
            </a:r>
            <a:endParaRPr lang="en-US" sz="2400" b="1" dirty="0">
              <a:solidFill>
                <a:srgbClr val="00B0F0"/>
              </a:solidFill>
              <a:latin typeface="+mn-lt"/>
            </a:endParaRPr>
          </a:p>
        </p:txBody>
      </p:sp>
      <p:sp>
        <p:nvSpPr>
          <p:cNvPr id="3" name="Content Placeholder 2">
            <a:extLst>
              <a:ext uri="{FF2B5EF4-FFF2-40B4-BE49-F238E27FC236}">
                <a16:creationId xmlns:a16="http://schemas.microsoft.com/office/drawing/2014/main" id="{7BF082FC-6014-D782-71FF-0CF25CCF779C}"/>
              </a:ext>
            </a:extLst>
          </p:cNvPr>
          <p:cNvSpPr>
            <a:spLocks noGrp="1"/>
          </p:cNvSpPr>
          <p:nvPr>
            <p:ph idx="1"/>
          </p:nvPr>
        </p:nvSpPr>
        <p:spPr>
          <a:xfrm>
            <a:off x="210205" y="1366346"/>
            <a:ext cx="11824138" cy="4719144"/>
          </a:xfrm>
        </p:spPr>
        <p:txBody>
          <a:bodyPr>
            <a:noAutofit/>
          </a:bodyPr>
          <a:lstStyle/>
          <a:p>
            <a:pPr marL="0" indent="0">
              <a:buNone/>
            </a:pPr>
            <a:r>
              <a:rPr lang="en-US" sz="2000" b="1" i="1" dirty="0">
                <a:latin typeface="Calibri" panose="020F0502020204030204" pitchFamily="34" charset="0"/>
                <a:cs typeface="Calibri" panose="020F0502020204030204" pitchFamily="34" charset="0"/>
              </a:rPr>
              <a:t>Data</a:t>
            </a:r>
            <a:r>
              <a:rPr lang="en-US" sz="2000" dirty="0">
                <a:latin typeface="Calibri" panose="020F0502020204030204" pitchFamily="34" charset="0"/>
                <a:cs typeface="Calibri" panose="020F0502020204030204" pitchFamily="34" charset="0"/>
              </a:rPr>
              <a:t> – Collection and formatting of data needed to calibrate the models. These include: census, hospitalizations, deaths, wastewater, transportation, work modes, climate, social networks, etc.</a:t>
            </a:r>
          </a:p>
          <a:p>
            <a:pPr marL="0" indent="0">
              <a:buNone/>
            </a:pPr>
            <a:r>
              <a:rPr lang="en-US" sz="2000" b="1" i="1" dirty="0">
                <a:latin typeface="Calibri" panose="020F0502020204030204" pitchFamily="34" charset="0"/>
                <a:cs typeface="Calibri" panose="020F0502020204030204" pitchFamily="34" charset="0"/>
              </a:rPr>
              <a:t>Calibration</a:t>
            </a:r>
            <a:r>
              <a:rPr lang="en-US" sz="2000" dirty="0">
                <a:latin typeface="Calibri" panose="020F0502020204030204" pitchFamily="34" charset="0"/>
                <a:cs typeface="Calibri" panose="020F0502020204030204" pitchFamily="34" charset="0"/>
              </a:rPr>
              <a:t> – We use lower resolution compartmental models (SIER-like), coupled with sensitivity analysis, to perform hierarchical calibrations of the ExaEpi Agent-Based Model with uncertainties.</a:t>
            </a:r>
          </a:p>
          <a:p>
            <a:pPr marL="0" indent="0">
              <a:buNone/>
            </a:pPr>
            <a:r>
              <a:rPr lang="en-US" sz="2000" b="1" i="1" dirty="0">
                <a:latin typeface="Calibri" panose="020F0502020204030204" pitchFamily="34" charset="0"/>
                <a:cs typeface="Calibri" panose="020F0502020204030204" pitchFamily="34" charset="0"/>
              </a:rPr>
              <a:t>Surrogates &amp; Reinforcement Learning</a:t>
            </a:r>
            <a:r>
              <a:rPr lang="en-US" sz="2000" dirty="0">
                <a:latin typeface="Calibri" panose="020F0502020204030204" pitchFamily="34" charset="0"/>
                <a:cs typeface="Calibri" panose="020F0502020204030204" pitchFamily="34" charset="0"/>
              </a:rPr>
              <a:t> – We will create fast surrogates which accurately recreate our ExaEpi simulations, and couple them with RL to make optimal policy decisions. RL is about learning the optimal behavior in an environment to obtain maximum reward – even if it is delayed. These will also have uncertainties built into them.</a:t>
            </a:r>
          </a:p>
          <a:p>
            <a:pPr marL="0" indent="0">
              <a:buNone/>
            </a:pPr>
            <a:r>
              <a:rPr lang="en-US" sz="2000" b="1" i="1" dirty="0">
                <a:latin typeface="Calibri" panose="020F0502020204030204" pitchFamily="34" charset="0"/>
                <a:cs typeface="Calibri" panose="020F0502020204030204" pitchFamily="34" charset="0"/>
              </a:rPr>
              <a:t>Workflows</a:t>
            </a:r>
            <a:r>
              <a:rPr lang="en-US" sz="2000" dirty="0">
                <a:latin typeface="Calibri" panose="020F0502020204030204" pitchFamily="34" charset="0"/>
                <a:cs typeface="Calibri" panose="020F0502020204030204" pitchFamily="34" charset="0"/>
              </a:rPr>
              <a:t> - How do we set this up, run it, and organize our input and output data so that we maintain provenance. </a:t>
            </a:r>
          </a:p>
          <a:p>
            <a:pPr marL="0" indent="0">
              <a:buNone/>
            </a:pPr>
            <a:endParaRPr lang="en-US" sz="2000" dirty="0">
              <a:latin typeface="Calibri" panose="020F0502020204030204" pitchFamily="34" charset="0"/>
              <a:cs typeface="Calibri" panose="020F0502020204030204" pitchFamily="34" charset="0"/>
            </a:endParaRPr>
          </a:p>
          <a:p>
            <a:pPr marL="0" indent="0" algn="ctr">
              <a:buNone/>
            </a:pPr>
            <a:r>
              <a:rPr lang="en-US" sz="2000" dirty="0">
                <a:latin typeface="Calibri" panose="020F0502020204030204" pitchFamily="34" charset="0"/>
                <a:cs typeface="Calibri" panose="020F0502020204030204" pitchFamily="34" charset="0"/>
              </a:rPr>
              <a:t>And a stretch goal, with funding from the CDC:</a:t>
            </a:r>
          </a:p>
          <a:p>
            <a:pPr marL="0" indent="0" algn="ctr">
              <a:buNone/>
            </a:pPr>
            <a:r>
              <a:rPr lang="en-US" sz="2000" b="1" i="1" dirty="0">
                <a:latin typeface="Calibri" panose="020F0502020204030204" pitchFamily="34" charset="0"/>
                <a:cs typeface="Calibri" panose="020F0502020204030204" pitchFamily="34" charset="0"/>
              </a:rPr>
              <a:t>Final Product </a:t>
            </a:r>
            <a:r>
              <a:rPr lang="en-US" sz="2000" dirty="0">
                <a:latin typeface="Calibri" panose="020F0502020204030204" pitchFamily="34" charset="0"/>
                <a:cs typeface="Calibri" panose="020F0502020204030204" pitchFamily="34" charset="0"/>
              </a:rPr>
              <a:t>– How do we make something a consumer (e.g. a county medical examiner) could use?</a:t>
            </a:r>
          </a:p>
        </p:txBody>
      </p:sp>
    </p:spTree>
    <p:extLst>
      <p:ext uri="{BB962C8B-B14F-4D97-AF65-F5344CB8AC3E}">
        <p14:creationId xmlns:p14="http://schemas.microsoft.com/office/powerpoint/2010/main" val="928057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21F2-82D7-D3B1-DB90-030E5693CC79}"/>
              </a:ext>
            </a:extLst>
          </p:cNvPr>
          <p:cNvSpPr>
            <a:spLocks noGrp="1"/>
          </p:cNvSpPr>
          <p:nvPr>
            <p:ph type="title"/>
          </p:nvPr>
        </p:nvSpPr>
        <p:spPr>
          <a:xfrm>
            <a:off x="0" y="18291"/>
            <a:ext cx="12192000" cy="1325563"/>
          </a:xfrm>
        </p:spPr>
        <p:txBody>
          <a:bodyPr/>
          <a:lstStyle/>
          <a:p>
            <a:pPr algn="ctr"/>
            <a:r>
              <a:rPr lang="en-US" dirty="0">
                <a:solidFill>
                  <a:srgbClr val="00B0F0"/>
                </a:solidFill>
              </a:rPr>
              <a:t>Agent Based Models - ExaEpi</a:t>
            </a:r>
          </a:p>
        </p:txBody>
      </p:sp>
      <p:sp>
        <p:nvSpPr>
          <p:cNvPr id="16" name="Content Placeholder 2">
            <a:extLst>
              <a:ext uri="{FF2B5EF4-FFF2-40B4-BE49-F238E27FC236}">
                <a16:creationId xmlns:a16="http://schemas.microsoft.com/office/drawing/2014/main" id="{F6260659-74DB-C842-AB42-08636B825E44}"/>
              </a:ext>
            </a:extLst>
          </p:cNvPr>
          <p:cNvSpPr txBox="1">
            <a:spLocks/>
          </p:cNvSpPr>
          <p:nvPr/>
        </p:nvSpPr>
        <p:spPr>
          <a:xfrm>
            <a:off x="266547" y="1255429"/>
            <a:ext cx="11620653" cy="47465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latin typeface="+mn-lt"/>
              </a:rPr>
              <a:t>Origins of ExaEpi </a:t>
            </a:r>
            <a:r>
              <a:rPr lang="en-US" dirty="0">
                <a:latin typeface="+mn-lt"/>
                <a:sym typeface="Wingdings" pitchFamily="2" charset="2"/>
              </a:rPr>
              <a:t> Knowledge of a</a:t>
            </a:r>
            <a:r>
              <a:rPr lang="en-US" dirty="0">
                <a:latin typeface="+mn-lt"/>
              </a:rPr>
              <a:t>strophysics + frustration</a:t>
            </a:r>
          </a:p>
          <a:p>
            <a:pPr marL="0" indent="0">
              <a:lnSpc>
                <a:spcPct val="110000"/>
              </a:lnSpc>
              <a:buNone/>
            </a:pPr>
            <a:endParaRPr lang="en-US" dirty="0">
              <a:latin typeface="+mn-lt"/>
            </a:endParaRPr>
          </a:p>
          <a:p>
            <a:pPr marL="0" indent="0">
              <a:lnSpc>
                <a:spcPct val="110000"/>
              </a:lnSpc>
              <a:buNone/>
            </a:pPr>
            <a:r>
              <a:rPr lang="en-US" dirty="0">
                <a:latin typeface="+mn-lt"/>
              </a:rPr>
              <a:t>In 2020, I was asked to pull a team together to speed up an existing ABM, EpiCast, to help with the modeling being carried during the early days of the pandemic. We sped the code up by a factor of 50, but that was the limit given the way it was written in MPI for CPUs-only.</a:t>
            </a:r>
          </a:p>
          <a:p>
            <a:pPr marL="0" indent="0">
              <a:lnSpc>
                <a:spcPct val="110000"/>
              </a:lnSpc>
              <a:buNone/>
            </a:pPr>
            <a:endParaRPr lang="en-US" dirty="0">
              <a:latin typeface="+mn-lt"/>
            </a:endParaRPr>
          </a:p>
          <a:p>
            <a:pPr marL="0" indent="0">
              <a:lnSpc>
                <a:spcPct val="110000"/>
              </a:lnSpc>
              <a:buNone/>
            </a:pPr>
            <a:r>
              <a:rPr lang="en-US" dirty="0">
                <a:latin typeface="+mn-lt"/>
              </a:rPr>
              <a:t>Déjà vu… in 2010 I asked about taking the guts of one code and morphing it into something completely different, so….</a:t>
            </a:r>
          </a:p>
        </p:txBody>
      </p:sp>
    </p:spTree>
    <p:extLst>
      <p:ext uri="{BB962C8B-B14F-4D97-AF65-F5344CB8AC3E}">
        <p14:creationId xmlns:p14="http://schemas.microsoft.com/office/powerpoint/2010/main" val="1359214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2416</TotalTime>
  <Words>4308</Words>
  <Application>Microsoft Macintosh PowerPoint</Application>
  <PresentationFormat>Widescreen</PresentationFormat>
  <Paragraphs>343</Paragraphs>
  <Slides>42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Narrow</vt:lpstr>
      <vt:lpstr>Calibri</vt:lpstr>
      <vt:lpstr>Cambria</vt:lpstr>
      <vt:lpstr>Cambria Math</vt:lpstr>
      <vt:lpstr>Courier New</vt:lpstr>
      <vt:lpstr>Helvetica</vt:lpstr>
      <vt:lpstr>Wingdings</vt:lpstr>
      <vt:lpstr>Office Theme</vt:lpstr>
      <vt:lpstr>AI and Exascale for Epidemiology – Preparing for the Next Pandemic</vt:lpstr>
      <vt:lpstr>PowerPoint Presentation</vt:lpstr>
      <vt:lpstr>PowerPoint Presentation</vt:lpstr>
      <vt:lpstr>PowerPoint Presentation</vt:lpstr>
      <vt:lpstr>Preparing for the Next Pandemic (or lessons learned from this one…)</vt:lpstr>
      <vt:lpstr>Moving Forward We Need…</vt:lpstr>
      <vt:lpstr>Breakdown of the EMERGE Project ExaEpi for elucidating Multiscale Ecosystem complexities for Robust, Generalized Epidemiology</vt:lpstr>
      <vt:lpstr>Breakdown of the EMERGE Project ExaEpi for elucidating Multiscale Ecosystem complexities for Robust, Generalized Epidemiology</vt:lpstr>
      <vt:lpstr>Agent Based Models - ExaEpi</vt:lpstr>
      <vt:lpstr>Agent Based Models - ExaEpi</vt:lpstr>
      <vt:lpstr>Agent Based Models - ExaEpi</vt:lpstr>
      <vt:lpstr>ExaEpi – Under the Hood</vt:lpstr>
      <vt:lpstr>ExaEpi ABM Powered by AMReX</vt:lpstr>
      <vt:lpstr>ExaEpi ABM – features</vt:lpstr>
      <vt:lpstr>ExaEpi ABM – built for GPUs </vt:lpstr>
      <vt:lpstr>ExaEpi ABM – built for GPUs </vt:lpstr>
      <vt:lpstr>ExaEpi – Open Source Development</vt:lpstr>
      <vt:lpstr>ExaEpi – Optimization</vt:lpstr>
      <vt:lpstr>ExaEpi – Runs</vt:lpstr>
      <vt:lpstr>ExaEpi – Runs</vt:lpstr>
      <vt:lpstr>ExaEpi – Runs</vt:lpstr>
      <vt:lpstr>ExaEpi – Runs</vt:lpstr>
      <vt:lpstr>Compartmental Models / SEIR (simplified)</vt:lpstr>
      <vt:lpstr>Global Sensitivity Analysis</vt:lpstr>
      <vt:lpstr>Why Do We Need SA to Inform Calibration? </vt:lpstr>
      <vt:lpstr>Hierarchical Calibration of ABM’s</vt:lpstr>
      <vt:lpstr>UDEs as surrogates for ABMs</vt:lpstr>
      <vt:lpstr>UDEs as surrogates for ABMs</vt:lpstr>
      <vt:lpstr>UDEs as surrogates for ABMs</vt:lpstr>
      <vt:lpstr>Other surrogates (CNN’s, LLM’s)</vt:lpstr>
      <vt:lpstr>Other surrogates (CNN’s, LLM’s)</vt:lpstr>
      <vt:lpstr>Other surrogates (CNN’s, LLM’s)</vt:lpstr>
      <vt:lpstr>Other surrogates (CNN’s, LLM’s)</vt:lpstr>
      <vt:lpstr>Other surrogates (CNN’s, LLM’s)</vt:lpstr>
      <vt:lpstr>Merlin: Workflows for ~O 106 Sims</vt:lpstr>
      <vt:lpstr>Diseases we want to tackle, order, priority:</vt:lpstr>
      <vt:lpstr>Seasonal Influenza Variations, Zika, …</vt:lpstr>
      <vt:lpstr>Questions we want to answer</vt:lpstr>
      <vt:lpstr>Questions we want to answer</vt:lpstr>
      <vt:lpstr>Questions we want to answer</vt:lpstr>
      <vt:lpstr>How do we answer them… RL + MOCU</vt:lpstr>
      <vt:lpstr>For Pandemic Preparation, we can turn these questions around…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Plata, Charity</dc:creator>
  <cp:lastModifiedBy>Peter  Nugent</cp:lastModifiedBy>
  <cp:revision>70</cp:revision>
  <dcterms:created xsi:type="dcterms:W3CDTF">2023-01-25T20:01:02Z</dcterms:created>
  <dcterms:modified xsi:type="dcterms:W3CDTF">2024-05-21T09:41:40Z</dcterms:modified>
</cp:coreProperties>
</file>